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1957837141397185E-2"/>
          <c:y val="3.2872783096105779E-2"/>
          <c:w val="0.91214370078740159"/>
          <c:h val="0.799853132419558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nejčastěji 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h="25400"/>
            </a:sp3d>
          </c:spPr>
          <c:invertIfNegative val="0"/>
          <c:dLbls>
            <c:dLbl>
              <c:idx val="0"/>
              <c:layout>
                <c:manualLayout>
                  <c:x val="-2.777777777777784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166666666666670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166666666666670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7777777777777848E-3"/>
                  <c:y val="-2.5183055631384583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4.166666666666670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4.166666666666670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4.166666666666670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2.777777777777886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4.166666666666670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5.555555555555555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2.777777777777784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100">
                    <a:solidFill>
                      <a:schemeClr val="tx2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(List1!$A$2:$A$10;List1!$A$17:$A$18)</c:f>
              <c:strCache>
                <c:ptCount val="11"/>
                <c:pt idx="0">
                  <c:v>Kaufland</c:v>
                </c:pt>
                <c:pt idx="1">
                  <c:v>Lidl</c:v>
                </c:pt>
                <c:pt idx="2">
                  <c:v>Tesco</c:v>
                </c:pt>
                <c:pt idx="3">
                  <c:v>Albert</c:v>
                </c:pt>
                <c:pt idx="4">
                  <c:v>Globus</c:v>
                </c:pt>
                <c:pt idx="5">
                  <c:v>Penny</c:v>
                </c:pt>
                <c:pt idx="6">
                  <c:v>Billa</c:v>
                </c:pt>
                <c:pt idx="7">
                  <c:v>Coop</c:v>
                </c:pt>
                <c:pt idx="8">
                  <c:v>Hruška</c:v>
                </c:pt>
                <c:pt idx="10">
                  <c:v>Jinde</c:v>
                </c:pt>
              </c:strCache>
            </c:strRef>
          </c:cat>
          <c:val>
            <c:numRef>
              <c:f>(List1!$B$2:$B$10;List1!$B$17:$B$18)</c:f>
              <c:numCache>
                <c:formatCode>General</c:formatCode>
                <c:ptCount val="11"/>
                <c:pt idx="0">
                  <c:v>24.5</c:v>
                </c:pt>
                <c:pt idx="1">
                  <c:v>15</c:v>
                </c:pt>
                <c:pt idx="2">
                  <c:v>11.9</c:v>
                </c:pt>
                <c:pt idx="3">
                  <c:v>15.9</c:v>
                </c:pt>
                <c:pt idx="4">
                  <c:v>4.5999999999999996</c:v>
                </c:pt>
                <c:pt idx="5">
                  <c:v>12.4</c:v>
                </c:pt>
                <c:pt idx="6">
                  <c:v>7.3</c:v>
                </c:pt>
                <c:pt idx="7">
                  <c:v>3.3</c:v>
                </c:pt>
                <c:pt idx="8">
                  <c:v>1.8</c:v>
                </c:pt>
                <c:pt idx="10">
                  <c:v>1.8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nejraději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h="25400"/>
            </a:sp3d>
          </c:spPr>
          <c:invertIfNegative val="0"/>
          <c:dLbls>
            <c:numFmt formatCode="#,##0" sourceLinked="0"/>
            <c:spPr>
              <a:solidFill>
                <a:schemeClr val="tx2">
                  <a:lumMod val="75000"/>
                </a:schemeClr>
              </a:solidFill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(List1!$A$2:$A$10;List1!$A$17:$A$18)</c:f>
              <c:strCache>
                <c:ptCount val="11"/>
                <c:pt idx="0">
                  <c:v>Kaufland</c:v>
                </c:pt>
                <c:pt idx="1">
                  <c:v>Lidl</c:v>
                </c:pt>
                <c:pt idx="2">
                  <c:v>Tesco</c:v>
                </c:pt>
                <c:pt idx="3">
                  <c:v>Albert</c:v>
                </c:pt>
                <c:pt idx="4">
                  <c:v>Globus</c:v>
                </c:pt>
                <c:pt idx="5">
                  <c:v>Penny</c:v>
                </c:pt>
                <c:pt idx="6">
                  <c:v>Billa</c:v>
                </c:pt>
                <c:pt idx="7">
                  <c:v>Coop</c:v>
                </c:pt>
                <c:pt idx="8">
                  <c:v>Hruška</c:v>
                </c:pt>
                <c:pt idx="10">
                  <c:v>Jinde</c:v>
                </c:pt>
              </c:strCache>
            </c:strRef>
          </c:cat>
          <c:val>
            <c:numRef>
              <c:f>(List1!$C$2:$C$10;List1!$C$17:$C$18)</c:f>
              <c:numCache>
                <c:formatCode>General</c:formatCode>
                <c:ptCount val="11"/>
                <c:pt idx="0">
                  <c:v>25</c:v>
                </c:pt>
                <c:pt idx="1">
                  <c:v>20.2</c:v>
                </c:pt>
                <c:pt idx="2">
                  <c:v>11.5</c:v>
                </c:pt>
                <c:pt idx="3">
                  <c:v>11.2</c:v>
                </c:pt>
                <c:pt idx="4">
                  <c:v>10.1</c:v>
                </c:pt>
                <c:pt idx="5">
                  <c:v>8.5</c:v>
                </c:pt>
                <c:pt idx="6">
                  <c:v>6.7</c:v>
                </c:pt>
                <c:pt idx="7">
                  <c:v>2.5</c:v>
                </c:pt>
                <c:pt idx="8">
                  <c:v>1.2</c:v>
                </c:pt>
                <c:pt idx="10">
                  <c:v>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950848"/>
        <c:axId val="107952384"/>
      </c:barChart>
      <c:catAx>
        <c:axId val="1079508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/>
          <a:lstStyle/>
          <a:p>
            <a:pPr algn="ctr">
              <a:defRPr lang="cs-CZ" sz="1400" b="0" i="0" u="none" strike="noStrike" kern="1200" baseline="0">
                <a:solidFill>
                  <a:srgbClr val="005293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7952384"/>
        <c:crosses val="autoZero"/>
        <c:auto val="1"/>
        <c:lblAlgn val="ctr"/>
        <c:lblOffset val="100"/>
        <c:noMultiLvlLbl val="0"/>
      </c:catAx>
      <c:valAx>
        <c:axId val="107952384"/>
        <c:scaling>
          <c:orientation val="minMax"/>
        </c:scaling>
        <c:delete val="0"/>
        <c:axPos val="l"/>
        <c:majorGridlines>
          <c:spPr>
            <a:ln>
              <a:solidFill>
                <a:schemeClr val="bg2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lang="cs-CZ" sz="1100" b="0" i="0" u="none" strike="noStrike" kern="1200" baseline="0">
                <a:solidFill>
                  <a:srgbClr val="005293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79508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629700349956257"/>
          <c:y val="5.3067497640347801E-2"/>
          <c:w val="0.42525195442684721"/>
          <c:h val="7.9556107727791939E-2"/>
        </c:manualLayout>
      </c:layout>
      <c:overlay val="0"/>
      <c:txPr>
        <a:bodyPr/>
        <a:lstStyle/>
        <a:p>
          <a:pPr>
            <a:defRPr lang="cs-CZ" sz="1400" b="0" i="0" u="none" strike="noStrike" kern="1200" baseline="0">
              <a:solidFill>
                <a:srgbClr val="005293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424522879100375"/>
          <c:y val="3.078755843080019E-2"/>
          <c:w val="0.53205332257768467"/>
          <c:h val="0.893047418531769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Sloupec2</c:v>
                </c:pt>
              </c:strCache>
            </c:strRef>
          </c:tx>
          <c:spPr>
            <a:solidFill>
              <a:schemeClr val="accent1">
                <a:lumMod val="90000"/>
                <a:lumOff val="10000"/>
              </a:schemeClr>
            </a:solidFill>
          </c:spPr>
          <c:invertIfNegative val="0"/>
          <c:dLbls>
            <c:numFmt formatCode="##0&quot;%&quot;" sourceLinked="0"/>
            <c:txPr>
              <a:bodyPr/>
              <a:lstStyle/>
              <a:p>
                <a:pPr>
                  <a:defRPr lang="cs-CZ" sz="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List1!$A$2:$A$20</c:f>
              <c:strCache>
                <c:ptCount val="19"/>
                <c:pt idx="0">
                  <c:v>lepidla - HERKULES univerzální lepidlo</c:v>
                </c:pt>
                <c:pt idx="1">
                  <c:v>lepidla - Lepicí tyčinka Kores</c:v>
                </c:pt>
                <c:pt idx="2">
                  <c:v>čaje - Jemča Zlaté čaje</c:v>
                </c:pt>
                <c:pt idx="3">
                  <c:v>papírový a vatový program - Zewa AquaTube</c:v>
                </c:pt>
                <c:pt idx="4">
                  <c:v>čokolády tabulkové - merci tabulková čokoláda</c:v>
                </c:pt>
                <c:pt idx="5">
                  <c:v>ochucené vody - Korunní Jablko s kapkou meduňky, Korunní Jahoda s kapkou rebarbory</c:v>
                </c:pt>
                <c:pt idx="6">
                  <c:v>pivo - Braník 2 l</c:v>
                </c:pt>
                <c:pt idx="7">
                  <c:v>pudinkové dezerty - Boni Pudinkový Dezert</c:v>
                </c:pt>
                <c:pt idx="8">
                  <c:v>pivo - Radegast Ryze hořká 12</c:v>
                </c:pt>
                <c:pt idx="9">
                  <c:v>alkohol - Amundsen Fresh Cucumber &amp; Lime, Amundsen Pinapple &amp; Coco</c:v>
                </c:pt>
                <c:pt idx="10">
                  <c:v>ochucené vody - Magnesia Red</c:v>
                </c:pt>
                <c:pt idx="11">
                  <c:v>nealkoholická piva - Birell zázvor</c:v>
                </c:pt>
                <c:pt idx="12">
                  <c:v>chipsy - Lay´s MAX</c:v>
                </c:pt>
                <c:pt idx="13">
                  <c:v>dětská výživa - Kubík 100% Ovocná kapsička</c:v>
                </c:pt>
                <c:pt idx="14">
                  <c:v>koupelová kosmetika - Mitia krémová tekutá mýdla a sprchová mléka In Palm Milk</c:v>
                </c:pt>
                <c:pt idx="15">
                  <c:v>ledová káva - Eiskaffee ledová káva light</c:v>
                </c:pt>
                <c:pt idx="16">
                  <c:v>sušenky a oplatky - Manner Sticks</c:v>
                </c:pt>
                <c:pt idx="17">
                  <c:v>másla, tuky, margaríny - Ceres Soft</c:v>
                </c:pt>
                <c:pt idx="18">
                  <c:v>papírový a vatový program - Toaletní papíry Veltie</c:v>
                </c:pt>
              </c:strCache>
            </c:strRef>
          </c:cat>
          <c:val>
            <c:numRef>
              <c:f>List1!$B$2:$B$20</c:f>
              <c:numCache>
                <c:formatCode>General</c:formatCode>
                <c:ptCount val="19"/>
                <c:pt idx="0">
                  <c:v>90.2</c:v>
                </c:pt>
                <c:pt idx="1">
                  <c:v>87.7</c:v>
                </c:pt>
                <c:pt idx="2">
                  <c:v>81.900000000000006</c:v>
                </c:pt>
                <c:pt idx="3">
                  <c:v>77.8</c:v>
                </c:pt>
                <c:pt idx="4">
                  <c:v>76.8</c:v>
                </c:pt>
                <c:pt idx="5">
                  <c:v>76</c:v>
                </c:pt>
                <c:pt idx="6">
                  <c:v>75.2</c:v>
                </c:pt>
                <c:pt idx="7">
                  <c:v>68.599999999999994</c:v>
                </c:pt>
                <c:pt idx="8">
                  <c:v>67.7</c:v>
                </c:pt>
                <c:pt idx="9">
                  <c:v>66.599999999999994</c:v>
                </c:pt>
                <c:pt idx="10">
                  <c:v>65.900000000000006</c:v>
                </c:pt>
                <c:pt idx="11">
                  <c:v>63.8</c:v>
                </c:pt>
                <c:pt idx="12">
                  <c:v>63</c:v>
                </c:pt>
                <c:pt idx="13">
                  <c:v>60.9</c:v>
                </c:pt>
                <c:pt idx="14">
                  <c:v>59.5</c:v>
                </c:pt>
                <c:pt idx="15">
                  <c:v>58.9</c:v>
                </c:pt>
                <c:pt idx="16">
                  <c:v>57.4</c:v>
                </c:pt>
                <c:pt idx="17">
                  <c:v>55.6</c:v>
                </c:pt>
                <c:pt idx="18">
                  <c:v>55.3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945408"/>
        <c:axId val="156947200"/>
      </c:barChart>
      <c:catAx>
        <c:axId val="156945408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 algn="ctr">
              <a:defRPr lang="cs-CZ" sz="1000" b="0" i="0" u="none" strike="noStrike" kern="1200" baseline="0">
                <a:solidFill>
                  <a:srgbClr val="005293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6947200"/>
        <c:crosses val="autoZero"/>
        <c:auto val="1"/>
        <c:lblAlgn val="ctr"/>
        <c:lblOffset val="100"/>
        <c:noMultiLvlLbl val="0"/>
      </c:catAx>
      <c:valAx>
        <c:axId val="156947200"/>
        <c:scaling>
          <c:orientation val="minMax"/>
          <c:max val="100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numFmt formatCode="##0&quot;%&quot;" sourceLinked="0"/>
        <c:majorTickMark val="out"/>
        <c:minorTickMark val="none"/>
        <c:tickLblPos val="nextTo"/>
        <c:txPr>
          <a:bodyPr/>
          <a:lstStyle/>
          <a:p>
            <a:pPr algn="ctr">
              <a:defRPr lang="cs-CZ" sz="1100" b="0" i="0" u="none" strike="noStrike" kern="1200" baseline="0">
                <a:solidFill>
                  <a:srgbClr val="005293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6945408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843922039375933"/>
          <c:y val="3.078755843080019E-2"/>
          <c:w val="0.77151409554313344"/>
          <c:h val="0.893047418531769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Sloupec2</c:v>
                </c:pt>
              </c:strCache>
            </c:strRef>
          </c:tx>
          <c:spPr>
            <a:solidFill>
              <a:schemeClr val="accent1">
                <a:lumMod val="90000"/>
                <a:lumOff val="10000"/>
              </a:schemeClr>
            </a:solidFill>
          </c:spPr>
          <c:invertIfNegative val="0"/>
          <c:dLbls>
            <c:numFmt formatCode="#,##0.00" sourceLinked="0"/>
            <c:txPr>
              <a:bodyPr/>
              <a:lstStyle/>
              <a:p>
                <a:pPr>
                  <a:defRPr lang="cs-CZ" sz="1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List1!$A$2:$A$19</c:f>
              <c:strCache>
                <c:ptCount val="18"/>
                <c:pt idx="0">
                  <c:v>lepidla</c:v>
                </c:pt>
                <c:pt idx="1">
                  <c:v>papírový a vatový program</c:v>
                </c:pt>
                <c:pt idx="2">
                  <c:v>bonboniéry</c:v>
                </c:pt>
                <c:pt idx="3">
                  <c:v>mražené produkty</c:v>
                </c:pt>
                <c:pt idx="4">
                  <c:v>jogurty a smetany</c:v>
                </c:pt>
                <c:pt idx="5">
                  <c:v>koření</c:v>
                </c:pt>
                <c:pt idx="6">
                  <c:v>dětská výživa</c:v>
                </c:pt>
                <c:pt idx="7">
                  <c:v>džusy, nektary a ovocné nápoje</c:v>
                </c:pt>
                <c:pt idx="8">
                  <c:v>dámská hygiena</c:v>
                </c:pt>
                <c:pt idx="9">
                  <c:v>alkohol</c:v>
                </c:pt>
                <c:pt idx="10">
                  <c:v>čokolády tabulkové</c:v>
                </c:pt>
                <c:pt idx="11">
                  <c:v>koupelová kosmetika</c:v>
                </c:pt>
                <c:pt idx="12">
                  <c:v>bonbony</c:v>
                </c:pt>
                <c:pt idx="13">
                  <c:v>ochucené vody</c:v>
                </c:pt>
                <c:pt idx="14">
                  <c:v>ledová káva</c:v>
                </c:pt>
                <c:pt idx="15">
                  <c:v>zmrzliny</c:v>
                </c:pt>
                <c:pt idx="16">
                  <c:v>slané pochutiny</c:v>
                </c:pt>
                <c:pt idx="17">
                  <c:v>čaje</c:v>
                </c:pt>
              </c:strCache>
            </c:strRef>
          </c:cat>
          <c:val>
            <c:numRef>
              <c:f>List1!$B$2:$B$19</c:f>
              <c:numCache>
                <c:formatCode>General</c:formatCode>
                <c:ptCount val="18"/>
                <c:pt idx="0">
                  <c:v>2.0399999999999987</c:v>
                </c:pt>
                <c:pt idx="1">
                  <c:v>2.1333333333333342</c:v>
                </c:pt>
                <c:pt idx="2">
                  <c:v>2.1366666666666663</c:v>
                </c:pt>
                <c:pt idx="3">
                  <c:v>2.15</c:v>
                </c:pt>
                <c:pt idx="4">
                  <c:v>2.1666666666666665</c:v>
                </c:pt>
                <c:pt idx="5">
                  <c:v>2.1666666666666665</c:v>
                </c:pt>
                <c:pt idx="6">
                  <c:v>2.1800000000000002</c:v>
                </c:pt>
                <c:pt idx="7">
                  <c:v>2.1866666666666665</c:v>
                </c:pt>
                <c:pt idx="8">
                  <c:v>2.1933333333333342</c:v>
                </c:pt>
                <c:pt idx="9">
                  <c:v>2.2000000000000002</c:v>
                </c:pt>
                <c:pt idx="10">
                  <c:v>2.2200000000000002</c:v>
                </c:pt>
                <c:pt idx="11">
                  <c:v>2.2533333333333352</c:v>
                </c:pt>
                <c:pt idx="12">
                  <c:v>2.27</c:v>
                </c:pt>
                <c:pt idx="13">
                  <c:v>2.2733333333333352</c:v>
                </c:pt>
                <c:pt idx="14">
                  <c:v>2.2833333333333359</c:v>
                </c:pt>
                <c:pt idx="15">
                  <c:v>2.2833333333333363</c:v>
                </c:pt>
                <c:pt idx="16">
                  <c:v>2.2866666666666666</c:v>
                </c:pt>
                <c:pt idx="17">
                  <c:v>2.2966666666666669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474176"/>
        <c:axId val="109475712"/>
      </c:barChart>
      <c:catAx>
        <c:axId val="109474176"/>
        <c:scaling>
          <c:orientation val="maxMin"/>
        </c:scaling>
        <c:delete val="0"/>
        <c:axPos val="l"/>
        <c:majorTickMark val="out"/>
        <c:minorTickMark val="none"/>
        <c:tickLblPos val="high"/>
        <c:txPr>
          <a:bodyPr/>
          <a:lstStyle/>
          <a:p>
            <a:pPr algn="ctr">
              <a:defRPr lang="cs-CZ" sz="1000" b="0" i="0" u="none" strike="noStrike" kern="1200" baseline="0">
                <a:solidFill>
                  <a:srgbClr val="005293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9475712"/>
        <c:crosses val="max"/>
        <c:auto val="1"/>
        <c:lblAlgn val="ctr"/>
        <c:lblOffset val="100"/>
        <c:noMultiLvlLbl val="0"/>
      </c:catAx>
      <c:valAx>
        <c:axId val="109475712"/>
        <c:scaling>
          <c:orientation val="maxMin"/>
          <c:max val="2.9"/>
          <c:min val="2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txPr>
          <a:bodyPr/>
          <a:lstStyle/>
          <a:p>
            <a:pPr algn="ctr">
              <a:defRPr lang="cs-CZ" sz="1100" b="0" i="0" u="none" strike="noStrike" kern="1200" baseline="0">
                <a:solidFill>
                  <a:srgbClr val="005293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9474176"/>
        <c:crosses val="max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843922039375933"/>
          <c:y val="3.078755843080019E-2"/>
          <c:w val="0.77151409554313344"/>
          <c:h val="0.893047418531769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Sloupec2</c:v>
                </c:pt>
              </c:strCache>
            </c:strRef>
          </c:tx>
          <c:spPr>
            <a:solidFill>
              <a:schemeClr val="accent1">
                <a:lumMod val="90000"/>
                <a:lumOff val="10000"/>
              </a:schemeClr>
            </a:solidFill>
          </c:spPr>
          <c:invertIfNegative val="0"/>
          <c:dLbls>
            <c:numFmt formatCode="#,##0.00" sourceLinked="0"/>
            <c:txPr>
              <a:bodyPr/>
              <a:lstStyle/>
              <a:p>
                <a:pPr>
                  <a:defRPr lang="cs-CZ" sz="1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List1!$A$2:$A$19</c:f>
              <c:strCache>
                <c:ptCount val="18"/>
                <c:pt idx="0">
                  <c:v>sladké pomazánky</c:v>
                </c:pt>
                <c:pt idx="1">
                  <c:v>paštiky</c:v>
                </c:pt>
                <c:pt idx="2">
                  <c:v>balená masa</c:v>
                </c:pt>
                <c:pt idx="3">
                  <c:v>čerstvé masné výrobky</c:v>
                </c:pt>
                <c:pt idx="4">
                  <c:v>vejce</c:v>
                </c:pt>
                <c:pt idx="5">
                  <c:v>rýže a luštěniny</c:v>
                </c:pt>
                <c:pt idx="6">
                  <c:v>vlasová kosmetika</c:v>
                </c:pt>
                <c:pt idx="7">
                  <c:v>saláty a pomazánky</c:v>
                </c:pt>
                <c:pt idx="8">
                  <c:v>káva</c:v>
                </c:pt>
                <c:pt idx="9">
                  <c:v>sladidla</c:v>
                </c:pt>
                <c:pt idx="10">
                  <c:v>cereálie</c:v>
                </c:pt>
                <c:pt idx="11">
                  <c:v>pivo</c:v>
                </c:pt>
                <c:pt idx="12">
                  <c:v>pleťová kosmetika</c:v>
                </c:pt>
                <c:pt idx="13">
                  <c:v>trvanlivé salámy</c:v>
                </c:pt>
                <c:pt idx="14">
                  <c:v>rybí speciality</c:v>
                </c:pt>
                <c:pt idx="15">
                  <c:v>nealkoholická piva</c:v>
                </c:pt>
                <c:pt idx="16">
                  <c:v>beermixy</c:v>
                </c:pt>
                <c:pt idx="17">
                  <c:v>sirupy</c:v>
                </c:pt>
              </c:strCache>
            </c:strRef>
          </c:cat>
          <c:val>
            <c:numRef>
              <c:f>List1!$B$2:$B$19</c:f>
              <c:numCache>
                <c:formatCode>0.00</c:formatCode>
                <c:ptCount val="18"/>
                <c:pt idx="0">
                  <c:v>2.8499999999999988</c:v>
                </c:pt>
                <c:pt idx="1">
                  <c:v>2.8200000000000003</c:v>
                </c:pt>
                <c:pt idx="2">
                  <c:v>2.7366666666666668</c:v>
                </c:pt>
                <c:pt idx="3">
                  <c:v>2.7266666666666666</c:v>
                </c:pt>
                <c:pt idx="4">
                  <c:v>2.6366666666666667</c:v>
                </c:pt>
                <c:pt idx="5">
                  <c:v>2.6333333333333342</c:v>
                </c:pt>
                <c:pt idx="6">
                  <c:v>2.6233333333333357</c:v>
                </c:pt>
                <c:pt idx="7">
                  <c:v>2.56</c:v>
                </c:pt>
                <c:pt idx="8">
                  <c:v>2.5433333333333352</c:v>
                </c:pt>
                <c:pt idx="9">
                  <c:v>2.54</c:v>
                </c:pt>
                <c:pt idx="10">
                  <c:v>2.52</c:v>
                </c:pt>
                <c:pt idx="11">
                  <c:v>2.52</c:v>
                </c:pt>
                <c:pt idx="12">
                  <c:v>2.5</c:v>
                </c:pt>
                <c:pt idx="13">
                  <c:v>2.5</c:v>
                </c:pt>
                <c:pt idx="14">
                  <c:v>2.4933333333333336</c:v>
                </c:pt>
                <c:pt idx="15">
                  <c:v>2.4833333333333352</c:v>
                </c:pt>
                <c:pt idx="16">
                  <c:v>2.4699999999999998</c:v>
                </c:pt>
                <c:pt idx="17">
                  <c:v>2.4433333333333342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145152"/>
        <c:axId val="158159232"/>
      </c:barChart>
      <c:catAx>
        <c:axId val="158145152"/>
        <c:scaling>
          <c:orientation val="maxMin"/>
        </c:scaling>
        <c:delete val="0"/>
        <c:axPos val="l"/>
        <c:majorTickMark val="out"/>
        <c:minorTickMark val="none"/>
        <c:tickLblPos val="high"/>
        <c:txPr>
          <a:bodyPr/>
          <a:lstStyle/>
          <a:p>
            <a:pPr algn="ctr">
              <a:defRPr lang="cs-CZ" sz="1000" b="0" i="0" u="none" strike="noStrike" kern="1200" baseline="0">
                <a:solidFill>
                  <a:srgbClr val="005293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8159232"/>
        <c:crosses val="max"/>
        <c:auto val="1"/>
        <c:lblAlgn val="ctr"/>
        <c:lblOffset val="100"/>
        <c:noMultiLvlLbl val="0"/>
      </c:catAx>
      <c:valAx>
        <c:axId val="158159232"/>
        <c:scaling>
          <c:orientation val="maxMin"/>
          <c:max val="2.9"/>
          <c:min val="2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txPr>
          <a:bodyPr/>
          <a:lstStyle/>
          <a:p>
            <a:pPr algn="ctr">
              <a:defRPr lang="cs-CZ" sz="1100" b="0" i="0" u="none" strike="noStrike" kern="1200" baseline="0">
                <a:solidFill>
                  <a:srgbClr val="005293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8145152"/>
        <c:crosses val="max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47A4D-4FF1-4F55-93F8-51FB209C1F56}" type="datetimeFigureOut">
              <a:rPr lang="cs-CZ" smtClean="0"/>
              <a:t>23.4.2015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C4F30-8BE5-4859-8BDA-89D93E35B2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6249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5719" y="685728"/>
            <a:ext cx="5006564" cy="3428634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C9F5-280E-4A72-8F92-8D3DB74387B2}" type="slidenum">
              <a:rPr lang="cs-CZ" smtClean="0">
                <a:solidFill>
                  <a:prstClr val="black"/>
                </a:solidFill>
              </a:rPr>
              <a:pPr/>
              <a:t>12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592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hyperlink" Target="http://www.median.cz/" TargetMode="Externa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7DD1-F888-44F2-A878-27D103172F1D}" type="datetimeFigureOut">
              <a:rPr lang="cs-CZ" smtClean="0"/>
              <a:t>23.4.2015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15879-A3D9-4A85-AD73-298BF238BF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8524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7DD1-F888-44F2-A878-27D103172F1D}" type="datetimeFigureOut">
              <a:rPr lang="cs-CZ" smtClean="0"/>
              <a:t>23.4.2015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15879-A3D9-4A85-AD73-298BF238BF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5732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7DD1-F888-44F2-A878-27D103172F1D}" type="datetimeFigureOut">
              <a:rPr lang="cs-CZ" smtClean="0"/>
              <a:t>23.4.2015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15879-A3D9-4A85-AD73-298BF238BF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6560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/>
          <p:cNvSpPr/>
          <p:nvPr userDrawn="1"/>
        </p:nvSpPr>
        <p:spPr>
          <a:xfrm>
            <a:off x="0" y="1844824"/>
            <a:ext cx="9144000" cy="3240360"/>
          </a:xfrm>
          <a:prstGeom prst="rect">
            <a:avLst/>
          </a:prstGeom>
          <a:solidFill>
            <a:srgbClr val="E3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cs-CZ" sz="1800" dirty="0">
              <a:solidFill>
                <a:prstClr val="white"/>
              </a:solidFill>
            </a:endParaRPr>
          </a:p>
        </p:txBody>
      </p:sp>
      <p:pic>
        <p:nvPicPr>
          <p:cNvPr id="17" name="Obrázek 16" descr="median_abstract_motiv_C_pruhledne.png"/>
          <p:cNvPicPr>
            <a:picLocks noChangeAspect="1"/>
          </p:cNvPicPr>
          <p:nvPr userDrawn="1"/>
        </p:nvPicPr>
        <p:blipFill>
          <a:blip r:embed="rId2" cstate="print"/>
          <a:srcRect l="18400"/>
          <a:stretch>
            <a:fillRect/>
          </a:stretch>
        </p:blipFill>
        <p:spPr>
          <a:xfrm>
            <a:off x="1" y="1412776"/>
            <a:ext cx="5902345" cy="4468306"/>
          </a:xfrm>
          <a:prstGeom prst="rect">
            <a:avLst/>
          </a:prstGeom>
        </p:spPr>
      </p:pic>
      <p:sp>
        <p:nvSpPr>
          <p:cNvPr id="26" name="AutoShape 2"/>
          <p:cNvSpPr>
            <a:spLocks noChangeArrowheads="1"/>
          </p:cNvSpPr>
          <p:nvPr userDrawn="1"/>
        </p:nvSpPr>
        <p:spPr bwMode="auto">
          <a:xfrm rot="5400000">
            <a:off x="6703468" y="937494"/>
            <a:ext cx="1353691" cy="864096"/>
          </a:xfrm>
          <a:prstGeom prst="homePlate">
            <a:avLst>
              <a:gd name="adj" fmla="val 26502"/>
            </a:avLst>
          </a:prstGeom>
          <a:solidFill>
            <a:srgbClr val="BADCF7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cs-CZ" sz="1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Obrázek 6" descr="median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95536" y="352908"/>
            <a:ext cx="1296144" cy="1059868"/>
          </a:xfrm>
          <a:prstGeom prst="rect">
            <a:avLst/>
          </a:prstGeom>
        </p:spPr>
      </p:pic>
      <p:pic>
        <p:nvPicPr>
          <p:cNvPr id="8" name="Obrázek 7" descr="ikonky_softwar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178079" y="785837"/>
            <a:ext cx="676275" cy="842962"/>
          </a:xfrm>
          <a:prstGeom prst="rect">
            <a:avLst/>
          </a:prstGeom>
        </p:spPr>
      </p:pic>
      <p:pic>
        <p:nvPicPr>
          <p:cNvPr id="9" name="Obrázek 8" descr="ikonky_vyvoj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906270" y="784792"/>
            <a:ext cx="676274" cy="842962"/>
          </a:xfrm>
          <a:prstGeom prst="rect">
            <a:avLst/>
          </a:prstGeom>
        </p:spPr>
      </p:pic>
      <p:pic>
        <p:nvPicPr>
          <p:cNvPr id="10" name="Obrázek 9" descr="ikonky_mml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5313983" y="785839"/>
            <a:ext cx="676275" cy="842963"/>
          </a:xfrm>
          <a:prstGeom prst="rect">
            <a:avLst/>
          </a:prstGeom>
        </p:spPr>
      </p:pic>
      <p:pic>
        <p:nvPicPr>
          <p:cNvPr id="11" name="Obrázek 10" descr="ikonky_medialni_vyzkumy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449887" y="785839"/>
            <a:ext cx="676275" cy="842963"/>
          </a:xfrm>
          <a:prstGeom prst="rect">
            <a:avLst/>
          </a:prstGeom>
        </p:spPr>
      </p:pic>
      <p:pic>
        <p:nvPicPr>
          <p:cNvPr id="12" name="Obrázek 11" descr="ikonky_adhoc.pn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7042175" y="785839"/>
            <a:ext cx="676275" cy="842963"/>
          </a:xfrm>
          <a:prstGeom prst="rect">
            <a:avLst/>
          </a:prstGeom>
        </p:spPr>
      </p:pic>
      <p:sp>
        <p:nvSpPr>
          <p:cNvPr id="13" name="Zástupný symbol pro text 14"/>
          <p:cNvSpPr txBox="1">
            <a:spLocks/>
          </p:cNvSpPr>
          <p:nvPr userDrawn="1"/>
        </p:nvSpPr>
        <p:spPr>
          <a:xfrm>
            <a:off x="179512" y="5733256"/>
            <a:ext cx="3672408" cy="936104"/>
          </a:xfrm>
          <a:prstGeom prst="rect">
            <a:avLst/>
          </a:prstGeom>
        </p:spPr>
        <p:txBody>
          <a:bodyPr/>
          <a:lstStyle>
            <a:lvl1pPr>
              <a:buNone/>
              <a:defRPr lang="cs-CZ" sz="800" cap="all"/>
            </a:lvl1pPr>
          </a:lstStyle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000" b="1" dirty="0" smtClean="0">
                <a:solidFill>
                  <a:prstClr val="black"/>
                </a:solidFill>
                <a:latin typeface="Calibri"/>
                <a:ea typeface="Times New Roman"/>
                <a:cs typeface="Times New Roman"/>
              </a:rPr>
              <a:t>VÝZKUM TRHU, MÉDIÍ A VEŘEJNÉHO MÍNĚNÍ, VÝVOJ SOFTWARE</a:t>
            </a:r>
            <a:endParaRPr sz="1000" b="1" dirty="0" smtClean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900" cap="none" dirty="0" smtClean="0">
                <a:solidFill>
                  <a:prstClr val="black"/>
                </a:solidFill>
                <a:latin typeface="Calibri"/>
                <a:ea typeface="Times New Roman"/>
                <a:cs typeface="Times New Roman"/>
              </a:rPr>
              <a:t>Národních hrdinů 73, 190 12 Praha 9, </a:t>
            </a:r>
            <a:endParaRPr sz="900" cap="none" dirty="0" smtClean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900" cap="none" dirty="0" smtClean="0">
                <a:solidFill>
                  <a:prstClr val="black"/>
                </a:solidFill>
                <a:latin typeface="Calibri"/>
                <a:ea typeface="Times New Roman"/>
                <a:cs typeface="Times New Roman"/>
              </a:rPr>
              <a:t>tel.: 225 301 </a:t>
            </a:r>
            <a:r>
              <a:rPr sz="900" cap="none" dirty="0" smtClean="0">
                <a:solidFill>
                  <a:prstClr val="black"/>
                </a:solidFill>
                <a:latin typeface="Calibri"/>
                <a:ea typeface="Times New Roman"/>
                <a:cs typeface="Times New Roman"/>
              </a:rPr>
              <a:t>111</a:t>
            </a:r>
            <a:r>
              <a:rPr lang="en-US" sz="900" cap="none" dirty="0" smtClean="0">
                <a:solidFill>
                  <a:prstClr val="black"/>
                </a:solidFill>
                <a:latin typeface="Calibri"/>
                <a:ea typeface="Times New Roman"/>
                <a:cs typeface="Times New Roman"/>
              </a:rPr>
              <a:t>, fax: 225 301 101</a:t>
            </a:r>
            <a:endParaRPr sz="900" cap="none" dirty="0" smtClean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900" cap="none" dirty="0" smtClean="0">
                <a:solidFill>
                  <a:prstClr val="black"/>
                </a:solidFill>
                <a:latin typeface="Calibri"/>
                <a:ea typeface="Times New Roman"/>
                <a:cs typeface="Times New Roman"/>
              </a:rPr>
              <a:t>e-mail: median@median.cz</a:t>
            </a:r>
            <a:endParaRPr sz="900" cap="none" dirty="0" smtClean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900" cap="none" dirty="0" smtClean="0">
                <a:solidFill>
                  <a:prstClr val="black"/>
                </a:solidFill>
                <a:latin typeface="Calibri"/>
                <a:ea typeface="Times New Roman"/>
                <a:cs typeface="Times New Roman"/>
                <a:hlinkClick r:id="rId9"/>
              </a:rPr>
              <a:t>www.median.cz</a:t>
            </a:r>
            <a:endParaRPr sz="900" cap="none" dirty="0" smtClean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sz="900" cap="none" dirty="0" smtClean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15" name="Nadpis 1"/>
          <p:cNvSpPr>
            <a:spLocks noGrp="1"/>
          </p:cNvSpPr>
          <p:nvPr>
            <p:ph type="ctrTitle" hasCustomPrompt="1"/>
          </p:nvPr>
        </p:nvSpPr>
        <p:spPr>
          <a:xfrm>
            <a:off x="4427985" y="2924944"/>
            <a:ext cx="4716016" cy="932684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cs-CZ" dirty="0" smtClean="0"/>
              <a:t>Název prezentace</a:t>
            </a:r>
            <a:endParaRPr lang="cs-CZ" dirty="0"/>
          </a:p>
        </p:txBody>
      </p:sp>
      <p:sp>
        <p:nvSpPr>
          <p:cNvPr id="1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427985" y="3933056"/>
            <a:ext cx="4716016" cy="42463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Datum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0042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0" y="1844824"/>
            <a:ext cx="9144000" cy="3240360"/>
          </a:xfrm>
          <a:prstGeom prst="rect">
            <a:avLst/>
          </a:prstGeom>
          <a:solidFill>
            <a:srgbClr val="E3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cs-CZ" sz="1800" dirty="0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163271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0" cap="all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pic>
        <p:nvPicPr>
          <p:cNvPr id="7" name="Obrázek 6" descr="median_abstract_motiv_C_pruhled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87625" y="975061"/>
            <a:ext cx="7236295" cy="4470163"/>
          </a:xfrm>
          <a:prstGeom prst="rect">
            <a:avLst/>
          </a:prstGeom>
        </p:spPr>
      </p:pic>
      <p:pic>
        <p:nvPicPr>
          <p:cNvPr id="8" name="Obrázek 7" descr="median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95536" y="352908"/>
            <a:ext cx="1296144" cy="105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484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0" y="1844824"/>
            <a:ext cx="9144000" cy="3240360"/>
          </a:xfrm>
          <a:prstGeom prst="rect">
            <a:avLst/>
          </a:prstGeom>
          <a:solidFill>
            <a:srgbClr val="E3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cs-CZ" sz="1800" dirty="0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163271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0" cap="all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pic>
        <p:nvPicPr>
          <p:cNvPr id="7" name="Obrázek 6" descr="median_abstract_motiv_C_pruhled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87625" y="975061"/>
            <a:ext cx="7236295" cy="4470163"/>
          </a:xfrm>
          <a:prstGeom prst="rect">
            <a:avLst/>
          </a:prstGeom>
        </p:spPr>
      </p:pic>
      <p:pic>
        <p:nvPicPr>
          <p:cNvPr id="8" name="Obrázek 7" descr="median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95536" y="352908"/>
            <a:ext cx="1296144" cy="105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484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7DD1-F888-44F2-A878-27D103172F1D}" type="datetimeFigureOut">
              <a:rPr lang="cs-CZ" smtClean="0"/>
              <a:t>23.4.2015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15879-A3D9-4A85-AD73-298BF238BF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326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7DD1-F888-44F2-A878-27D103172F1D}" type="datetimeFigureOut">
              <a:rPr lang="cs-CZ" smtClean="0"/>
              <a:t>23.4.2015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15879-A3D9-4A85-AD73-298BF238BF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1143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7DD1-F888-44F2-A878-27D103172F1D}" type="datetimeFigureOut">
              <a:rPr lang="cs-CZ" smtClean="0"/>
              <a:t>23.4.2015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15879-A3D9-4A85-AD73-298BF238BF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4964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7DD1-F888-44F2-A878-27D103172F1D}" type="datetimeFigureOut">
              <a:rPr lang="cs-CZ" smtClean="0"/>
              <a:t>23.4.2015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15879-A3D9-4A85-AD73-298BF238BF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8812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7DD1-F888-44F2-A878-27D103172F1D}" type="datetimeFigureOut">
              <a:rPr lang="cs-CZ" smtClean="0"/>
              <a:t>23.4.2015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15879-A3D9-4A85-AD73-298BF238BF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0682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7DD1-F888-44F2-A878-27D103172F1D}" type="datetimeFigureOut">
              <a:rPr lang="cs-CZ" smtClean="0"/>
              <a:t>23.4.2015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15879-A3D9-4A85-AD73-298BF238BF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4515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7DD1-F888-44F2-A878-27D103172F1D}" type="datetimeFigureOut">
              <a:rPr lang="cs-CZ" smtClean="0"/>
              <a:t>23.4.2015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15879-A3D9-4A85-AD73-298BF238BF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6225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7DD1-F888-44F2-A878-27D103172F1D}" type="datetimeFigureOut">
              <a:rPr lang="cs-CZ" smtClean="0"/>
              <a:t>23.4.2015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15879-A3D9-4A85-AD73-298BF238BF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9207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D7DD1-F888-44F2-A878-27D103172F1D}" type="datetimeFigureOut">
              <a:rPr lang="cs-CZ" smtClean="0"/>
              <a:t>23.4.2015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15879-A3D9-4A85-AD73-298BF238BF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2578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46.png"/><Relationship Id="rId10" Type="http://schemas.openxmlformats.org/officeDocument/2006/relationships/image" Target="../media/image55.png"/><Relationship Id="rId4" Type="http://schemas.openxmlformats.org/officeDocument/2006/relationships/image" Target="../media/image26.png"/><Relationship Id="rId9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58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65.png"/><Relationship Id="rId5" Type="http://schemas.openxmlformats.org/officeDocument/2006/relationships/image" Target="../media/image60.png"/><Relationship Id="rId15" Type="http://schemas.openxmlformats.org/officeDocument/2006/relationships/image" Target="../media/image69.png"/><Relationship Id="rId10" Type="http://schemas.openxmlformats.org/officeDocument/2006/relationships/image" Target="../media/image64.png"/><Relationship Id="rId4" Type="http://schemas.openxmlformats.org/officeDocument/2006/relationships/image" Target="../media/image59.png"/><Relationship Id="rId9" Type="http://schemas.openxmlformats.org/officeDocument/2006/relationships/image" Target="../media/image63.png"/><Relationship Id="rId14" Type="http://schemas.openxmlformats.org/officeDocument/2006/relationships/image" Target="../media/image6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34.png"/><Relationship Id="rId7" Type="http://schemas.openxmlformats.org/officeDocument/2006/relationships/image" Target="../media/image22.png"/><Relationship Id="rId12" Type="http://schemas.openxmlformats.org/officeDocument/2006/relationships/image" Target="../media/image4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39.png"/><Relationship Id="rId5" Type="http://schemas.openxmlformats.org/officeDocument/2006/relationships/image" Target="../media/image36.png"/><Relationship Id="rId10" Type="http://schemas.openxmlformats.org/officeDocument/2006/relationships/image" Target="../media/image38.png"/><Relationship Id="rId4" Type="http://schemas.openxmlformats.org/officeDocument/2006/relationships/image" Target="../media/image35.pn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427986" y="2492896"/>
            <a:ext cx="4716016" cy="1368152"/>
          </a:xfrm>
        </p:spPr>
        <p:txBody>
          <a:bodyPr>
            <a:noAutofit/>
          </a:bodyPr>
          <a:lstStyle/>
          <a:p>
            <a:r>
              <a:rPr lang="cs-CZ" dirty="0" smtClean="0"/>
              <a:t> </a:t>
            </a:r>
            <a:br>
              <a:rPr lang="cs-CZ" dirty="0" smtClean="0"/>
            </a:br>
            <a:r>
              <a:rPr lang="cs-CZ" sz="3000" cap="all" dirty="0"/>
              <a:t>VOLBA SPOTŘEBITELŮ 2015</a:t>
            </a:r>
            <a:r>
              <a:rPr lang="cs-CZ" sz="800" dirty="0" smtClean="0"/>
              <a:t/>
            </a:r>
            <a:br>
              <a:rPr lang="cs-CZ" sz="800" dirty="0" smtClean="0"/>
            </a:br>
            <a:r>
              <a:rPr lang="cs-CZ" sz="2400" dirty="0" smtClean="0"/>
              <a:t>Kvantitativní výzkum – CAWI</a:t>
            </a:r>
            <a:endParaRPr lang="cs-CZ" sz="2400" dirty="0"/>
          </a:p>
        </p:txBody>
      </p:sp>
      <p:sp>
        <p:nvSpPr>
          <p:cNvPr id="8" name="Podnadpis 7"/>
          <p:cNvSpPr>
            <a:spLocks noGrp="1"/>
          </p:cNvSpPr>
          <p:nvPr>
            <p:ph type="subTitle" idx="1"/>
          </p:nvPr>
        </p:nvSpPr>
        <p:spPr>
          <a:xfrm>
            <a:off x="4427986" y="4509120"/>
            <a:ext cx="4716016" cy="424638"/>
          </a:xfrm>
        </p:spPr>
        <p:txBody>
          <a:bodyPr/>
          <a:lstStyle/>
          <a:p>
            <a:r>
              <a:rPr lang="cs-CZ" dirty="0" smtClean="0"/>
              <a:t>20. 4. 2015</a:t>
            </a:r>
            <a:endParaRPr lang="cs-CZ" dirty="0"/>
          </a:p>
        </p:txBody>
      </p:sp>
      <p:sp>
        <p:nvSpPr>
          <p:cNvPr id="5" name="Zástupný symbol pro text 14"/>
          <p:cNvSpPr txBox="1">
            <a:spLocks/>
          </p:cNvSpPr>
          <p:nvPr/>
        </p:nvSpPr>
        <p:spPr>
          <a:xfrm>
            <a:off x="4067944" y="5733256"/>
            <a:ext cx="2232248" cy="936104"/>
          </a:xfrm>
          <a:prstGeom prst="rect">
            <a:avLst/>
          </a:prstGeom>
        </p:spPr>
        <p:txBody>
          <a:bodyPr/>
          <a:lstStyle>
            <a:lvl1pPr>
              <a:buNone/>
              <a:defRPr lang="cs-CZ" sz="800" cap="all"/>
            </a:lvl1pPr>
          </a:lstStyle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</a:pPr>
            <a:r>
              <a:rPr lang="nb-NO" sz="1000" dirty="0">
                <a:solidFill>
                  <a:prstClr val="black"/>
                </a:solidFill>
                <a:latin typeface="Calibri"/>
                <a:ea typeface="Times New Roman"/>
                <a:cs typeface="Times New Roman"/>
              </a:rPr>
              <a:t>Oficiální </a:t>
            </a:r>
            <a:r>
              <a:rPr lang="nb-NO" sz="1000" dirty="0" smtClean="0">
                <a:solidFill>
                  <a:prstClr val="black"/>
                </a:solidFill>
                <a:latin typeface="Calibri"/>
                <a:ea typeface="Times New Roman"/>
                <a:cs typeface="Times New Roman"/>
              </a:rPr>
              <a:t>partner</a:t>
            </a:r>
            <a:r>
              <a:rPr sz="1000" dirty="0" smtClean="0">
                <a:solidFill>
                  <a:prstClr val="black"/>
                </a:solidFill>
                <a:latin typeface="Calibri"/>
                <a:ea typeface="Times New Roman"/>
                <a:cs typeface="Times New Roman"/>
              </a:rPr>
              <a:t>:</a:t>
            </a:r>
            <a:endParaRPr lang="nb-NO" sz="1000" dirty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</a:pPr>
            <a:r>
              <a:rPr lang="nb-NO" sz="1000" dirty="0">
                <a:solidFill>
                  <a:prstClr val="black"/>
                </a:solidFill>
                <a:latin typeface="Calibri"/>
                <a:ea typeface="Times New Roman"/>
                <a:cs typeface="Times New Roman"/>
              </a:rPr>
              <a:t>KANTAR MEDIA GROUP pro ČR </a:t>
            </a:r>
          </a:p>
        </p:txBody>
      </p:sp>
      <p:sp>
        <p:nvSpPr>
          <p:cNvPr id="6" name="Zástupný symbol pro text 14"/>
          <p:cNvSpPr txBox="1">
            <a:spLocks/>
          </p:cNvSpPr>
          <p:nvPr/>
        </p:nvSpPr>
        <p:spPr>
          <a:xfrm>
            <a:off x="6624736" y="5373216"/>
            <a:ext cx="2519264" cy="936104"/>
          </a:xfrm>
          <a:prstGeom prst="rect">
            <a:avLst/>
          </a:prstGeom>
        </p:spPr>
        <p:txBody>
          <a:bodyPr/>
          <a:lstStyle>
            <a:lvl1pPr>
              <a:buNone/>
              <a:defRPr lang="cs-CZ" sz="800" cap="all"/>
            </a:lvl1pPr>
          </a:lstStyle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</a:pPr>
            <a:r>
              <a:rPr lang="nb-NO" sz="1000" dirty="0">
                <a:solidFill>
                  <a:prstClr val="black"/>
                </a:solidFill>
                <a:latin typeface="Calibri"/>
                <a:ea typeface="Times New Roman"/>
                <a:cs typeface="Times New Roman"/>
              </a:rPr>
              <a:t>Zpracováno exklusivně pro:</a:t>
            </a:r>
          </a:p>
        </p:txBody>
      </p:sp>
      <p:pic>
        <p:nvPicPr>
          <p:cNvPr id="1026" name="Picture 2" descr="VS-14-logo-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589244"/>
            <a:ext cx="1162386" cy="11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343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 txBox="1">
            <a:spLocks/>
          </p:cNvSpPr>
          <p:nvPr/>
        </p:nvSpPr>
        <p:spPr>
          <a:xfrm>
            <a:off x="0" y="0"/>
            <a:ext cx="9144000" cy="12596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sz="4000" dirty="0" smtClean="0">
                <a:solidFill>
                  <a:srgbClr val="005293"/>
                </a:solidFill>
              </a:rPr>
              <a:t>Vyzkoušení výrobků </a:t>
            </a:r>
            <a:r>
              <a:rPr lang="cs-CZ" sz="2500" dirty="0" smtClean="0">
                <a:solidFill>
                  <a:srgbClr val="005293"/>
                </a:solidFill>
              </a:rPr>
              <a:t>podle pohlaví</a:t>
            </a:r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37916" y="1268760"/>
            <a:ext cx="3220625" cy="518356"/>
          </a:xfrm>
        </p:spPr>
        <p:txBody>
          <a:bodyPr>
            <a:noAutofit/>
          </a:bodyPr>
          <a:lstStyle/>
          <a:p>
            <a:pPr marL="0" indent="0" algn="ctr" defTabSz="1143000">
              <a:buNone/>
            </a:pPr>
            <a:r>
              <a:rPr lang="cs-CZ" sz="1600" b="1" dirty="0" smtClean="0">
                <a:solidFill>
                  <a:schemeClr val="tx2"/>
                </a:solidFill>
              </a:rPr>
              <a:t>Ženy vyzkoušely signifikantně </a:t>
            </a:r>
            <a:r>
              <a:rPr lang="cs-CZ" sz="1600" b="1" dirty="0">
                <a:solidFill>
                  <a:schemeClr val="tx2"/>
                </a:solidFill>
              </a:rPr>
              <a:t>více </a:t>
            </a:r>
            <a:r>
              <a:rPr lang="cs-CZ" sz="1600" b="1" dirty="0" smtClean="0">
                <a:solidFill>
                  <a:schemeClr val="tx2"/>
                </a:solidFill>
              </a:rPr>
              <a:t>než muži</a:t>
            </a:r>
            <a:endParaRPr lang="cs-CZ" sz="1800" dirty="0" smtClean="0">
              <a:solidFill>
                <a:schemeClr val="tx2"/>
              </a:solidFill>
            </a:endParaRPr>
          </a:p>
        </p:txBody>
      </p:sp>
      <p:sp>
        <p:nvSpPr>
          <p:cNvPr id="57" name="Obdélník 56"/>
          <p:cNvSpPr/>
          <p:nvPr/>
        </p:nvSpPr>
        <p:spPr>
          <a:xfrm>
            <a:off x="7480685" y="1869104"/>
            <a:ext cx="14117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">
              <a:spcBef>
                <a:spcPts val="0"/>
              </a:spcBef>
              <a:spcAft>
                <a:spcPts val="0"/>
              </a:spcAft>
            </a:pPr>
            <a:r>
              <a:rPr lang="cs-CZ" sz="1400" dirty="0">
                <a:solidFill>
                  <a:srgbClr val="005293"/>
                </a:solidFill>
                <a:latin typeface="Calibri"/>
              </a:rPr>
              <a:t>Laguna Premium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9719">
            <a:off x="7497618" y="2256244"/>
            <a:ext cx="1262937" cy="904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102" y="1760048"/>
            <a:ext cx="2078624" cy="2078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493" y="4005064"/>
            <a:ext cx="1235325" cy="81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Zástupný symbol pro obsah 2"/>
          <p:cNvSpPr txBox="1">
            <a:spLocks/>
          </p:cNvSpPr>
          <p:nvPr/>
        </p:nvSpPr>
        <p:spPr>
          <a:xfrm>
            <a:off x="245026" y="4231858"/>
            <a:ext cx="1530914" cy="259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143000" fontAlgn="auto">
              <a:spcAft>
                <a:spcPts val="0"/>
              </a:spcAft>
              <a:buFont typeface="Wingdings" pitchFamily="2" charset="2"/>
              <a:buNone/>
            </a:pPr>
            <a:r>
              <a:rPr lang="cs-CZ" sz="1400" dirty="0">
                <a:solidFill>
                  <a:srgbClr val="005293"/>
                </a:solidFill>
              </a:rPr>
              <a:t>Kubík 100% Ovocná kapsička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689380" y="2176881"/>
            <a:ext cx="12277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">
              <a:spcBef>
                <a:spcPts val="0"/>
              </a:spcBef>
              <a:spcAft>
                <a:spcPts val="0"/>
              </a:spcAft>
            </a:pPr>
            <a:r>
              <a:rPr lang="cs-CZ" sz="1400" dirty="0">
                <a:solidFill>
                  <a:srgbClr val="005293"/>
                </a:solidFill>
                <a:latin typeface="Calibri"/>
              </a:rPr>
              <a:t>Grand </a:t>
            </a:r>
            <a:r>
              <a:rPr lang="cs-CZ" sz="1400" dirty="0" err="1">
                <a:solidFill>
                  <a:srgbClr val="005293"/>
                </a:solidFill>
                <a:latin typeface="Calibri"/>
              </a:rPr>
              <a:t>Dessert</a:t>
            </a:r>
            <a:endParaRPr lang="cs-CZ" sz="1400" dirty="0">
              <a:solidFill>
                <a:srgbClr val="005293"/>
              </a:solidFill>
              <a:latin typeface="Calibri"/>
            </a:endParaRPr>
          </a:p>
        </p:txBody>
      </p:sp>
      <p:sp>
        <p:nvSpPr>
          <p:cNvPr id="32" name="Zástupný symbol pro obsah 2"/>
          <p:cNvSpPr txBox="1">
            <a:spLocks/>
          </p:cNvSpPr>
          <p:nvPr/>
        </p:nvSpPr>
        <p:spPr>
          <a:xfrm>
            <a:off x="5671855" y="1268760"/>
            <a:ext cx="3220625" cy="5183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143000" fontAlgn="auto">
              <a:spcAft>
                <a:spcPts val="0"/>
              </a:spcAft>
              <a:buFont typeface="Wingdings" pitchFamily="2" charset="2"/>
              <a:buNone/>
            </a:pPr>
            <a:r>
              <a:rPr lang="cs-CZ" sz="1600" b="1" dirty="0" smtClean="0">
                <a:solidFill>
                  <a:srgbClr val="005293"/>
                </a:solidFill>
              </a:rPr>
              <a:t>Muži vyzkoušeli signifikantně více než ženy např.</a:t>
            </a:r>
            <a:endParaRPr lang="cs-CZ" sz="1800" dirty="0" smtClean="0">
              <a:solidFill>
                <a:srgbClr val="005293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50" y="2218125"/>
            <a:ext cx="1608678" cy="1566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Obdélník 35"/>
          <p:cNvSpPr/>
          <p:nvPr/>
        </p:nvSpPr>
        <p:spPr>
          <a:xfrm>
            <a:off x="5200931" y="1910350"/>
            <a:ext cx="14117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">
              <a:spcBef>
                <a:spcPts val="0"/>
              </a:spcBef>
              <a:spcAft>
                <a:spcPts val="0"/>
              </a:spcAft>
            </a:pPr>
            <a:r>
              <a:rPr lang="cs-CZ" sz="1400" dirty="0">
                <a:solidFill>
                  <a:srgbClr val="005293"/>
                </a:solidFill>
                <a:latin typeface="Calibri"/>
              </a:rPr>
              <a:t>Laguna Premium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247" y="3805370"/>
            <a:ext cx="2082872" cy="967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bdélník 39"/>
          <p:cNvSpPr/>
          <p:nvPr/>
        </p:nvSpPr>
        <p:spPr>
          <a:xfrm>
            <a:off x="7228422" y="3284984"/>
            <a:ext cx="17360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">
              <a:spcBef>
                <a:spcPts val="0"/>
              </a:spcBef>
              <a:spcAft>
                <a:spcPts val="0"/>
              </a:spcAft>
            </a:pPr>
            <a:r>
              <a:rPr lang="cs-CZ" sz="1400" dirty="0">
                <a:solidFill>
                  <a:srgbClr val="005293"/>
                </a:solidFill>
                <a:latin typeface="Calibri"/>
              </a:rPr>
              <a:t>Albert </a:t>
            </a:r>
            <a:r>
              <a:rPr lang="cs-CZ" sz="1400" dirty="0" err="1">
                <a:solidFill>
                  <a:srgbClr val="005293"/>
                </a:solidFill>
                <a:latin typeface="Calibri"/>
              </a:rPr>
              <a:t>Quality</a:t>
            </a:r>
            <a:r>
              <a:rPr lang="cs-CZ" sz="1400" dirty="0">
                <a:solidFill>
                  <a:srgbClr val="005293"/>
                </a:solidFill>
                <a:latin typeface="Calibri"/>
              </a:rPr>
              <a:t> Farmářské jogurty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293" y="5177663"/>
            <a:ext cx="2654376" cy="89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Obdélník 41"/>
          <p:cNvSpPr/>
          <p:nvPr/>
        </p:nvSpPr>
        <p:spPr>
          <a:xfrm>
            <a:off x="4838684" y="4797156"/>
            <a:ext cx="27724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">
              <a:spcBef>
                <a:spcPts val="0"/>
              </a:spcBef>
              <a:spcAft>
                <a:spcPts val="0"/>
              </a:spcAft>
            </a:pPr>
            <a:r>
              <a:rPr lang="en-US" sz="1400" dirty="0" err="1">
                <a:solidFill>
                  <a:srgbClr val="005293"/>
                </a:solidFill>
                <a:latin typeface="Calibri"/>
              </a:rPr>
              <a:t>Mořské</a:t>
            </a:r>
            <a:r>
              <a:rPr lang="en-US" sz="1400" dirty="0">
                <a:solidFill>
                  <a:srgbClr val="005293"/>
                </a:solidFill>
                <a:latin typeface="Calibri"/>
              </a:rPr>
              <a:t> </a:t>
            </a:r>
            <a:r>
              <a:rPr lang="en-US" sz="1400" dirty="0" err="1">
                <a:solidFill>
                  <a:srgbClr val="005293"/>
                </a:solidFill>
                <a:latin typeface="Calibri"/>
              </a:rPr>
              <a:t>speciality</a:t>
            </a:r>
            <a:r>
              <a:rPr lang="en-US" sz="1400" dirty="0">
                <a:solidFill>
                  <a:srgbClr val="005293"/>
                </a:solidFill>
                <a:latin typeface="Calibri"/>
              </a:rPr>
              <a:t> Franz Josef Kaiser</a:t>
            </a:r>
          </a:p>
        </p:txBody>
      </p:sp>
      <p:sp>
        <p:nvSpPr>
          <p:cNvPr id="43" name="Obdélník 42"/>
          <p:cNvSpPr/>
          <p:nvPr/>
        </p:nvSpPr>
        <p:spPr>
          <a:xfrm>
            <a:off x="7624701" y="5498068"/>
            <a:ext cx="14117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">
              <a:spcBef>
                <a:spcPts val="0"/>
              </a:spcBef>
              <a:spcAft>
                <a:spcPts val="0"/>
              </a:spcAft>
            </a:pPr>
            <a:r>
              <a:rPr lang="cs-CZ" sz="1400" dirty="0">
                <a:solidFill>
                  <a:srgbClr val="005293"/>
                </a:solidFill>
                <a:latin typeface="Calibri"/>
              </a:rPr>
              <a:t>…a řadu dalších výrobků…*</a:t>
            </a:r>
          </a:p>
        </p:txBody>
      </p:sp>
      <p:sp>
        <p:nvSpPr>
          <p:cNvPr id="47" name="Obdélník 46"/>
          <p:cNvSpPr/>
          <p:nvPr/>
        </p:nvSpPr>
        <p:spPr>
          <a:xfrm>
            <a:off x="149492" y="5127420"/>
            <a:ext cx="47854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">
              <a:spcBef>
                <a:spcPts val="0"/>
              </a:spcBef>
              <a:spcAft>
                <a:spcPts val="0"/>
              </a:spcAft>
            </a:pPr>
            <a:r>
              <a:rPr lang="cs-CZ" sz="1400" dirty="0">
                <a:solidFill>
                  <a:srgbClr val="005293"/>
                </a:solidFill>
                <a:latin typeface="Calibri"/>
              </a:rPr>
              <a:t>*Skutečnost, že muži vyzkoušeli mnoho produktů výrazně častěji, je způsobeno tím, že toto procento je počítáno jen </a:t>
            </a:r>
            <a:br>
              <a:rPr lang="cs-CZ" sz="1400" dirty="0">
                <a:solidFill>
                  <a:srgbClr val="005293"/>
                </a:solidFill>
                <a:latin typeface="Calibri"/>
              </a:rPr>
            </a:br>
            <a:r>
              <a:rPr lang="cs-CZ" sz="1400" dirty="0">
                <a:solidFill>
                  <a:srgbClr val="005293"/>
                </a:solidFill>
                <a:latin typeface="Calibri"/>
              </a:rPr>
              <a:t>z těch, kteří výrobek znají. Dá se tedy s mírnou nadsázkou  zobecnit, že muži znají pouze ty výrobky, které sami vyzkoušeli.</a:t>
            </a:r>
          </a:p>
        </p:txBody>
      </p:sp>
    </p:spTree>
    <p:extLst>
      <p:ext uri="{BB962C8B-B14F-4D97-AF65-F5344CB8AC3E}">
        <p14:creationId xmlns:p14="http://schemas.microsoft.com/office/powerpoint/2010/main" val="60629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 txBox="1">
            <a:spLocks/>
          </p:cNvSpPr>
          <p:nvPr/>
        </p:nvSpPr>
        <p:spPr>
          <a:xfrm>
            <a:off x="0" y="0"/>
            <a:ext cx="9144000" cy="12596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sz="4000" dirty="0">
                <a:solidFill>
                  <a:srgbClr val="005293"/>
                </a:solidFill>
              </a:rPr>
              <a:t>Vyzkoušení výrobků </a:t>
            </a:r>
            <a:r>
              <a:rPr lang="cs-CZ" sz="2500" dirty="0" smtClean="0">
                <a:solidFill>
                  <a:srgbClr val="005293"/>
                </a:solidFill>
              </a:rPr>
              <a:t>podle věku</a:t>
            </a:r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323530" y="1268760"/>
            <a:ext cx="2664296" cy="518356"/>
          </a:xfrm>
        </p:spPr>
        <p:txBody>
          <a:bodyPr>
            <a:noAutofit/>
          </a:bodyPr>
          <a:lstStyle/>
          <a:p>
            <a:pPr marL="0" indent="0" algn="ctr" defTabSz="1143000">
              <a:buNone/>
            </a:pPr>
            <a:r>
              <a:rPr lang="cs-CZ" sz="1600" b="1" dirty="0" smtClean="0">
                <a:solidFill>
                  <a:schemeClr val="tx2"/>
                </a:solidFill>
              </a:rPr>
              <a:t>Nejmladší respondenti </a:t>
            </a:r>
            <a:r>
              <a:rPr lang="cs-CZ" sz="1600" b="1" dirty="0">
                <a:solidFill>
                  <a:schemeClr val="tx2"/>
                </a:solidFill>
              </a:rPr>
              <a:t>vyzkoušeli </a:t>
            </a:r>
            <a:r>
              <a:rPr lang="cs-CZ" sz="1600" b="1" dirty="0" smtClean="0">
                <a:solidFill>
                  <a:schemeClr val="tx2"/>
                </a:solidFill>
              </a:rPr>
              <a:t> signifikantně více</a:t>
            </a:r>
            <a:endParaRPr lang="cs-CZ" sz="1800" dirty="0" smtClean="0">
              <a:solidFill>
                <a:schemeClr val="tx2"/>
              </a:solidFill>
            </a:endParaRPr>
          </a:p>
        </p:txBody>
      </p:sp>
      <p:sp>
        <p:nvSpPr>
          <p:cNvPr id="45" name="Zástupný symbol pro obsah 2"/>
          <p:cNvSpPr txBox="1">
            <a:spLocks/>
          </p:cNvSpPr>
          <p:nvPr/>
        </p:nvSpPr>
        <p:spPr>
          <a:xfrm>
            <a:off x="316842" y="2132856"/>
            <a:ext cx="1530914" cy="259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143000" fontAlgn="auto">
              <a:spcAft>
                <a:spcPts val="0"/>
              </a:spcAft>
              <a:buFont typeface="Wingdings" pitchFamily="2" charset="2"/>
              <a:buNone/>
            </a:pPr>
            <a:r>
              <a:rPr lang="cs-CZ" sz="1400" dirty="0">
                <a:solidFill>
                  <a:srgbClr val="005293"/>
                </a:solidFill>
              </a:rPr>
              <a:t>Jablečné pyré </a:t>
            </a:r>
            <a:r>
              <a:rPr lang="cs-CZ" sz="1400" dirty="0" err="1" smtClean="0">
                <a:solidFill>
                  <a:srgbClr val="005293"/>
                </a:solidFill>
              </a:rPr>
              <a:t>Dennree</a:t>
            </a:r>
            <a:endParaRPr lang="cs-CZ" sz="1400" dirty="0">
              <a:solidFill>
                <a:srgbClr val="005293"/>
              </a:solidFill>
            </a:endParaRPr>
          </a:p>
        </p:txBody>
      </p:sp>
      <p:sp>
        <p:nvSpPr>
          <p:cNvPr id="35" name="Zástupný symbol pro obsah 2"/>
          <p:cNvSpPr txBox="1">
            <a:spLocks/>
          </p:cNvSpPr>
          <p:nvPr/>
        </p:nvSpPr>
        <p:spPr>
          <a:xfrm>
            <a:off x="5911587" y="1268760"/>
            <a:ext cx="2664296" cy="5183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143000" fontAlgn="auto">
              <a:spcAft>
                <a:spcPts val="0"/>
              </a:spcAft>
              <a:buFont typeface="Wingdings" pitchFamily="2" charset="2"/>
              <a:buNone/>
            </a:pPr>
            <a:r>
              <a:rPr lang="cs-CZ" sz="1600" b="1" dirty="0" smtClean="0">
                <a:solidFill>
                  <a:srgbClr val="005293"/>
                </a:solidFill>
              </a:rPr>
              <a:t>Nejstarší respondenti </a:t>
            </a:r>
            <a:r>
              <a:rPr lang="cs-CZ" sz="1600" b="1" dirty="0">
                <a:solidFill>
                  <a:srgbClr val="005293"/>
                </a:solidFill>
              </a:rPr>
              <a:t>vyzkoušeli </a:t>
            </a:r>
            <a:r>
              <a:rPr lang="cs-CZ" sz="1600" b="1" dirty="0" smtClean="0">
                <a:solidFill>
                  <a:srgbClr val="005293"/>
                </a:solidFill>
              </a:rPr>
              <a:t> signifikantně více</a:t>
            </a:r>
            <a:endParaRPr lang="cs-CZ" sz="1800" dirty="0" smtClean="0">
              <a:solidFill>
                <a:srgbClr val="005293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50" y="2340957"/>
            <a:ext cx="1614898" cy="138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81" y="3806997"/>
            <a:ext cx="775494" cy="198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Zástupný symbol pro obsah 2"/>
          <p:cNvSpPr txBox="1">
            <a:spLocks/>
          </p:cNvSpPr>
          <p:nvPr/>
        </p:nvSpPr>
        <p:spPr>
          <a:xfrm>
            <a:off x="845228" y="4371761"/>
            <a:ext cx="1835714" cy="30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143000" fontAlgn="auto">
              <a:spcAft>
                <a:spcPts val="0"/>
              </a:spcAft>
              <a:buFont typeface="Wingdings" pitchFamily="2" charset="2"/>
              <a:buNone/>
            </a:pPr>
            <a:r>
              <a:rPr lang="cs-CZ" sz="1400" dirty="0" err="1">
                <a:solidFill>
                  <a:srgbClr val="005293"/>
                </a:solidFill>
              </a:rPr>
              <a:t>Kingswood</a:t>
            </a:r>
            <a:endParaRPr lang="cs-CZ" sz="1400" dirty="0">
              <a:solidFill>
                <a:srgbClr val="005293"/>
              </a:solidFill>
            </a:endParaRPr>
          </a:p>
        </p:txBody>
      </p:sp>
      <p:sp>
        <p:nvSpPr>
          <p:cNvPr id="36" name="Zástupný symbol pro obsah 2"/>
          <p:cNvSpPr txBox="1">
            <a:spLocks/>
          </p:cNvSpPr>
          <p:nvPr/>
        </p:nvSpPr>
        <p:spPr>
          <a:xfrm>
            <a:off x="5810382" y="2067819"/>
            <a:ext cx="1675846" cy="5647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143000" fontAlgn="auto">
              <a:spcAft>
                <a:spcPts val="0"/>
              </a:spcAft>
              <a:buFont typeface="Wingdings" pitchFamily="2" charset="2"/>
              <a:buNone/>
            </a:pPr>
            <a:r>
              <a:rPr lang="cs-CZ" sz="1400" dirty="0">
                <a:solidFill>
                  <a:srgbClr val="005293"/>
                </a:solidFill>
              </a:rPr>
              <a:t>Albert </a:t>
            </a:r>
            <a:r>
              <a:rPr lang="cs-CZ" sz="1400" dirty="0" err="1">
                <a:solidFill>
                  <a:srgbClr val="005293"/>
                </a:solidFill>
              </a:rPr>
              <a:t>Excellent</a:t>
            </a:r>
            <a:r>
              <a:rPr lang="cs-CZ" sz="1400" dirty="0">
                <a:solidFill>
                  <a:srgbClr val="005293"/>
                </a:solidFill>
              </a:rPr>
              <a:t> </a:t>
            </a:r>
            <a:r>
              <a:rPr lang="cs-CZ" sz="1400" dirty="0" err="1">
                <a:solidFill>
                  <a:srgbClr val="005293"/>
                </a:solidFill>
              </a:rPr>
              <a:t>coffee</a:t>
            </a:r>
            <a:r>
              <a:rPr lang="cs-CZ" sz="1400" dirty="0">
                <a:solidFill>
                  <a:srgbClr val="005293"/>
                </a:solidFill>
              </a:rPr>
              <a:t> </a:t>
            </a:r>
            <a:r>
              <a:rPr lang="cs-CZ" sz="1400" dirty="0" err="1" smtClean="0">
                <a:solidFill>
                  <a:srgbClr val="005293"/>
                </a:solidFill>
              </a:rPr>
              <a:t>caps</a:t>
            </a:r>
            <a:endParaRPr lang="cs-CZ" sz="1400" dirty="0">
              <a:solidFill>
                <a:srgbClr val="005293"/>
              </a:solidFill>
            </a:endParaRPr>
          </a:p>
        </p:txBody>
      </p:sp>
      <p:sp>
        <p:nvSpPr>
          <p:cNvPr id="38" name="Zástupný symbol pro obsah 2"/>
          <p:cNvSpPr txBox="1">
            <a:spLocks/>
          </p:cNvSpPr>
          <p:nvPr/>
        </p:nvSpPr>
        <p:spPr>
          <a:xfrm>
            <a:off x="5279774" y="5372588"/>
            <a:ext cx="2085125" cy="5647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143000" fontAlgn="auto">
              <a:spcAft>
                <a:spcPts val="0"/>
              </a:spcAft>
              <a:buFont typeface="Wingdings" pitchFamily="2" charset="2"/>
              <a:buNone/>
            </a:pPr>
            <a:r>
              <a:rPr lang="cs-CZ" sz="1400" dirty="0" err="1">
                <a:solidFill>
                  <a:srgbClr val="005293"/>
                </a:solidFill>
              </a:rPr>
              <a:t>Wellness</a:t>
            </a:r>
            <a:r>
              <a:rPr lang="cs-CZ" sz="1400" dirty="0">
                <a:solidFill>
                  <a:srgbClr val="005293"/>
                </a:solidFill>
              </a:rPr>
              <a:t> &amp; </a:t>
            </a:r>
            <a:r>
              <a:rPr lang="cs-CZ" sz="1400" dirty="0" err="1">
                <a:solidFill>
                  <a:srgbClr val="005293"/>
                </a:solidFill>
              </a:rPr>
              <a:t>Beauty</a:t>
            </a:r>
            <a:r>
              <a:rPr lang="cs-CZ" sz="1400" dirty="0">
                <a:solidFill>
                  <a:srgbClr val="005293"/>
                </a:solidFill>
              </a:rPr>
              <a:t> tělové máslo z </a:t>
            </a:r>
            <a:r>
              <a:rPr lang="cs-CZ" sz="1400" dirty="0" err="1">
                <a:solidFill>
                  <a:srgbClr val="005293"/>
                </a:solidFill>
              </a:rPr>
              <a:t>bambuckého</a:t>
            </a:r>
            <a:r>
              <a:rPr lang="cs-CZ" sz="1400" dirty="0">
                <a:solidFill>
                  <a:srgbClr val="005293"/>
                </a:solidFill>
              </a:rPr>
              <a:t> másla a mandlového oleje</a:t>
            </a:r>
          </a:p>
          <a:p>
            <a:pPr marL="0" indent="0" algn="ctr" defTabSz="1143000" fontAlgn="auto">
              <a:spcAft>
                <a:spcPts val="0"/>
              </a:spcAft>
              <a:buFont typeface="Wingdings" pitchFamily="2" charset="2"/>
              <a:buNone/>
            </a:pPr>
            <a:endParaRPr lang="cs-CZ" sz="1400" dirty="0">
              <a:solidFill>
                <a:srgbClr val="005293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691" y="1887751"/>
            <a:ext cx="1794807" cy="160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10" y="2774935"/>
            <a:ext cx="1917224" cy="228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Zástupný symbol pro obsah 2"/>
          <p:cNvSpPr txBox="1">
            <a:spLocks/>
          </p:cNvSpPr>
          <p:nvPr/>
        </p:nvSpPr>
        <p:spPr>
          <a:xfrm>
            <a:off x="5973749" y="3806997"/>
            <a:ext cx="2085125" cy="5647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143000" fontAlgn="auto">
              <a:spcAft>
                <a:spcPts val="0"/>
              </a:spcAft>
              <a:buFont typeface="Wingdings" pitchFamily="2" charset="2"/>
              <a:buNone/>
            </a:pPr>
            <a:r>
              <a:rPr lang="cs-CZ" sz="1400" dirty="0" err="1">
                <a:solidFill>
                  <a:srgbClr val="005293"/>
                </a:solidFill>
              </a:rPr>
              <a:t>Lybar</a:t>
            </a:r>
            <a:r>
              <a:rPr lang="cs-CZ" sz="1400" dirty="0">
                <a:solidFill>
                  <a:srgbClr val="005293"/>
                </a:solidFill>
              </a:rPr>
              <a:t> </a:t>
            </a:r>
            <a:r>
              <a:rPr lang="cs-CZ" sz="1400" dirty="0" err="1" smtClean="0">
                <a:solidFill>
                  <a:srgbClr val="005293"/>
                </a:solidFill>
              </a:rPr>
              <a:t>Promiss</a:t>
            </a:r>
            <a:endParaRPr lang="cs-CZ" sz="1400" dirty="0">
              <a:solidFill>
                <a:srgbClr val="005293"/>
              </a:solidFill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55" y="5085184"/>
            <a:ext cx="1614335" cy="98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40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 txBox="1">
            <a:spLocks/>
          </p:cNvSpPr>
          <p:nvPr/>
        </p:nvSpPr>
        <p:spPr>
          <a:xfrm>
            <a:off x="0" y="0"/>
            <a:ext cx="9144000" cy="12596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sz="4000" dirty="0">
                <a:solidFill>
                  <a:srgbClr val="005293"/>
                </a:solidFill>
              </a:rPr>
              <a:t>Vyzkoušení výrobků </a:t>
            </a:r>
            <a:r>
              <a:rPr lang="cs-CZ" sz="2500" dirty="0" smtClean="0">
                <a:solidFill>
                  <a:srgbClr val="005293"/>
                </a:solidFill>
              </a:rPr>
              <a:t>podle oblasti</a:t>
            </a:r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3024336" cy="518356"/>
          </a:xfrm>
        </p:spPr>
        <p:txBody>
          <a:bodyPr>
            <a:noAutofit/>
          </a:bodyPr>
          <a:lstStyle/>
          <a:p>
            <a:pPr marL="0" indent="0" algn="ctr" defTabSz="1143000">
              <a:buNone/>
            </a:pPr>
            <a:r>
              <a:rPr lang="cs-CZ" sz="1600" b="1" dirty="0" smtClean="0">
                <a:solidFill>
                  <a:schemeClr val="tx2"/>
                </a:solidFill>
              </a:rPr>
              <a:t>Pražané </a:t>
            </a:r>
            <a:r>
              <a:rPr lang="cs-CZ" sz="1600" b="1" dirty="0">
                <a:solidFill>
                  <a:schemeClr val="tx2"/>
                </a:solidFill>
              </a:rPr>
              <a:t>vyzkoušeli signifikantně </a:t>
            </a:r>
            <a:r>
              <a:rPr lang="cs-CZ" sz="1600" b="1" dirty="0" smtClean="0">
                <a:solidFill>
                  <a:schemeClr val="tx2"/>
                </a:solidFill>
              </a:rPr>
              <a:t>více než Moravané</a:t>
            </a:r>
            <a:endParaRPr lang="cs-CZ" sz="1800" dirty="0" smtClean="0">
              <a:solidFill>
                <a:schemeClr val="tx2"/>
              </a:solidFill>
            </a:endParaRPr>
          </a:p>
        </p:txBody>
      </p:sp>
      <p:sp>
        <p:nvSpPr>
          <p:cNvPr id="59" name="Obdélník 58"/>
          <p:cNvSpPr/>
          <p:nvPr/>
        </p:nvSpPr>
        <p:spPr>
          <a:xfrm>
            <a:off x="127200" y="4758820"/>
            <a:ext cx="14117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">
              <a:spcBef>
                <a:spcPts val="0"/>
              </a:spcBef>
              <a:spcAft>
                <a:spcPts val="0"/>
              </a:spcAft>
            </a:pPr>
            <a:r>
              <a:rPr lang="cs-CZ" sz="1400" dirty="0" err="1">
                <a:solidFill>
                  <a:srgbClr val="005293"/>
                </a:solidFill>
                <a:latin typeface="Calibri"/>
              </a:rPr>
              <a:t>Lay´s</a:t>
            </a:r>
            <a:r>
              <a:rPr lang="cs-CZ" sz="1400" dirty="0">
                <a:solidFill>
                  <a:srgbClr val="005293"/>
                </a:solidFill>
                <a:latin typeface="Calibri"/>
              </a:rPr>
              <a:t> MAX</a:t>
            </a:r>
          </a:p>
        </p:txBody>
      </p:sp>
      <p:sp>
        <p:nvSpPr>
          <p:cNvPr id="35" name="Zástupný symbol pro obsah 2"/>
          <p:cNvSpPr txBox="1">
            <a:spLocks/>
          </p:cNvSpPr>
          <p:nvPr/>
        </p:nvSpPr>
        <p:spPr>
          <a:xfrm>
            <a:off x="5436096" y="1268760"/>
            <a:ext cx="3312367" cy="5183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143000" fontAlgn="auto">
              <a:spcAft>
                <a:spcPts val="0"/>
              </a:spcAft>
              <a:buFont typeface="Wingdings" pitchFamily="2" charset="2"/>
              <a:buNone/>
            </a:pPr>
            <a:r>
              <a:rPr lang="cs-CZ" sz="1600" b="1" dirty="0">
                <a:solidFill>
                  <a:srgbClr val="005293"/>
                </a:solidFill>
              </a:rPr>
              <a:t>Moravané vyzkoušeli </a:t>
            </a:r>
            <a:r>
              <a:rPr lang="cs-CZ" sz="1600" b="1" dirty="0" smtClean="0">
                <a:solidFill>
                  <a:srgbClr val="005293"/>
                </a:solidFill>
              </a:rPr>
              <a:t>signifikantně více než Pražané</a:t>
            </a:r>
            <a:endParaRPr lang="cs-CZ" sz="1800" dirty="0" smtClean="0">
              <a:solidFill>
                <a:srgbClr val="005293"/>
              </a:solidFill>
            </a:endParaRPr>
          </a:p>
        </p:txBody>
      </p:sp>
      <p:sp>
        <p:nvSpPr>
          <p:cNvPr id="45" name="Zástupný symbol pro obsah 2"/>
          <p:cNvSpPr txBox="1">
            <a:spLocks/>
          </p:cNvSpPr>
          <p:nvPr/>
        </p:nvSpPr>
        <p:spPr>
          <a:xfrm>
            <a:off x="508491" y="3430747"/>
            <a:ext cx="1585843" cy="526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143000" fontAlgn="auto">
              <a:spcAft>
                <a:spcPts val="0"/>
              </a:spcAft>
              <a:buFont typeface="Wingdings" pitchFamily="2" charset="2"/>
              <a:buNone/>
            </a:pPr>
            <a:r>
              <a:rPr lang="cs-CZ" sz="1400" dirty="0">
                <a:solidFill>
                  <a:srgbClr val="005293"/>
                </a:solidFill>
              </a:rPr>
              <a:t>Vinná klobása </a:t>
            </a:r>
            <a:r>
              <a:rPr lang="cs-CZ" sz="1400" dirty="0" smtClean="0">
                <a:solidFill>
                  <a:srgbClr val="005293"/>
                </a:solidFill>
              </a:rPr>
              <a:t/>
            </a:r>
            <a:br>
              <a:rPr lang="cs-CZ" sz="1400" dirty="0" smtClean="0">
                <a:solidFill>
                  <a:srgbClr val="005293"/>
                </a:solidFill>
              </a:rPr>
            </a:br>
            <a:r>
              <a:rPr lang="cs-CZ" sz="1400" dirty="0" smtClean="0">
                <a:solidFill>
                  <a:srgbClr val="005293"/>
                </a:solidFill>
              </a:rPr>
              <a:t>K-PURLAND</a:t>
            </a:r>
            <a:endParaRPr lang="cs-CZ" sz="1400" dirty="0">
              <a:solidFill>
                <a:srgbClr val="005293"/>
              </a:solidFill>
            </a:endParaRPr>
          </a:p>
        </p:txBody>
      </p:sp>
      <p:sp>
        <p:nvSpPr>
          <p:cNvPr id="43" name="Obdélník 42"/>
          <p:cNvSpPr/>
          <p:nvPr/>
        </p:nvSpPr>
        <p:spPr>
          <a:xfrm>
            <a:off x="6372200" y="2995720"/>
            <a:ext cx="19876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">
              <a:spcBef>
                <a:spcPts val="0"/>
              </a:spcBef>
              <a:spcAft>
                <a:spcPts val="0"/>
              </a:spcAft>
            </a:pPr>
            <a:r>
              <a:rPr lang="pt-BR" sz="1400" dirty="0">
                <a:solidFill>
                  <a:srgbClr val="005293"/>
                </a:solidFill>
                <a:latin typeface="Calibri"/>
              </a:rPr>
              <a:t>Tělová mléka Herbavera</a:t>
            </a:r>
          </a:p>
        </p:txBody>
      </p:sp>
      <p:sp>
        <p:nvSpPr>
          <p:cNvPr id="32" name="Zástupný symbol pro obsah 2"/>
          <p:cNvSpPr txBox="1">
            <a:spLocks/>
          </p:cNvSpPr>
          <p:nvPr/>
        </p:nvSpPr>
        <p:spPr>
          <a:xfrm>
            <a:off x="323528" y="4077072"/>
            <a:ext cx="1967350" cy="5183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143000" fontAlgn="auto">
              <a:spcAft>
                <a:spcPts val="0"/>
              </a:spcAft>
              <a:buFont typeface="Wingdings" pitchFamily="2" charset="2"/>
              <a:buNone/>
            </a:pPr>
            <a:r>
              <a:rPr lang="cs-CZ" sz="1600" b="1" dirty="0" smtClean="0">
                <a:solidFill>
                  <a:srgbClr val="005293"/>
                </a:solidFill>
              </a:rPr>
              <a:t>…a signifikantně více než ostatní</a:t>
            </a:r>
            <a:endParaRPr lang="cs-CZ" sz="1800" dirty="0" smtClean="0">
              <a:solidFill>
                <a:srgbClr val="005293"/>
              </a:solidFill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93" y="1988844"/>
            <a:ext cx="1697037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Obdélník 35"/>
          <p:cNvSpPr/>
          <p:nvPr/>
        </p:nvSpPr>
        <p:spPr>
          <a:xfrm>
            <a:off x="2195738" y="3384133"/>
            <a:ext cx="15522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">
              <a:spcBef>
                <a:spcPts val="0"/>
              </a:spcBef>
              <a:spcAft>
                <a:spcPts val="0"/>
              </a:spcAft>
            </a:pPr>
            <a:r>
              <a:rPr lang="cs-CZ" sz="1400" dirty="0" err="1">
                <a:solidFill>
                  <a:srgbClr val="005293"/>
                </a:solidFill>
                <a:latin typeface="Calibri"/>
              </a:rPr>
              <a:t>Mattoni</a:t>
            </a:r>
            <a:r>
              <a:rPr lang="cs-CZ" sz="1400" dirty="0">
                <a:solidFill>
                  <a:srgbClr val="005293"/>
                </a:solidFill>
                <a:latin typeface="Calibri"/>
              </a:rPr>
              <a:t> </a:t>
            </a:r>
            <a:r>
              <a:rPr lang="cs-CZ" sz="1400" dirty="0" err="1">
                <a:solidFill>
                  <a:srgbClr val="005293"/>
                </a:solidFill>
                <a:latin typeface="Calibri"/>
              </a:rPr>
              <a:t>Schorle</a:t>
            </a:r>
            <a:endParaRPr lang="cs-CZ" sz="1400" dirty="0">
              <a:solidFill>
                <a:srgbClr val="005293"/>
              </a:solidFill>
              <a:latin typeface="Calibri"/>
            </a:endParaRPr>
          </a:p>
        </p:txBody>
      </p:sp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667" y="1895820"/>
            <a:ext cx="869698" cy="15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543" y="4365108"/>
            <a:ext cx="502502" cy="128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74" y="5103387"/>
            <a:ext cx="19907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Zástupný symbol pro obsah 2"/>
          <p:cNvSpPr txBox="1">
            <a:spLocks/>
          </p:cNvSpPr>
          <p:nvPr/>
        </p:nvSpPr>
        <p:spPr>
          <a:xfrm>
            <a:off x="1584158" y="4503675"/>
            <a:ext cx="1835714" cy="30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143000" fontAlgn="auto">
              <a:spcAft>
                <a:spcPts val="0"/>
              </a:spcAft>
              <a:buFont typeface="Wingdings" pitchFamily="2" charset="2"/>
              <a:buNone/>
            </a:pPr>
            <a:r>
              <a:rPr lang="cs-CZ" sz="1400" dirty="0" err="1">
                <a:solidFill>
                  <a:srgbClr val="005293"/>
                </a:solidFill>
              </a:rPr>
              <a:t>Kingswood</a:t>
            </a:r>
            <a:endParaRPr lang="cs-CZ" sz="1400" dirty="0">
              <a:solidFill>
                <a:srgbClr val="005293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70" y="1844824"/>
            <a:ext cx="1877517" cy="1129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Zástupný symbol pro obsah 2"/>
          <p:cNvSpPr txBox="1">
            <a:spLocks/>
          </p:cNvSpPr>
          <p:nvPr/>
        </p:nvSpPr>
        <p:spPr>
          <a:xfrm>
            <a:off x="5652120" y="3447595"/>
            <a:ext cx="1967350" cy="5183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143000" fontAlgn="auto">
              <a:spcAft>
                <a:spcPts val="0"/>
              </a:spcAft>
              <a:buFont typeface="Wingdings" pitchFamily="2" charset="2"/>
              <a:buNone/>
            </a:pPr>
            <a:r>
              <a:rPr lang="cs-CZ" sz="1600" b="1" dirty="0" smtClean="0">
                <a:solidFill>
                  <a:srgbClr val="005293"/>
                </a:solidFill>
              </a:rPr>
              <a:t>…a signifikantně více než Češi</a:t>
            </a:r>
            <a:endParaRPr lang="cs-CZ" sz="1800" dirty="0" smtClean="0">
              <a:solidFill>
                <a:srgbClr val="005293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2" y="4231375"/>
            <a:ext cx="1844861" cy="99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bdélník 49"/>
          <p:cNvSpPr/>
          <p:nvPr/>
        </p:nvSpPr>
        <p:spPr>
          <a:xfrm>
            <a:off x="4211960" y="3955699"/>
            <a:ext cx="19876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">
              <a:spcBef>
                <a:spcPts val="0"/>
              </a:spcBef>
              <a:spcAft>
                <a:spcPts val="0"/>
              </a:spcAft>
            </a:pPr>
            <a:r>
              <a:rPr lang="cs-CZ" sz="1400" dirty="0">
                <a:solidFill>
                  <a:srgbClr val="005293"/>
                </a:solidFill>
                <a:latin typeface="Calibri"/>
              </a:rPr>
              <a:t>Tradiční jemná a hrubá paštika bez éček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592" y="4117462"/>
            <a:ext cx="701904" cy="1590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Obdélník 52"/>
          <p:cNvSpPr/>
          <p:nvPr/>
        </p:nvSpPr>
        <p:spPr>
          <a:xfrm>
            <a:off x="7267988" y="4055327"/>
            <a:ext cx="12786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">
              <a:spcBef>
                <a:spcPts val="0"/>
              </a:spcBef>
              <a:spcAft>
                <a:spcPts val="0"/>
              </a:spcAft>
            </a:pPr>
            <a:r>
              <a:rPr lang="cs-CZ" sz="1400" dirty="0">
                <a:solidFill>
                  <a:srgbClr val="005293"/>
                </a:solidFill>
                <a:latin typeface="Calibri"/>
              </a:rPr>
              <a:t> Radegast </a:t>
            </a:r>
            <a:br>
              <a:rPr lang="cs-CZ" sz="1400" dirty="0">
                <a:solidFill>
                  <a:srgbClr val="005293"/>
                </a:solidFill>
                <a:latin typeface="Calibri"/>
              </a:rPr>
            </a:br>
            <a:r>
              <a:rPr lang="cs-CZ" sz="1400" dirty="0">
                <a:solidFill>
                  <a:srgbClr val="005293"/>
                </a:solidFill>
                <a:latin typeface="Calibri"/>
              </a:rPr>
              <a:t>Ryze hořká 12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048" y="5438928"/>
            <a:ext cx="2361257" cy="130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Obdélník 50"/>
          <p:cNvSpPr/>
          <p:nvPr/>
        </p:nvSpPr>
        <p:spPr>
          <a:xfrm>
            <a:off x="4842689" y="5216166"/>
            <a:ext cx="35862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">
              <a:spcBef>
                <a:spcPts val="0"/>
              </a:spcBef>
              <a:spcAft>
                <a:spcPts val="0"/>
              </a:spcAft>
            </a:pPr>
            <a:r>
              <a:rPr lang="pt-BR" sz="1400" dirty="0">
                <a:solidFill>
                  <a:srgbClr val="005293"/>
                </a:solidFill>
                <a:latin typeface="Calibri"/>
              </a:rPr>
              <a:t>Trvanlivé tyčinky se sýrem a solí</a:t>
            </a:r>
          </a:p>
          <a:p>
            <a:pPr defTabSz="914400" fontAlgn="b">
              <a:spcBef>
                <a:spcPts val="0"/>
              </a:spcBef>
              <a:spcAft>
                <a:spcPts val="0"/>
              </a:spcAft>
            </a:pPr>
            <a:endParaRPr lang="pt-BR" sz="1400" dirty="0">
              <a:solidFill>
                <a:srgbClr val="005293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661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193" y="1611908"/>
            <a:ext cx="971410" cy="10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555360" y="1268764"/>
            <a:ext cx="1481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</a:pPr>
            <a:r>
              <a:rPr lang="cs-CZ" sz="1200" dirty="0">
                <a:solidFill>
                  <a:srgbClr val="005293"/>
                </a:solidFill>
                <a:latin typeface="Calibri"/>
              </a:rPr>
              <a:t>průměr</a:t>
            </a:r>
            <a:endParaRPr lang="en-US" sz="1200" dirty="0">
              <a:solidFill>
                <a:srgbClr val="005293"/>
              </a:solidFill>
              <a:latin typeface="Calibri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0" y="0"/>
            <a:ext cx="9144000" cy="12596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sz="4000" dirty="0" smtClean="0">
                <a:solidFill>
                  <a:srgbClr val="005293"/>
                </a:solidFill>
              </a:rPr>
              <a:t>Nejlépe hodnocené obaly </a:t>
            </a:r>
            <a:r>
              <a:rPr lang="cs-CZ" sz="2000" dirty="0" smtClean="0">
                <a:solidFill>
                  <a:srgbClr val="005293"/>
                </a:solidFill>
              </a:rPr>
              <a:t>(skupiny produktů)</a:t>
            </a: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257383" y="1317018"/>
            <a:ext cx="7224020" cy="3837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pl-PL" sz="1200" b="1" i="1" dirty="0">
                <a:solidFill>
                  <a:srgbClr val="005293"/>
                </a:solidFill>
              </a:rPr>
              <a:t>H5. Jak byste ohodnotil(a) obal tohoto produktu? </a:t>
            </a:r>
            <a:endParaRPr lang="cs-CZ" sz="1200" b="1" i="1" dirty="0" smtClean="0">
              <a:solidFill>
                <a:srgbClr val="005293"/>
              </a:solidFill>
            </a:endParaRPr>
          </a:p>
        </p:txBody>
      </p:sp>
      <p:graphicFrame>
        <p:nvGraphicFramePr>
          <p:cNvPr id="23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8331899"/>
              </p:ext>
            </p:extLst>
          </p:nvPr>
        </p:nvGraphicFramePr>
        <p:xfrm>
          <a:off x="107504" y="1700808"/>
          <a:ext cx="8856984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111507" y="5805266"/>
            <a:ext cx="1481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cs-CZ" sz="1200" dirty="0">
                <a:solidFill>
                  <a:srgbClr val="005293"/>
                </a:solidFill>
                <a:latin typeface="Calibri"/>
              </a:rPr>
              <a:t>5=nejhorší</a:t>
            </a:r>
            <a:endParaRPr lang="en-US" sz="1200" dirty="0">
              <a:solidFill>
                <a:srgbClr val="005293"/>
              </a:solidFill>
              <a:latin typeface="Calibri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626376" y="5805266"/>
            <a:ext cx="148113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</a:pPr>
            <a:r>
              <a:rPr lang="cs-CZ" sz="1200" dirty="0">
                <a:solidFill>
                  <a:srgbClr val="005293"/>
                </a:solidFill>
                <a:latin typeface="Calibri"/>
              </a:rPr>
              <a:t>1=nejlepší</a:t>
            </a:r>
            <a:endParaRPr lang="en-US" sz="1200" dirty="0">
              <a:solidFill>
                <a:srgbClr val="005293"/>
              </a:solidFill>
              <a:latin typeface="Calibri"/>
            </a:endParaRPr>
          </a:p>
        </p:txBody>
      </p:sp>
      <p:sp>
        <p:nvSpPr>
          <p:cNvPr id="2" name="Šipka doprava 1"/>
          <p:cNvSpPr/>
          <p:nvPr/>
        </p:nvSpPr>
        <p:spPr>
          <a:xfrm>
            <a:off x="7555360" y="5871754"/>
            <a:ext cx="669552" cy="14401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cs-CZ" sz="1800">
              <a:solidFill>
                <a:prstClr val="white"/>
              </a:solidFill>
            </a:endParaRPr>
          </a:p>
        </p:txBody>
      </p:sp>
      <p:sp>
        <p:nvSpPr>
          <p:cNvPr id="10" name="Šipka doprava 9"/>
          <p:cNvSpPr/>
          <p:nvPr/>
        </p:nvSpPr>
        <p:spPr>
          <a:xfrm rot="10800000">
            <a:off x="1051843" y="5871754"/>
            <a:ext cx="669552" cy="14401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cs-CZ" sz="1800">
              <a:solidFill>
                <a:prstClr val="white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004050" y="1508917"/>
            <a:ext cx="32369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</a:pPr>
            <a:r>
              <a:rPr lang="cs-CZ" sz="1200" dirty="0">
                <a:solidFill>
                  <a:srgbClr val="005293"/>
                </a:solidFill>
                <a:latin typeface="Calibri"/>
              </a:rPr>
              <a:t>setříděno od nejlépe hodnoceného</a:t>
            </a:r>
            <a:endParaRPr lang="en-US" sz="1200" dirty="0">
              <a:solidFill>
                <a:srgbClr val="005293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779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7555360" y="1268764"/>
            <a:ext cx="1481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</a:pPr>
            <a:r>
              <a:rPr lang="cs-CZ" sz="1200" dirty="0">
                <a:solidFill>
                  <a:srgbClr val="005293"/>
                </a:solidFill>
                <a:latin typeface="Calibri"/>
              </a:rPr>
              <a:t>průměr</a:t>
            </a:r>
            <a:endParaRPr lang="en-US" sz="1200" dirty="0">
              <a:solidFill>
                <a:srgbClr val="005293"/>
              </a:solidFill>
              <a:latin typeface="Calibri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0" y="0"/>
            <a:ext cx="9144000" cy="12596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sz="4000" dirty="0" smtClean="0">
                <a:solidFill>
                  <a:srgbClr val="005293"/>
                </a:solidFill>
              </a:rPr>
              <a:t>Nejhůře hodnocené obaly </a:t>
            </a:r>
            <a:r>
              <a:rPr lang="cs-CZ" sz="2000" dirty="0" smtClean="0">
                <a:solidFill>
                  <a:srgbClr val="005293"/>
                </a:solidFill>
              </a:rPr>
              <a:t>(skupiny produktů)</a:t>
            </a: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257383" y="1317018"/>
            <a:ext cx="7224020" cy="3837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pl-PL" sz="1200" b="1" i="1" dirty="0">
                <a:solidFill>
                  <a:srgbClr val="005293"/>
                </a:solidFill>
              </a:rPr>
              <a:t>H5. Jak byste ohodnotil(a) obal tohoto produktu? </a:t>
            </a:r>
            <a:endParaRPr lang="cs-CZ" sz="1200" b="1" i="1" dirty="0" smtClean="0">
              <a:solidFill>
                <a:srgbClr val="005293"/>
              </a:solidFill>
            </a:endParaRPr>
          </a:p>
        </p:txBody>
      </p:sp>
      <p:graphicFrame>
        <p:nvGraphicFramePr>
          <p:cNvPr id="23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5113323"/>
              </p:ext>
            </p:extLst>
          </p:nvPr>
        </p:nvGraphicFramePr>
        <p:xfrm>
          <a:off x="107504" y="1700808"/>
          <a:ext cx="8856984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111507" y="5805266"/>
            <a:ext cx="1481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cs-CZ" sz="1200" dirty="0">
                <a:solidFill>
                  <a:srgbClr val="005293"/>
                </a:solidFill>
                <a:latin typeface="Calibri"/>
              </a:rPr>
              <a:t>5=nejhorší</a:t>
            </a:r>
            <a:endParaRPr lang="en-US" sz="1200" dirty="0">
              <a:solidFill>
                <a:srgbClr val="005293"/>
              </a:solidFill>
              <a:latin typeface="Calibri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626376" y="5805266"/>
            <a:ext cx="148113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</a:pPr>
            <a:r>
              <a:rPr lang="cs-CZ" sz="1200" dirty="0">
                <a:solidFill>
                  <a:srgbClr val="005293"/>
                </a:solidFill>
                <a:latin typeface="Calibri"/>
              </a:rPr>
              <a:t>1=nejlepší</a:t>
            </a:r>
            <a:endParaRPr lang="en-US" sz="1200" dirty="0">
              <a:solidFill>
                <a:srgbClr val="005293"/>
              </a:solidFill>
              <a:latin typeface="Calibri"/>
            </a:endParaRPr>
          </a:p>
        </p:txBody>
      </p:sp>
      <p:sp>
        <p:nvSpPr>
          <p:cNvPr id="2" name="Šipka doprava 1"/>
          <p:cNvSpPr/>
          <p:nvPr/>
        </p:nvSpPr>
        <p:spPr>
          <a:xfrm>
            <a:off x="7555360" y="5871754"/>
            <a:ext cx="669552" cy="14401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cs-CZ" sz="1800">
              <a:solidFill>
                <a:prstClr val="white"/>
              </a:solidFill>
            </a:endParaRPr>
          </a:p>
        </p:txBody>
      </p:sp>
      <p:sp>
        <p:nvSpPr>
          <p:cNvPr id="10" name="Šipka doprava 9"/>
          <p:cNvSpPr/>
          <p:nvPr/>
        </p:nvSpPr>
        <p:spPr>
          <a:xfrm rot="10800000">
            <a:off x="1051843" y="5871754"/>
            <a:ext cx="669552" cy="14401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cs-CZ" sz="1800">
              <a:solidFill>
                <a:prstClr val="white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004050" y="1508917"/>
            <a:ext cx="32369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</a:pPr>
            <a:r>
              <a:rPr lang="cs-CZ" sz="1200" dirty="0">
                <a:solidFill>
                  <a:srgbClr val="005293"/>
                </a:solidFill>
                <a:latin typeface="Calibri"/>
              </a:rPr>
              <a:t>setříděno od nejhůře hodnoceného</a:t>
            </a:r>
            <a:endParaRPr lang="en-US" sz="1200" dirty="0">
              <a:solidFill>
                <a:srgbClr val="005293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474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868" y="2532861"/>
            <a:ext cx="1083365" cy="67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0" y="0"/>
            <a:ext cx="9144000" cy="12596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sz="4000" dirty="0" smtClean="0">
                <a:solidFill>
                  <a:srgbClr val="005293"/>
                </a:solidFill>
              </a:rPr>
              <a:t>Hodnocení PRODUKTŮ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1252480" y="1301056"/>
            <a:ext cx="6984776" cy="518356"/>
          </a:xfrm>
        </p:spPr>
        <p:txBody>
          <a:bodyPr>
            <a:noAutofit/>
          </a:bodyPr>
          <a:lstStyle/>
          <a:p>
            <a:pPr marL="0" indent="0" algn="ctr" defTabSz="1143000">
              <a:buNone/>
            </a:pPr>
            <a:r>
              <a:rPr lang="cs-CZ" sz="1600" b="1" dirty="0">
                <a:solidFill>
                  <a:schemeClr val="tx2"/>
                </a:solidFill>
              </a:rPr>
              <a:t>Ženy hodnotí obaly </a:t>
            </a:r>
            <a:r>
              <a:rPr lang="cs-CZ" sz="1600" b="1" dirty="0" smtClean="0">
                <a:solidFill>
                  <a:schemeClr val="tx2"/>
                </a:solidFill>
              </a:rPr>
              <a:t>i produkty celkově v </a:t>
            </a:r>
            <a:r>
              <a:rPr lang="cs-CZ" sz="1600" b="1" dirty="0">
                <a:solidFill>
                  <a:schemeClr val="tx2"/>
                </a:solidFill>
              </a:rPr>
              <a:t>naprosté většině případů lépe než muži a rozdíly jsou velmi často signifikantní.</a:t>
            </a:r>
            <a:endParaRPr lang="cs-CZ" sz="1800" dirty="0">
              <a:solidFill>
                <a:schemeClr val="tx2"/>
              </a:solidFill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482" y="2733335"/>
            <a:ext cx="671000" cy="163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452" y="4134117"/>
            <a:ext cx="537723" cy="10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ástupný symbol pro obsah 2"/>
          <p:cNvSpPr txBox="1">
            <a:spLocks/>
          </p:cNvSpPr>
          <p:nvPr/>
        </p:nvSpPr>
        <p:spPr>
          <a:xfrm>
            <a:off x="1537712" y="2040521"/>
            <a:ext cx="1114019" cy="384582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143000" fontAlgn="auto">
              <a:spcAft>
                <a:spcPts val="0"/>
              </a:spcAft>
              <a:buFont typeface="Wingdings" pitchFamily="2" charset="2"/>
              <a:buNone/>
            </a:pPr>
            <a:r>
              <a:rPr lang="cs-CZ" sz="2200" b="1" dirty="0" smtClean="0">
                <a:solidFill>
                  <a:srgbClr val="005293"/>
                </a:solidFill>
              </a:rPr>
              <a:t>ŽENY</a:t>
            </a:r>
            <a:endParaRPr lang="cs-CZ" sz="2200" dirty="0" smtClean="0">
              <a:solidFill>
                <a:srgbClr val="005293"/>
              </a:solidFill>
            </a:endParaRP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6692774" y="2040521"/>
            <a:ext cx="1114019" cy="384582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143000" fontAlgn="auto">
              <a:spcAft>
                <a:spcPts val="0"/>
              </a:spcAft>
              <a:buFont typeface="Wingdings" pitchFamily="2" charset="2"/>
              <a:buNone/>
            </a:pPr>
            <a:r>
              <a:rPr lang="cs-CZ" sz="2200" b="1" dirty="0" smtClean="0">
                <a:solidFill>
                  <a:srgbClr val="005293"/>
                </a:solidFill>
              </a:rPr>
              <a:t>MUŽI</a:t>
            </a:r>
            <a:endParaRPr lang="cs-CZ" sz="2200" dirty="0" smtClean="0">
              <a:solidFill>
                <a:srgbClr val="005293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7000489" y="2492084"/>
            <a:ext cx="15319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143000" fontAlgn="auto">
              <a:spcBef>
                <a:spcPct val="20000"/>
              </a:spcBef>
              <a:spcAft>
                <a:spcPts val="0"/>
              </a:spcAft>
            </a:pPr>
            <a:r>
              <a:rPr lang="cs-CZ" sz="1200" dirty="0">
                <a:solidFill>
                  <a:srgbClr val="005293"/>
                </a:solidFill>
                <a:latin typeface="Calibri"/>
              </a:rPr>
              <a:t>pouze</a:t>
            </a: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6" y="2870684"/>
            <a:ext cx="1114019" cy="1084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022" y="3193606"/>
            <a:ext cx="1235325" cy="81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71" y="3974780"/>
            <a:ext cx="953841" cy="577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551" y="4077076"/>
            <a:ext cx="882329" cy="1029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210494"/>
            <a:ext cx="1118642" cy="105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Obdélník 25"/>
          <p:cNvSpPr/>
          <p:nvPr/>
        </p:nvSpPr>
        <p:spPr>
          <a:xfrm>
            <a:off x="3040173" y="5759483"/>
            <a:ext cx="15319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143000" fontAlgn="auto">
              <a:spcBef>
                <a:spcPct val="20000"/>
              </a:spcBef>
              <a:spcAft>
                <a:spcPts val="0"/>
              </a:spcAft>
            </a:pPr>
            <a:r>
              <a:rPr lang="cs-CZ" sz="1200" dirty="0">
                <a:solidFill>
                  <a:srgbClr val="005293"/>
                </a:solidFill>
                <a:latin typeface="Calibri"/>
              </a:rPr>
              <a:t>…..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088" y="3671955"/>
            <a:ext cx="599548" cy="2118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783" y="3429004"/>
            <a:ext cx="608275" cy="211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367" y="3503243"/>
            <a:ext cx="701907" cy="181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bdélník 16"/>
          <p:cNvSpPr/>
          <p:nvPr/>
        </p:nvSpPr>
        <p:spPr>
          <a:xfrm>
            <a:off x="379921" y="2526808"/>
            <a:ext cx="15319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143000" fontAlgn="auto">
              <a:spcBef>
                <a:spcPct val="20000"/>
              </a:spcBef>
              <a:spcAft>
                <a:spcPts val="0"/>
              </a:spcAft>
            </a:pPr>
            <a:r>
              <a:rPr lang="cs-CZ" sz="1200" dirty="0">
                <a:solidFill>
                  <a:srgbClr val="005293"/>
                </a:solidFill>
                <a:latin typeface="Calibri"/>
              </a:rPr>
              <a:t>s největším rozdílem od mužů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94" y="4461697"/>
            <a:ext cx="1638804" cy="829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3" y="5368542"/>
            <a:ext cx="1876251" cy="64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639" y="5193752"/>
            <a:ext cx="1005013" cy="1097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Obdélník 23"/>
          <p:cNvSpPr/>
          <p:nvPr/>
        </p:nvSpPr>
        <p:spPr>
          <a:xfrm>
            <a:off x="4624225" y="3193610"/>
            <a:ext cx="15319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143000" fontAlgn="auto">
              <a:spcBef>
                <a:spcPct val="20000"/>
              </a:spcBef>
              <a:spcAft>
                <a:spcPts val="0"/>
              </a:spcAft>
            </a:pPr>
            <a:r>
              <a:rPr lang="cs-CZ" sz="1200" b="1" dirty="0">
                <a:solidFill>
                  <a:srgbClr val="005293"/>
                </a:solidFill>
                <a:latin typeface="Calibri"/>
              </a:rPr>
              <a:t>STEJNĚ</a:t>
            </a:r>
          </a:p>
        </p:txBody>
      </p:sp>
    </p:spTree>
    <p:extLst>
      <p:ext uri="{BB962C8B-B14F-4D97-AF65-F5344CB8AC3E}">
        <p14:creationId xmlns:p14="http://schemas.microsoft.com/office/powerpoint/2010/main" val="323415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Profil projektu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124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59632"/>
          </a:xfrm>
        </p:spPr>
        <p:txBody>
          <a:bodyPr>
            <a:normAutofit/>
          </a:bodyPr>
          <a:lstStyle/>
          <a:p>
            <a:r>
              <a:rPr lang="cs-CZ" sz="4000" dirty="0" smtClean="0"/>
              <a:t>Informace o projektu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26468"/>
            <a:ext cx="8229600" cy="4694820"/>
          </a:xfrm>
        </p:spPr>
        <p:txBody>
          <a:bodyPr>
            <a:noAutofit/>
          </a:bodyPr>
          <a:lstStyle/>
          <a:p>
            <a:pPr marL="0" indent="0" defTabSz="1143000">
              <a:buNone/>
            </a:pPr>
            <a:r>
              <a:rPr lang="cs-CZ" sz="1600" b="1" dirty="0" smtClean="0">
                <a:solidFill>
                  <a:schemeClr val="tx2"/>
                </a:solidFill>
              </a:rPr>
              <a:t>Metodologie</a:t>
            </a:r>
            <a:r>
              <a:rPr lang="cs-CZ" sz="1600" dirty="0">
                <a:solidFill>
                  <a:schemeClr val="tx2"/>
                </a:solidFill>
              </a:rPr>
              <a:t>: 	</a:t>
            </a:r>
            <a:r>
              <a:rPr lang="cs-CZ" sz="1600" dirty="0" smtClean="0">
                <a:solidFill>
                  <a:schemeClr val="tx2"/>
                </a:solidFill>
              </a:rPr>
              <a:t>CAWI - online </a:t>
            </a:r>
            <a:r>
              <a:rPr lang="cs-CZ" sz="1600" dirty="0">
                <a:solidFill>
                  <a:schemeClr val="tx2"/>
                </a:solidFill>
              </a:rPr>
              <a:t>dotazování respondentů reprezentativního </a:t>
            </a:r>
            <a:r>
              <a:rPr lang="cs-CZ" sz="1600" dirty="0" smtClean="0">
                <a:solidFill>
                  <a:schemeClr val="tx2"/>
                </a:solidFill>
              </a:rPr>
              <a:t>panelu</a:t>
            </a:r>
          </a:p>
          <a:p>
            <a:pPr marL="2514600" lvl="4" indent="266700" defTabSz="1143000"/>
            <a:r>
              <a:rPr lang="cs-CZ" sz="1100" dirty="0" smtClean="0">
                <a:solidFill>
                  <a:schemeClr val="tx2"/>
                </a:solidFill>
              </a:rPr>
              <a:t>Dotazník v elektronické podobě</a:t>
            </a:r>
          </a:p>
          <a:p>
            <a:pPr marL="2514600" lvl="4" indent="266700" defTabSz="1143000"/>
            <a:r>
              <a:rPr lang="cs-CZ" sz="1100" dirty="0" smtClean="0">
                <a:solidFill>
                  <a:schemeClr val="tx2"/>
                </a:solidFill>
              </a:rPr>
              <a:t>Odpovědi </a:t>
            </a:r>
            <a:r>
              <a:rPr lang="cs-CZ" sz="1100" dirty="0">
                <a:solidFill>
                  <a:schemeClr val="tx2"/>
                </a:solidFill>
              </a:rPr>
              <a:t>respondenta </a:t>
            </a:r>
            <a:r>
              <a:rPr lang="cs-CZ" sz="1100" dirty="0" smtClean="0">
                <a:solidFill>
                  <a:schemeClr val="tx2"/>
                </a:solidFill>
              </a:rPr>
              <a:t>jsou zaznamenávané </a:t>
            </a:r>
            <a:r>
              <a:rPr lang="cs-CZ" sz="1100" dirty="0">
                <a:solidFill>
                  <a:schemeClr val="tx2"/>
                </a:solidFill>
              </a:rPr>
              <a:t>do </a:t>
            </a:r>
            <a:r>
              <a:rPr lang="cs-CZ" sz="1100" dirty="0" smtClean="0">
                <a:solidFill>
                  <a:schemeClr val="tx2"/>
                </a:solidFill>
              </a:rPr>
              <a:t>počítače</a:t>
            </a:r>
            <a:endParaRPr lang="cs-CZ" sz="1100" dirty="0">
              <a:solidFill>
                <a:schemeClr val="tx2"/>
              </a:solidFill>
            </a:endParaRPr>
          </a:p>
          <a:p>
            <a:pPr marL="2514600" lvl="4" indent="266700" defTabSz="1143000"/>
            <a:r>
              <a:rPr lang="cs-CZ" sz="1100" dirty="0">
                <a:solidFill>
                  <a:schemeClr val="tx2"/>
                </a:solidFill>
              </a:rPr>
              <a:t>Program sám kontroluje </a:t>
            </a:r>
            <a:r>
              <a:rPr lang="cs-CZ" sz="1100" dirty="0" smtClean="0">
                <a:solidFill>
                  <a:schemeClr val="tx2"/>
                </a:solidFill>
              </a:rPr>
              <a:t>správnost filtrů </a:t>
            </a:r>
            <a:r>
              <a:rPr lang="cs-CZ" sz="1100" dirty="0">
                <a:solidFill>
                  <a:schemeClr val="tx2"/>
                </a:solidFill>
              </a:rPr>
              <a:t>a logických </a:t>
            </a:r>
            <a:r>
              <a:rPr lang="cs-CZ" sz="1100" dirty="0" smtClean="0">
                <a:solidFill>
                  <a:schemeClr val="tx2"/>
                </a:solidFill>
              </a:rPr>
              <a:t>vazeb</a:t>
            </a:r>
            <a:endParaRPr lang="cs-CZ" sz="1100" dirty="0">
              <a:solidFill>
                <a:schemeClr val="tx2"/>
              </a:solidFill>
            </a:endParaRPr>
          </a:p>
          <a:p>
            <a:pPr marL="2514600" lvl="4" indent="266700" defTabSz="1143000"/>
            <a:r>
              <a:rPr lang="cs-CZ" sz="1100" dirty="0" smtClean="0">
                <a:solidFill>
                  <a:schemeClr val="tx2"/>
                </a:solidFill>
              </a:rPr>
              <a:t>Rychlé </a:t>
            </a:r>
            <a:r>
              <a:rPr lang="cs-CZ" sz="1100" dirty="0">
                <a:solidFill>
                  <a:schemeClr val="tx2"/>
                </a:solidFill>
              </a:rPr>
              <a:t>a </a:t>
            </a:r>
            <a:r>
              <a:rPr lang="cs-CZ" sz="1100" dirty="0" smtClean="0">
                <a:solidFill>
                  <a:schemeClr val="tx2"/>
                </a:solidFill>
              </a:rPr>
              <a:t>přesné zpracovaní </a:t>
            </a:r>
            <a:endParaRPr lang="cs-CZ" sz="1100" dirty="0">
              <a:solidFill>
                <a:schemeClr val="tx2"/>
              </a:solidFill>
            </a:endParaRPr>
          </a:p>
          <a:p>
            <a:pPr defTabSz="1143000"/>
            <a:endParaRPr lang="cs-CZ" sz="900" b="1" dirty="0">
              <a:solidFill>
                <a:schemeClr val="tx2"/>
              </a:solidFill>
            </a:endParaRPr>
          </a:p>
          <a:p>
            <a:pPr marL="0" indent="0" defTabSz="1143000">
              <a:lnSpc>
                <a:spcPct val="80000"/>
              </a:lnSpc>
              <a:buNone/>
              <a:defRPr/>
            </a:pPr>
            <a:r>
              <a:rPr lang="cs-CZ" sz="1600" b="1" dirty="0">
                <a:solidFill>
                  <a:schemeClr val="tx2"/>
                </a:solidFill>
              </a:rPr>
              <a:t>Cílová skupina:	Populace </a:t>
            </a:r>
            <a:r>
              <a:rPr lang="cs-CZ" sz="1600" b="1" dirty="0" smtClean="0">
                <a:solidFill>
                  <a:schemeClr val="tx2"/>
                </a:solidFill>
              </a:rPr>
              <a:t> ČR 15 </a:t>
            </a:r>
            <a:r>
              <a:rPr lang="cs-CZ" sz="1600" b="1" dirty="0">
                <a:solidFill>
                  <a:schemeClr val="tx2"/>
                </a:solidFill>
              </a:rPr>
              <a:t>– </a:t>
            </a:r>
            <a:r>
              <a:rPr lang="cs-CZ" sz="1600" b="1" dirty="0" smtClean="0">
                <a:solidFill>
                  <a:schemeClr val="tx2"/>
                </a:solidFill>
              </a:rPr>
              <a:t>65 let</a:t>
            </a:r>
          </a:p>
          <a:p>
            <a:pPr marL="0" indent="0" defTabSz="1143000">
              <a:lnSpc>
                <a:spcPct val="80000"/>
              </a:lnSpc>
              <a:buNone/>
              <a:defRPr/>
            </a:pPr>
            <a:endParaRPr lang="cs-CZ" sz="1600" b="1" dirty="0" smtClean="0">
              <a:solidFill>
                <a:schemeClr val="tx2"/>
              </a:solidFill>
            </a:endParaRPr>
          </a:p>
          <a:p>
            <a:pPr marL="0" indent="0" defTabSz="1143000">
              <a:lnSpc>
                <a:spcPct val="80000"/>
              </a:lnSpc>
              <a:buNone/>
              <a:defRPr/>
            </a:pPr>
            <a:r>
              <a:rPr lang="cs-CZ" sz="1600" b="1" dirty="0" smtClean="0">
                <a:solidFill>
                  <a:schemeClr val="tx2"/>
                </a:solidFill>
              </a:rPr>
              <a:t>Lokality:		Česká republika</a:t>
            </a:r>
          </a:p>
          <a:p>
            <a:pPr marL="0" indent="0" defTabSz="1143000">
              <a:lnSpc>
                <a:spcPct val="80000"/>
              </a:lnSpc>
              <a:buNone/>
              <a:defRPr/>
            </a:pPr>
            <a:endParaRPr lang="cs-CZ" sz="1600" b="1" dirty="0">
              <a:solidFill>
                <a:schemeClr val="tx2"/>
              </a:solidFill>
            </a:endParaRPr>
          </a:p>
          <a:p>
            <a:pPr marL="0" indent="0" defTabSz="1143000">
              <a:lnSpc>
                <a:spcPct val="80000"/>
              </a:lnSpc>
              <a:buNone/>
              <a:defRPr/>
            </a:pPr>
            <a:r>
              <a:rPr lang="cs-CZ" sz="1600" b="1" dirty="0" smtClean="0">
                <a:solidFill>
                  <a:schemeClr val="tx2"/>
                </a:solidFill>
              </a:rPr>
              <a:t>Výběr vzorku:</a:t>
            </a:r>
            <a:r>
              <a:rPr lang="cs-CZ" sz="1600" b="1" dirty="0">
                <a:solidFill>
                  <a:schemeClr val="tx2"/>
                </a:solidFill>
              </a:rPr>
              <a:t>	Kvótní</a:t>
            </a:r>
            <a:r>
              <a:rPr lang="cs-CZ" sz="1600" dirty="0">
                <a:solidFill>
                  <a:schemeClr val="tx2"/>
                </a:solidFill>
              </a:rPr>
              <a:t> </a:t>
            </a:r>
            <a:r>
              <a:rPr lang="cs-CZ" sz="1600" dirty="0" smtClean="0">
                <a:solidFill>
                  <a:schemeClr val="tx2"/>
                </a:solidFill>
              </a:rPr>
              <a:t>výběr, reprezentativní podle věku, pohlaví, vzdělání, velikosti</a:t>
            </a:r>
            <a:br>
              <a:rPr lang="cs-CZ" sz="1600" dirty="0" smtClean="0">
                <a:solidFill>
                  <a:schemeClr val="tx2"/>
                </a:solidFill>
              </a:rPr>
            </a:br>
            <a:r>
              <a:rPr lang="cs-CZ" sz="1600" dirty="0" smtClean="0">
                <a:solidFill>
                  <a:schemeClr val="tx2"/>
                </a:solidFill>
              </a:rPr>
              <a:t>			 </a:t>
            </a:r>
            <a:r>
              <a:rPr lang="cs-CZ" sz="1600" dirty="0">
                <a:solidFill>
                  <a:schemeClr val="tx2"/>
                </a:solidFill>
              </a:rPr>
              <a:t>místa bydliště (VMB</a:t>
            </a:r>
            <a:r>
              <a:rPr lang="cs-CZ" sz="1600" dirty="0" smtClean="0">
                <a:solidFill>
                  <a:schemeClr val="tx2"/>
                </a:solidFill>
              </a:rPr>
              <a:t>) a kraje</a:t>
            </a:r>
          </a:p>
          <a:p>
            <a:pPr marL="0" indent="0" defTabSz="1143000">
              <a:lnSpc>
                <a:spcPct val="80000"/>
              </a:lnSpc>
              <a:buNone/>
              <a:defRPr/>
            </a:pPr>
            <a:endParaRPr lang="cs-CZ" sz="800" dirty="0">
              <a:solidFill>
                <a:schemeClr val="tx2"/>
              </a:solidFill>
            </a:endParaRPr>
          </a:p>
          <a:p>
            <a:pPr marL="0" indent="0" defTabSz="1143000">
              <a:lnSpc>
                <a:spcPct val="80000"/>
              </a:lnSpc>
              <a:buNone/>
              <a:defRPr/>
            </a:pPr>
            <a:r>
              <a:rPr lang="cs-CZ" sz="1600" dirty="0" smtClean="0">
                <a:solidFill>
                  <a:schemeClr val="tx2"/>
                </a:solidFill>
              </a:rPr>
              <a:t>		               Ve </a:t>
            </a:r>
            <a:r>
              <a:rPr lang="cs-CZ" sz="1600" dirty="0">
                <a:solidFill>
                  <a:schemeClr val="tx2"/>
                </a:solidFill>
              </a:rPr>
              <a:t>výběru </a:t>
            </a:r>
            <a:r>
              <a:rPr lang="cs-CZ" sz="1600" dirty="0" smtClean="0">
                <a:solidFill>
                  <a:schemeClr val="tx2"/>
                </a:solidFill>
              </a:rPr>
              <a:t>jsou zohledněny </a:t>
            </a:r>
            <a:r>
              <a:rPr lang="cs-CZ" sz="1600" dirty="0">
                <a:solidFill>
                  <a:schemeClr val="tx2"/>
                </a:solidFill>
              </a:rPr>
              <a:t>ukazatele:</a:t>
            </a:r>
          </a:p>
          <a:p>
            <a:pPr marL="4208463" indent="-260350" defTabSz="1143000">
              <a:lnSpc>
                <a:spcPct val="80000"/>
              </a:lnSpc>
              <a:buNone/>
              <a:defRPr/>
            </a:pPr>
            <a:r>
              <a:rPr lang="cs-CZ" sz="1600" dirty="0">
                <a:solidFill>
                  <a:schemeClr val="tx2"/>
                </a:solidFill>
              </a:rPr>
              <a:t>•	Počet dětí v rodině</a:t>
            </a:r>
          </a:p>
          <a:p>
            <a:pPr marL="4208463" indent="-260350" defTabSz="1143000">
              <a:lnSpc>
                <a:spcPct val="80000"/>
              </a:lnSpc>
              <a:buNone/>
              <a:defRPr/>
            </a:pPr>
            <a:r>
              <a:rPr lang="cs-CZ" sz="1600" dirty="0">
                <a:solidFill>
                  <a:schemeClr val="tx2"/>
                </a:solidFill>
              </a:rPr>
              <a:t>•	Zvíře v domácnosti</a:t>
            </a:r>
          </a:p>
          <a:p>
            <a:pPr marL="0" indent="0" defTabSz="1143000">
              <a:lnSpc>
                <a:spcPct val="80000"/>
              </a:lnSpc>
              <a:buNone/>
              <a:defRPr/>
            </a:pPr>
            <a:endParaRPr lang="cs-CZ" sz="1600" b="1" dirty="0" smtClean="0">
              <a:solidFill>
                <a:schemeClr val="tx2"/>
              </a:solidFill>
            </a:endParaRPr>
          </a:p>
          <a:p>
            <a:pPr marL="0" indent="0" defTabSz="1143000">
              <a:lnSpc>
                <a:spcPct val="80000"/>
              </a:lnSpc>
              <a:buNone/>
              <a:defRPr/>
            </a:pPr>
            <a:r>
              <a:rPr lang="cs-CZ" sz="1600" b="1" dirty="0" smtClean="0">
                <a:solidFill>
                  <a:schemeClr val="tx2"/>
                </a:solidFill>
              </a:rPr>
              <a:t>Termín :	 </a:t>
            </a:r>
            <a:r>
              <a:rPr lang="cs-CZ" sz="1600" b="1" dirty="0">
                <a:solidFill>
                  <a:schemeClr val="tx2"/>
                </a:solidFill>
              </a:rPr>
              <a:t>	</a:t>
            </a:r>
            <a:r>
              <a:rPr lang="cs-CZ" sz="1600" dirty="0" smtClean="0">
                <a:solidFill>
                  <a:schemeClr val="tx2"/>
                </a:solidFill>
              </a:rPr>
              <a:t>20. 3. </a:t>
            </a:r>
            <a:r>
              <a:rPr lang="cs-CZ" sz="1600" dirty="0">
                <a:solidFill>
                  <a:schemeClr val="tx2"/>
                </a:solidFill>
              </a:rPr>
              <a:t>2015 – </a:t>
            </a:r>
            <a:r>
              <a:rPr lang="cs-CZ" sz="1600" dirty="0" smtClean="0">
                <a:solidFill>
                  <a:schemeClr val="tx2"/>
                </a:solidFill>
              </a:rPr>
              <a:t>8. 4. </a:t>
            </a:r>
            <a:r>
              <a:rPr lang="cs-CZ" sz="1600" dirty="0">
                <a:solidFill>
                  <a:schemeClr val="tx2"/>
                </a:solidFill>
              </a:rPr>
              <a:t>2015 </a:t>
            </a:r>
          </a:p>
          <a:p>
            <a:pPr marL="0" indent="0" defTabSz="1143000">
              <a:buNone/>
            </a:pPr>
            <a:endParaRPr lang="cs-CZ" sz="900" dirty="0" smtClean="0">
              <a:solidFill>
                <a:schemeClr val="tx2"/>
              </a:solidFill>
            </a:endParaRPr>
          </a:p>
          <a:p>
            <a:pPr marL="0" indent="0" defTabSz="1143000">
              <a:buNone/>
            </a:pPr>
            <a:endParaRPr lang="cs-CZ" sz="900" dirty="0">
              <a:solidFill>
                <a:schemeClr val="tx2"/>
              </a:solidFill>
            </a:endParaRPr>
          </a:p>
          <a:p>
            <a:pPr marL="0" indent="0" defTabSz="1143000">
              <a:lnSpc>
                <a:spcPct val="80000"/>
              </a:lnSpc>
              <a:buNone/>
              <a:defRPr/>
            </a:pPr>
            <a:r>
              <a:rPr lang="cs-CZ" sz="1600" b="1" dirty="0" smtClean="0">
                <a:solidFill>
                  <a:schemeClr val="tx2"/>
                </a:solidFill>
              </a:rPr>
              <a:t>Počet rozhovorů:  </a:t>
            </a:r>
            <a:r>
              <a:rPr lang="cs-CZ" sz="1600" b="1" dirty="0">
                <a:solidFill>
                  <a:schemeClr val="tx2"/>
                </a:solidFill>
              </a:rPr>
              <a:t>	4 028</a:t>
            </a:r>
            <a:r>
              <a:rPr lang="cs-CZ" sz="1600" dirty="0">
                <a:solidFill>
                  <a:schemeClr val="tx2"/>
                </a:solidFill>
              </a:rPr>
              <a:t> </a:t>
            </a:r>
            <a:r>
              <a:rPr lang="cs-CZ" sz="1600" dirty="0" smtClean="0">
                <a:solidFill>
                  <a:schemeClr val="tx2"/>
                </a:solidFill>
              </a:rPr>
              <a:t>respondentů</a:t>
            </a:r>
          </a:p>
          <a:p>
            <a:pPr marL="0" indent="0" defTabSz="1143000">
              <a:buNone/>
            </a:pPr>
            <a:endParaRPr lang="cs-CZ" sz="1800" dirty="0" smtClean="0">
              <a:solidFill>
                <a:schemeClr val="tx2"/>
              </a:solidFill>
            </a:endParaRPr>
          </a:p>
          <a:p>
            <a:pPr marL="0" indent="0" defTabSz="1143000">
              <a:buNone/>
            </a:pPr>
            <a:endParaRPr lang="cs-CZ" sz="18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55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Výsledky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81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641020"/>
              </p:ext>
            </p:extLst>
          </p:nvPr>
        </p:nvGraphicFramePr>
        <p:xfrm>
          <a:off x="323527" y="5373216"/>
          <a:ext cx="8515163" cy="731520"/>
        </p:xfrm>
        <a:graphic>
          <a:graphicData uri="http://schemas.openxmlformats.org/drawingml/2006/table">
            <a:tbl>
              <a:tblPr firstRow="1" bandRow="1">
                <a:effectLst/>
                <a:tableStyleId>{F5AB1C69-6EDB-4FF4-983F-18BD219EF322}</a:tableStyleId>
              </a:tblPr>
              <a:tblGrid>
                <a:gridCol w="8515163"/>
              </a:tblGrid>
              <a:tr h="7074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cs-CZ" sz="1200" b="0" baseline="0" noProof="0" dirty="0" smtClean="0">
                          <a:ln>
                            <a:noFill/>
                          </a:ln>
                          <a:solidFill>
                            <a:srgbClr val="005293"/>
                          </a:solidFill>
                        </a:rPr>
                        <a:t>Ne vždy se nejoblíbenější a nejčastěji navštěvovaný obchod shoduje. Největší rozdíl ve prospěch oblíbenosti byl zaznamenán u Globusu a </a:t>
                      </a:r>
                      <a:r>
                        <a:rPr lang="cs-CZ" sz="1200" b="0" baseline="0" noProof="0" dirty="0" err="1" smtClean="0">
                          <a:ln>
                            <a:noFill/>
                          </a:ln>
                          <a:solidFill>
                            <a:srgbClr val="005293"/>
                          </a:solidFill>
                        </a:rPr>
                        <a:t>Lidlu</a:t>
                      </a:r>
                      <a:r>
                        <a:rPr lang="cs-CZ" sz="1200" b="0" baseline="0" noProof="0" dirty="0" smtClean="0">
                          <a:ln>
                            <a:noFill/>
                          </a:ln>
                          <a:solidFill>
                            <a:srgbClr val="005293"/>
                          </a:solidFill>
                        </a:rPr>
                        <a:t>, naopak je tomu u Alberta a Penny.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cs-CZ" sz="1200" b="0" baseline="0" noProof="0" dirty="0" smtClean="0">
                          <a:ln>
                            <a:noFill/>
                          </a:ln>
                          <a:solidFill>
                            <a:srgbClr val="005293"/>
                          </a:solidFill>
                        </a:rPr>
                        <a:t>Šipky znázorňují překryv, tzn. 78 % těch, kteří chodí do Globusu nejčastěji, do něj zároveň chodí i nejraději. Naopak pouze třetina (36 %) těch, kteří chodí do Globusu nejraději, do něj zároveň chodí i nejčastěji.</a:t>
                      </a:r>
                      <a:endParaRPr lang="cs-CZ" sz="1200" b="0" i="1" kern="1200" baseline="0" noProof="0" dirty="0" smtClean="0">
                        <a:ln>
                          <a:noFill/>
                        </a:ln>
                        <a:solidFill>
                          <a:srgbClr val="00529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7555360" y="1427294"/>
            <a:ext cx="1481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</a:pPr>
            <a:r>
              <a:rPr lang="cs-CZ" sz="1200" dirty="0">
                <a:solidFill>
                  <a:srgbClr val="005293"/>
                </a:solidFill>
                <a:latin typeface="Calibri"/>
              </a:rPr>
              <a:t>% respondentů</a:t>
            </a:r>
            <a:endParaRPr lang="en-US" sz="1200" dirty="0">
              <a:solidFill>
                <a:srgbClr val="005293"/>
              </a:solidFill>
              <a:latin typeface="Calibri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0" y="0"/>
            <a:ext cx="9144000" cy="12596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sz="4000" dirty="0" smtClean="0">
                <a:solidFill>
                  <a:srgbClr val="005293"/>
                </a:solidFill>
              </a:rPr>
              <a:t>Nejčastěji vs. nejraději</a:t>
            </a: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257383" y="1317018"/>
            <a:ext cx="7224020" cy="3837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cs-CZ" sz="1200" b="1" i="1" dirty="0">
                <a:solidFill>
                  <a:srgbClr val="005293"/>
                </a:solidFill>
              </a:rPr>
              <a:t>Q5a. Ve kterém z maloobchodních řetězců/aliancí nakupujete nejčastěji? </a:t>
            </a:r>
            <a:endParaRPr lang="cs-CZ" sz="1200" b="1" i="1" dirty="0" smtClean="0">
              <a:solidFill>
                <a:srgbClr val="005293"/>
              </a:solidFill>
            </a:endParaRPr>
          </a:p>
          <a:p>
            <a:pPr algn="l" fontAlgn="auto">
              <a:spcAft>
                <a:spcPts val="0"/>
              </a:spcAft>
            </a:pPr>
            <a:r>
              <a:rPr lang="cs-CZ" sz="1200" b="1" i="1" dirty="0">
                <a:solidFill>
                  <a:srgbClr val="005293"/>
                </a:solidFill>
              </a:rPr>
              <a:t>Q5b. Ve kterém z maloobchodních řetězců/aliancí nakupujete nejraději? </a:t>
            </a:r>
            <a:endParaRPr lang="cs-CZ" sz="1200" b="1" i="1" dirty="0" smtClean="0">
              <a:solidFill>
                <a:srgbClr val="005293"/>
              </a:solidFill>
            </a:endParaRPr>
          </a:p>
        </p:txBody>
      </p:sp>
      <p:graphicFrame>
        <p:nvGraphicFramePr>
          <p:cNvPr id="16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8102110"/>
              </p:ext>
            </p:extLst>
          </p:nvPr>
        </p:nvGraphicFramePr>
        <p:xfrm>
          <a:off x="0" y="1700808"/>
          <a:ext cx="9144000" cy="3970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ovéPole 11"/>
          <p:cNvSpPr txBox="1"/>
          <p:nvPr/>
        </p:nvSpPr>
        <p:spPr>
          <a:xfrm>
            <a:off x="7555360" y="1239791"/>
            <a:ext cx="1481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</a:pPr>
            <a:r>
              <a:rPr lang="cs-CZ" sz="1200" dirty="0">
                <a:solidFill>
                  <a:srgbClr val="005293"/>
                </a:solidFill>
                <a:latin typeface="Calibri"/>
              </a:rPr>
              <a:t>N=4028</a:t>
            </a:r>
            <a:endParaRPr lang="en-US" sz="1200" dirty="0">
              <a:solidFill>
                <a:srgbClr val="005293"/>
              </a:solidFill>
              <a:latin typeface="Calibri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267874" y="4509120"/>
            <a:ext cx="846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cs-CZ" sz="700" dirty="0">
                <a:solidFill>
                  <a:srgbClr val="005293"/>
                </a:solidFill>
                <a:latin typeface="Calibri"/>
              </a:rPr>
              <a:t>Řetězce dosahující méně než 1 % jsou v datovém listu</a:t>
            </a:r>
            <a:endParaRPr lang="en-US" sz="700" dirty="0">
              <a:solidFill>
                <a:srgbClr val="005293"/>
              </a:solidFill>
              <a:latin typeface="Calibri"/>
            </a:endParaRPr>
          </a:p>
        </p:txBody>
      </p:sp>
      <p:sp>
        <p:nvSpPr>
          <p:cNvPr id="3" name="Šipka doprava 2"/>
          <p:cNvSpPr/>
          <p:nvPr/>
        </p:nvSpPr>
        <p:spPr>
          <a:xfrm>
            <a:off x="674043" y="4590710"/>
            <a:ext cx="357044" cy="360040"/>
          </a:xfrm>
          <a:prstGeom prst="rightArrow">
            <a:avLst/>
          </a:prstGeom>
          <a:solidFill>
            <a:schemeClr val="accent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cs-CZ" sz="800" b="1" dirty="0">
                <a:solidFill>
                  <a:prstClr val="white"/>
                </a:solidFill>
              </a:rPr>
              <a:t>69</a:t>
            </a:r>
          </a:p>
        </p:txBody>
      </p:sp>
      <p:sp>
        <p:nvSpPr>
          <p:cNvPr id="14" name="Šipka doprava 13"/>
          <p:cNvSpPr/>
          <p:nvPr/>
        </p:nvSpPr>
        <p:spPr>
          <a:xfrm>
            <a:off x="1437476" y="4590710"/>
            <a:ext cx="357044" cy="360040"/>
          </a:xfrm>
          <a:prstGeom prst="rightArrow">
            <a:avLst/>
          </a:prstGeom>
          <a:solidFill>
            <a:schemeClr val="accent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cs-CZ" sz="800" b="1" dirty="0">
                <a:solidFill>
                  <a:prstClr val="white"/>
                </a:solidFill>
              </a:rPr>
              <a:t>77</a:t>
            </a:r>
          </a:p>
        </p:txBody>
      </p:sp>
      <p:sp>
        <p:nvSpPr>
          <p:cNvPr id="15" name="Šipka doprava 14"/>
          <p:cNvSpPr/>
          <p:nvPr/>
        </p:nvSpPr>
        <p:spPr>
          <a:xfrm>
            <a:off x="2200909" y="4590710"/>
            <a:ext cx="357044" cy="360040"/>
          </a:xfrm>
          <a:prstGeom prst="rightArrow">
            <a:avLst/>
          </a:prstGeom>
          <a:solidFill>
            <a:schemeClr val="accent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cs-CZ" sz="800" b="1" dirty="0">
                <a:solidFill>
                  <a:prstClr val="white"/>
                </a:solidFill>
              </a:rPr>
              <a:t>58</a:t>
            </a:r>
          </a:p>
        </p:txBody>
      </p:sp>
      <p:sp>
        <p:nvSpPr>
          <p:cNvPr id="17" name="Šipka doprava 16"/>
          <p:cNvSpPr/>
          <p:nvPr/>
        </p:nvSpPr>
        <p:spPr>
          <a:xfrm>
            <a:off x="2964342" y="4590710"/>
            <a:ext cx="357044" cy="360040"/>
          </a:xfrm>
          <a:prstGeom prst="rightArrow">
            <a:avLst/>
          </a:prstGeom>
          <a:solidFill>
            <a:schemeClr val="accent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cs-CZ" sz="800" b="1" dirty="0">
                <a:solidFill>
                  <a:prstClr val="white"/>
                </a:solidFill>
              </a:rPr>
              <a:t>50</a:t>
            </a:r>
          </a:p>
        </p:txBody>
      </p:sp>
      <p:sp>
        <p:nvSpPr>
          <p:cNvPr id="18" name="Šipka doprava 17"/>
          <p:cNvSpPr/>
          <p:nvPr/>
        </p:nvSpPr>
        <p:spPr>
          <a:xfrm>
            <a:off x="3727775" y="4590710"/>
            <a:ext cx="357044" cy="360040"/>
          </a:xfrm>
          <a:prstGeom prst="rightArrow">
            <a:avLst/>
          </a:prstGeom>
          <a:solidFill>
            <a:schemeClr val="accent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cs-CZ" sz="800" b="1" dirty="0">
                <a:solidFill>
                  <a:prstClr val="white"/>
                </a:solidFill>
              </a:rPr>
              <a:t>78</a:t>
            </a:r>
          </a:p>
        </p:txBody>
      </p:sp>
      <p:sp>
        <p:nvSpPr>
          <p:cNvPr id="19" name="Šipka doprava 18"/>
          <p:cNvSpPr/>
          <p:nvPr/>
        </p:nvSpPr>
        <p:spPr>
          <a:xfrm>
            <a:off x="4491208" y="4590710"/>
            <a:ext cx="357044" cy="360040"/>
          </a:xfrm>
          <a:prstGeom prst="rightArrow">
            <a:avLst/>
          </a:prstGeom>
          <a:solidFill>
            <a:schemeClr val="accent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cs-CZ" sz="800" b="1" dirty="0">
                <a:solidFill>
                  <a:prstClr val="white"/>
                </a:solidFill>
              </a:rPr>
              <a:t>50</a:t>
            </a:r>
          </a:p>
        </p:txBody>
      </p:sp>
      <p:sp>
        <p:nvSpPr>
          <p:cNvPr id="22" name="Šipka doprava 21"/>
          <p:cNvSpPr/>
          <p:nvPr/>
        </p:nvSpPr>
        <p:spPr>
          <a:xfrm>
            <a:off x="5254639" y="4590710"/>
            <a:ext cx="357044" cy="360040"/>
          </a:xfrm>
          <a:prstGeom prst="rightArrow">
            <a:avLst/>
          </a:prstGeom>
          <a:solidFill>
            <a:schemeClr val="accent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cs-CZ" sz="800" b="1" dirty="0">
                <a:solidFill>
                  <a:prstClr val="white"/>
                </a:solidFill>
              </a:rPr>
              <a:t>55</a:t>
            </a:r>
          </a:p>
        </p:txBody>
      </p:sp>
      <p:sp>
        <p:nvSpPr>
          <p:cNvPr id="24" name="Šipka doprava 23"/>
          <p:cNvSpPr/>
          <p:nvPr/>
        </p:nvSpPr>
        <p:spPr>
          <a:xfrm flipH="1">
            <a:off x="2935189" y="4283571"/>
            <a:ext cx="363036" cy="360040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cs-CZ" sz="800" b="1" dirty="0">
                <a:solidFill>
                  <a:prstClr val="white"/>
                </a:solidFill>
              </a:rPr>
              <a:t>71</a:t>
            </a:r>
          </a:p>
        </p:txBody>
      </p:sp>
      <p:sp>
        <p:nvSpPr>
          <p:cNvPr id="25" name="Šipka doprava 24"/>
          <p:cNvSpPr/>
          <p:nvPr/>
        </p:nvSpPr>
        <p:spPr>
          <a:xfrm flipH="1">
            <a:off x="5220072" y="4302621"/>
            <a:ext cx="363036" cy="360040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cs-CZ" sz="800" b="1" dirty="0">
                <a:solidFill>
                  <a:prstClr val="white"/>
                </a:solidFill>
              </a:rPr>
              <a:t>61</a:t>
            </a:r>
          </a:p>
        </p:txBody>
      </p:sp>
      <p:sp>
        <p:nvSpPr>
          <p:cNvPr id="26" name="Šipka doprava 25"/>
          <p:cNvSpPr/>
          <p:nvPr/>
        </p:nvSpPr>
        <p:spPr>
          <a:xfrm flipH="1">
            <a:off x="3687876" y="3942241"/>
            <a:ext cx="363036" cy="360040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cs-CZ" sz="800" b="1" dirty="0">
                <a:solidFill>
                  <a:prstClr val="white"/>
                </a:solidFill>
              </a:rPr>
              <a:t>36</a:t>
            </a:r>
          </a:p>
        </p:txBody>
      </p:sp>
      <p:sp>
        <p:nvSpPr>
          <p:cNvPr id="27" name="Šipka doprava 26"/>
          <p:cNvSpPr/>
          <p:nvPr/>
        </p:nvSpPr>
        <p:spPr>
          <a:xfrm flipH="1">
            <a:off x="650308" y="4283571"/>
            <a:ext cx="363036" cy="360040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cs-CZ" sz="800" b="1" dirty="0">
                <a:solidFill>
                  <a:prstClr val="white"/>
                </a:solidFill>
              </a:rPr>
              <a:t>68</a:t>
            </a:r>
          </a:p>
        </p:txBody>
      </p:sp>
      <p:sp>
        <p:nvSpPr>
          <p:cNvPr id="28" name="Šipka doprava 27"/>
          <p:cNvSpPr/>
          <p:nvPr/>
        </p:nvSpPr>
        <p:spPr>
          <a:xfrm flipH="1">
            <a:off x="1411935" y="4283571"/>
            <a:ext cx="363036" cy="360040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cs-CZ" sz="800" b="1" dirty="0">
                <a:solidFill>
                  <a:prstClr val="white"/>
                </a:solidFill>
              </a:rPr>
              <a:t>57</a:t>
            </a:r>
          </a:p>
        </p:txBody>
      </p:sp>
      <p:sp>
        <p:nvSpPr>
          <p:cNvPr id="29" name="Šipka doprava 28"/>
          <p:cNvSpPr/>
          <p:nvPr/>
        </p:nvSpPr>
        <p:spPr>
          <a:xfrm flipH="1">
            <a:off x="4458444" y="4283571"/>
            <a:ext cx="363036" cy="360040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cs-CZ" sz="800" b="1" dirty="0">
                <a:solidFill>
                  <a:prstClr val="white"/>
                </a:solidFill>
              </a:rPr>
              <a:t>73</a:t>
            </a:r>
          </a:p>
        </p:txBody>
      </p:sp>
      <p:sp>
        <p:nvSpPr>
          <p:cNvPr id="30" name="Šipka doprava 29"/>
          <p:cNvSpPr/>
          <p:nvPr/>
        </p:nvSpPr>
        <p:spPr>
          <a:xfrm flipH="1">
            <a:off x="2173562" y="4283571"/>
            <a:ext cx="363036" cy="360040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cs-CZ" sz="800" b="1" dirty="0">
                <a:solidFill>
                  <a:prstClr val="white"/>
                </a:solidFill>
              </a:rPr>
              <a:t>59</a:t>
            </a:r>
          </a:p>
        </p:txBody>
      </p:sp>
    </p:spTree>
    <p:extLst>
      <p:ext uri="{BB962C8B-B14F-4D97-AF65-F5344CB8AC3E}">
        <p14:creationId xmlns:p14="http://schemas.microsoft.com/office/powerpoint/2010/main" val="380711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7555360" y="1268764"/>
            <a:ext cx="1481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</a:pPr>
            <a:r>
              <a:rPr lang="cs-CZ" sz="1200" dirty="0">
                <a:solidFill>
                  <a:srgbClr val="005293"/>
                </a:solidFill>
                <a:latin typeface="Calibri"/>
              </a:rPr>
              <a:t>% respondentů</a:t>
            </a:r>
            <a:endParaRPr lang="en-US" sz="1200" dirty="0">
              <a:solidFill>
                <a:srgbClr val="005293"/>
              </a:solidFill>
              <a:latin typeface="Calibri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0" y="0"/>
            <a:ext cx="9144000" cy="12596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sz="4000" dirty="0" smtClean="0">
                <a:solidFill>
                  <a:srgbClr val="005293"/>
                </a:solidFill>
              </a:rPr>
              <a:t>Nejznámější výrobky</a:t>
            </a: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257383" y="1317018"/>
            <a:ext cx="7224020" cy="3837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cs-CZ" sz="1200" b="1" i="1" dirty="0">
                <a:solidFill>
                  <a:srgbClr val="005293"/>
                </a:solidFill>
              </a:rPr>
              <a:t>H1. Znáte </a:t>
            </a:r>
            <a:endParaRPr lang="cs-CZ" sz="1200" b="1" i="1" dirty="0" smtClean="0">
              <a:solidFill>
                <a:srgbClr val="005293"/>
              </a:solidFill>
            </a:endParaRPr>
          </a:p>
        </p:txBody>
      </p:sp>
      <p:graphicFrame>
        <p:nvGraphicFramePr>
          <p:cNvPr id="23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2405880"/>
              </p:ext>
            </p:extLst>
          </p:nvPr>
        </p:nvGraphicFramePr>
        <p:xfrm>
          <a:off x="107504" y="1545760"/>
          <a:ext cx="8424936" cy="4547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716" y="1558955"/>
            <a:ext cx="886780" cy="961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59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2" y="5301208"/>
            <a:ext cx="1368152" cy="7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501" y="1946559"/>
            <a:ext cx="762557" cy="96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323" y="3357746"/>
            <a:ext cx="538358" cy="1799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0" y="0"/>
            <a:ext cx="9144000" cy="12596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sz="4000" dirty="0" smtClean="0">
                <a:solidFill>
                  <a:srgbClr val="005293"/>
                </a:solidFill>
              </a:rPr>
              <a:t>Znalost výrobků </a:t>
            </a:r>
            <a:r>
              <a:rPr lang="cs-CZ" sz="2500" dirty="0" smtClean="0">
                <a:solidFill>
                  <a:srgbClr val="005293"/>
                </a:solidFill>
              </a:rPr>
              <a:t>podle pohlaví</a:t>
            </a:r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37919" y="1268760"/>
            <a:ext cx="2664296" cy="518356"/>
          </a:xfrm>
        </p:spPr>
        <p:txBody>
          <a:bodyPr>
            <a:noAutofit/>
          </a:bodyPr>
          <a:lstStyle/>
          <a:p>
            <a:pPr marL="0" indent="0" algn="ctr" defTabSz="1143000">
              <a:buNone/>
            </a:pPr>
            <a:r>
              <a:rPr lang="cs-CZ" sz="1600" b="1" dirty="0" smtClean="0">
                <a:solidFill>
                  <a:schemeClr val="tx2"/>
                </a:solidFill>
              </a:rPr>
              <a:t>Ženy znají signifikantně lépe kromě kosmetiky např.</a:t>
            </a:r>
            <a:endParaRPr lang="cs-CZ" sz="1800" dirty="0" smtClean="0">
              <a:solidFill>
                <a:schemeClr val="tx2"/>
              </a:solidFill>
            </a:endParaRPr>
          </a:p>
        </p:txBody>
      </p:sp>
      <p:pic>
        <p:nvPicPr>
          <p:cNvPr id="44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225" y="1941447"/>
            <a:ext cx="1235325" cy="81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Zástupný symbol pro obsah 2"/>
          <p:cNvSpPr txBox="1">
            <a:spLocks/>
          </p:cNvSpPr>
          <p:nvPr/>
        </p:nvSpPr>
        <p:spPr>
          <a:xfrm>
            <a:off x="88758" y="2168241"/>
            <a:ext cx="1530914" cy="259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143000" fontAlgn="auto">
              <a:spcAft>
                <a:spcPts val="0"/>
              </a:spcAft>
              <a:buFont typeface="Wingdings" pitchFamily="2" charset="2"/>
              <a:buNone/>
            </a:pPr>
            <a:r>
              <a:rPr lang="cs-CZ" sz="1400" dirty="0">
                <a:solidFill>
                  <a:srgbClr val="005293"/>
                </a:solidFill>
              </a:rPr>
              <a:t>Kubík 100% Ovocná kapsička</a:t>
            </a: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9024">
            <a:off x="1679561" y="3075029"/>
            <a:ext cx="1055365" cy="841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160026" y="3207392"/>
            <a:ext cx="15760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143000" fontAlgn="b">
              <a:spcBef>
                <a:spcPct val="20000"/>
              </a:spcBef>
              <a:spcAft>
                <a:spcPts val="0"/>
              </a:spcAft>
            </a:pPr>
            <a:r>
              <a:rPr lang="cs-CZ" sz="1400" dirty="0">
                <a:solidFill>
                  <a:srgbClr val="005293"/>
                </a:solidFill>
                <a:latin typeface="Calibri"/>
              </a:rPr>
              <a:t>Stella cukrářská s máslovou příchutí</a:t>
            </a:r>
          </a:p>
        </p:txBody>
      </p:sp>
      <p:sp>
        <p:nvSpPr>
          <p:cNvPr id="9" name="Obdélník 8"/>
          <p:cNvSpPr/>
          <p:nvPr/>
        </p:nvSpPr>
        <p:spPr>
          <a:xfrm>
            <a:off x="323208" y="4185463"/>
            <a:ext cx="12633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">
              <a:spcBef>
                <a:spcPts val="0"/>
              </a:spcBef>
              <a:spcAft>
                <a:spcPts val="0"/>
              </a:spcAft>
            </a:pPr>
            <a:r>
              <a:rPr lang="cs-CZ" sz="1400" dirty="0">
                <a:solidFill>
                  <a:srgbClr val="005293"/>
                </a:solidFill>
                <a:latin typeface="Calibri"/>
              </a:rPr>
              <a:t>nimm2 </a:t>
            </a:r>
            <a:r>
              <a:rPr lang="cs-CZ" sz="1400" dirty="0" err="1">
                <a:solidFill>
                  <a:srgbClr val="005293"/>
                </a:solidFill>
                <a:latin typeface="Calibri"/>
              </a:rPr>
              <a:t>Smilegummi</a:t>
            </a:r>
            <a:r>
              <a:rPr lang="cs-CZ" sz="1400" dirty="0">
                <a:solidFill>
                  <a:srgbClr val="005293"/>
                </a:solidFill>
                <a:latin typeface="Calibri"/>
              </a:rPr>
              <a:t> </a:t>
            </a:r>
            <a:r>
              <a:rPr lang="cs-CZ" sz="1400" dirty="0" err="1">
                <a:solidFill>
                  <a:srgbClr val="005293"/>
                </a:solidFill>
                <a:latin typeface="Calibri"/>
              </a:rPr>
              <a:t>Milk</a:t>
            </a:r>
            <a:r>
              <a:rPr lang="cs-CZ" sz="1400" dirty="0">
                <a:solidFill>
                  <a:srgbClr val="005293"/>
                </a:solidFill>
                <a:latin typeface="Calibri"/>
              </a:rPr>
              <a:t> </a:t>
            </a:r>
            <a:r>
              <a:rPr lang="cs-CZ" sz="1400" dirty="0" err="1">
                <a:solidFill>
                  <a:srgbClr val="005293"/>
                </a:solidFill>
                <a:latin typeface="Calibri"/>
              </a:rPr>
              <a:t>uddies</a:t>
            </a:r>
            <a:endParaRPr lang="cs-CZ" sz="1400" dirty="0">
              <a:solidFill>
                <a:srgbClr val="005293"/>
              </a:solidFill>
              <a:latin typeface="Calibri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0762">
            <a:off x="1462815" y="4197995"/>
            <a:ext cx="825189" cy="87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Zástupný symbol pro obsah 2"/>
          <p:cNvSpPr txBox="1">
            <a:spLocks/>
          </p:cNvSpPr>
          <p:nvPr/>
        </p:nvSpPr>
        <p:spPr>
          <a:xfrm>
            <a:off x="6228184" y="1557546"/>
            <a:ext cx="2664296" cy="5183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143000" fontAlgn="auto">
              <a:spcAft>
                <a:spcPts val="0"/>
              </a:spcAft>
              <a:buFont typeface="Wingdings" pitchFamily="2" charset="2"/>
              <a:buNone/>
            </a:pPr>
            <a:r>
              <a:rPr lang="cs-CZ" sz="1600" b="1" dirty="0" smtClean="0">
                <a:solidFill>
                  <a:srgbClr val="005293"/>
                </a:solidFill>
              </a:rPr>
              <a:t>Muži znají signifikantně lépe pouze</a:t>
            </a:r>
            <a:endParaRPr lang="cs-CZ" sz="1800" dirty="0" smtClean="0">
              <a:solidFill>
                <a:srgbClr val="005293"/>
              </a:solidFill>
            </a:endParaRPr>
          </a:p>
        </p:txBody>
      </p:sp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1099">
            <a:off x="8299748" y="3592347"/>
            <a:ext cx="516663" cy="1337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847" y="2172804"/>
            <a:ext cx="363990" cy="1253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579" y="3959830"/>
            <a:ext cx="468232" cy="1135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858" y="2322866"/>
            <a:ext cx="339642" cy="12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bdélník 17"/>
          <p:cNvSpPr/>
          <p:nvPr/>
        </p:nvSpPr>
        <p:spPr>
          <a:xfrm>
            <a:off x="6028033" y="2982044"/>
            <a:ext cx="202582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cs-CZ" sz="1400" dirty="0">
                <a:solidFill>
                  <a:srgbClr val="005293"/>
                </a:solidFill>
                <a:latin typeface="Calibri"/>
              </a:rPr>
              <a:t>Holba Horské byliny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cs-CZ" sz="1400" dirty="0">
                <a:solidFill>
                  <a:srgbClr val="005293"/>
                </a:solidFill>
                <a:latin typeface="Calibri"/>
              </a:rPr>
              <a:t>Radegast Ryze hořká 12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cs-CZ" sz="1400" dirty="0">
                <a:solidFill>
                  <a:srgbClr val="005293"/>
                </a:solidFill>
                <a:latin typeface="Calibri"/>
              </a:rPr>
              <a:t>Holba Šerák polotmavý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cs-CZ" sz="1400" dirty="0">
                <a:solidFill>
                  <a:srgbClr val="005293"/>
                </a:solidFill>
                <a:latin typeface="Calibri"/>
              </a:rPr>
              <a:t>Braník 2 l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cs-CZ" sz="1400" dirty="0">
                <a:solidFill>
                  <a:srgbClr val="005293"/>
                </a:solidFill>
                <a:latin typeface="Calibri"/>
              </a:rPr>
              <a:t>Holba Free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319277" y="5373216"/>
            <a:ext cx="14444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">
              <a:spcBef>
                <a:spcPts val="0"/>
              </a:spcBef>
              <a:spcAft>
                <a:spcPts val="0"/>
              </a:spcAft>
            </a:pPr>
            <a:r>
              <a:rPr lang="cs-CZ" sz="1400" dirty="0">
                <a:solidFill>
                  <a:srgbClr val="005293"/>
                </a:solidFill>
                <a:latin typeface="Calibri"/>
              </a:rPr>
              <a:t>Karlova Koruna Martinky</a:t>
            </a:r>
          </a:p>
        </p:txBody>
      </p:sp>
      <p:sp>
        <p:nvSpPr>
          <p:cNvPr id="57" name="Obdélník 56"/>
          <p:cNvSpPr/>
          <p:nvPr/>
        </p:nvSpPr>
        <p:spPr>
          <a:xfrm>
            <a:off x="3124173" y="3068964"/>
            <a:ext cx="14117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">
              <a:spcBef>
                <a:spcPts val="0"/>
              </a:spcBef>
              <a:spcAft>
                <a:spcPts val="0"/>
              </a:spcAft>
            </a:pPr>
            <a:r>
              <a:rPr lang="cs-CZ" sz="1400" dirty="0">
                <a:solidFill>
                  <a:srgbClr val="005293"/>
                </a:solidFill>
                <a:latin typeface="Calibri"/>
              </a:rPr>
              <a:t>Laguna Premium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9719">
            <a:off x="2831720" y="3456104"/>
            <a:ext cx="1262937" cy="904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Obdélník 58"/>
          <p:cNvSpPr/>
          <p:nvPr/>
        </p:nvSpPr>
        <p:spPr>
          <a:xfrm>
            <a:off x="2771802" y="1533336"/>
            <a:ext cx="1411797" cy="527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">
              <a:spcBef>
                <a:spcPts val="0"/>
              </a:spcBef>
              <a:spcAft>
                <a:spcPts val="0"/>
              </a:spcAft>
            </a:pPr>
            <a:r>
              <a:rPr lang="cs-CZ" sz="1400" dirty="0">
                <a:solidFill>
                  <a:srgbClr val="005293"/>
                </a:solidFill>
                <a:latin typeface="Calibri"/>
              </a:rPr>
              <a:t>Naše Bio Jogurt jablko se skořicí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851" y="4836303"/>
            <a:ext cx="1905025" cy="1034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Obdélník 61"/>
          <p:cNvSpPr/>
          <p:nvPr/>
        </p:nvSpPr>
        <p:spPr>
          <a:xfrm>
            <a:off x="2555776" y="4581132"/>
            <a:ext cx="26816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">
              <a:spcBef>
                <a:spcPts val="0"/>
              </a:spcBef>
              <a:spcAft>
                <a:spcPts val="0"/>
              </a:spcAft>
            </a:pPr>
            <a:r>
              <a:rPr lang="pt-BR" sz="1400" dirty="0">
                <a:solidFill>
                  <a:srgbClr val="005293"/>
                </a:solidFill>
                <a:latin typeface="Calibri"/>
              </a:rPr>
              <a:t>Trvanlivé tyčinky se sýrem a solí</a:t>
            </a:r>
            <a:endParaRPr lang="cs-CZ" sz="1400" dirty="0">
              <a:solidFill>
                <a:srgbClr val="005293"/>
              </a:solidFill>
              <a:latin typeface="Calibri"/>
            </a:endParaRPr>
          </a:p>
        </p:txBody>
      </p:sp>
      <p:sp>
        <p:nvSpPr>
          <p:cNvPr id="63" name="Obdélník 62"/>
          <p:cNvSpPr/>
          <p:nvPr/>
        </p:nvSpPr>
        <p:spPr>
          <a:xfrm>
            <a:off x="3258542" y="5870544"/>
            <a:ext cx="26816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">
              <a:spcBef>
                <a:spcPts val="0"/>
              </a:spcBef>
              <a:spcAft>
                <a:spcPts val="0"/>
              </a:spcAft>
            </a:pPr>
            <a:r>
              <a:rPr lang="cs-CZ" sz="1400" dirty="0">
                <a:solidFill>
                  <a:srgbClr val="005293"/>
                </a:solidFill>
                <a:latin typeface="Calibri"/>
              </a:rPr>
              <a:t>…a řadu dalších výrobků…</a:t>
            </a:r>
          </a:p>
        </p:txBody>
      </p:sp>
    </p:spTree>
    <p:extLst>
      <p:ext uri="{BB962C8B-B14F-4D97-AF65-F5344CB8AC3E}">
        <p14:creationId xmlns:p14="http://schemas.microsoft.com/office/powerpoint/2010/main" val="385386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 txBox="1">
            <a:spLocks/>
          </p:cNvSpPr>
          <p:nvPr/>
        </p:nvSpPr>
        <p:spPr>
          <a:xfrm>
            <a:off x="0" y="0"/>
            <a:ext cx="9144000" cy="12596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sz="4000" dirty="0" smtClean="0">
                <a:solidFill>
                  <a:srgbClr val="005293"/>
                </a:solidFill>
              </a:rPr>
              <a:t>Znalost výrobků </a:t>
            </a:r>
            <a:r>
              <a:rPr lang="cs-CZ" sz="2500" dirty="0" smtClean="0">
                <a:solidFill>
                  <a:srgbClr val="005293"/>
                </a:solidFill>
              </a:rPr>
              <a:t>podle věku</a:t>
            </a:r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323530" y="1268760"/>
            <a:ext cx="2664296" cy="518356"/>
          </a:xfrm>
        </p:spPr>
        <p:txBody>
          <a:bodyPr>
            <a:noAutofit/>
          </a:bodyPr>
          <a:lstStyle/>
          <a:p>
            <a:pPr marL="0" indent="0" algn="ctr" defTabSz="1143000">
              <a:buNone/>
            </a:pPr>
            <a:r>
              <a:rPr lang="cs-CZ" sz="1600" b="1" dirty="0" smtClean="0">
                <a:solidFill>
                  <a:schemeClr val="tx2"/>
                </a:solidFill>
              </a:rPr>
              <a:t>Nejmladší respondenti znají signifikantně lépe než nejstarší např.</a:t>
            </a:r>
            <a:endParaRPr lang="cs-CZ" sz="1800" dirty="0" smtClean="0">
              <a:solidFill>
                <a:schemeClr val="tx2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712530" y="3426445"/>
            <a:ext cx="15760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143000" fontAlgn="b">
              <a:spcBef>
                <a:spcPct val="20000"/>
              </a:spcBef>
              <a:spcAft>
                <a:spcPts val="0"/>
              </a:spcAft>
            </a:pPr>
            <a:r>
              <a:rPr lang="cs-CZ" sz="1400" dirty="0" err="1">
                <a:solidFill>
                  <a:srgbClr val="005293"/>
                </a:solidFill>
                <a:latin typeface="Calibri"/>
              </a:rPr>
              <a:t>Lay´s</a:t>
            </a:r>
            <a:r>
              <a:rPr lang="cs-CZ" sz="1400" dirty="0">
                <a:solidFill>
                  <a:srgbClr val="005293"/>
                </a:solidFill>
                <a:latin typeface="Calibri"/>
              </a:rPr>
              <a:t> MAX</a:t>
            </a:r>
          </a:p>
        </p:txBody>
      </p:sp>
      <p:sp>
        <p:nvSpPr>
          <p:cNvPr id="9" name="Obdélník 8"/>
          <p:cNvSpPr/>
          <p:nvPr/>
        </p:nvSpPr>
        <p:spPr>
          <a:xfrm>
            <a:off x="-29911" y="4569433"/>
            <a:ext cx="15522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">
              <a:spcBef>
                <a:spcPts val="0"/>
              </a:spcBef>
              <a:spcAft>
                <a:spcPts val="0"/>
              </a:spcAft>
            </a:pPr>
            <a:r>
              <a:rPr lang="cs-CZ" sz="1400" dirty="0" err="1">
                <a:solidFill>
                  <a:srgbClr val="005293"/>
                </a:solidFill>
                <a:latin typeface="Calibri"/>
              </a:rPr>
              <a:t>Mattoni</a:t>
            </a:r>
            <a:r>
              <a:rPr lang="cs-CZ" sz="1400" dirty="0">
                <a:solidFill>
                  <a:srgbClr val="005293"/>
                </a:solidFill>
                <a:latin typeface="Calibri"/>
              </a:rPr>
              <a:t> </a:t>
            </a:r>
            <a:r>
              <a:rPr lang="cs-CZ" sz="1400" dirty="0" err="1">
                <a:solidFill>
                  <a:srgbClr val="005293"/>
                </a:solidFill>
                <a:latin typeface="Calibri"/>
              </a:rPr>
              <a:t>Schorle</a:t>
            </a:r>
            <a:endParaRPr lang="cs-CZ" sz="1400" dirty="0">
              <a:solidFill>
                <a:srgbClr val="005293"/>
              </a:solidFill>
              <a:latin typeface="Calibri"/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23984" y="5373216"/>
            <a:ext cx="14444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">
              <a:spcBef>
                <a:spcPts val="0"/>
              </a:spcBef>
              <a:spcAft>
                <a:spcPts val="0"/>
              </a:spcAft>
            </a:pPr>
            <a:r>
              <a:rPr lang="cs-CZ" sz="1400" dirty="0" err="1">
                <a:solidFill>
                  <a:srgbClr val="005293"/>
                </a:solidFill>
                <a:latin typeface="Calibri"/>
              </a:rPr>
              <a:t>Eiskaffee</a:t>
            </a:r>
            <a:r>
              <a:rPr lang="cs-CZ" sz="1400" dirty="0">
                <a:solidFill>
                  <a:srgbClr val="005293"/>
                </a:solidFill>
                <a:latin typeface="Calibri"/>
              </a:rPr>
              <a:t> ledová káva </a:t>
            </a:r>
            <a:r>
              <a:rPr lang="cs-CZ" sz="1400" dirty="0" err="1">
                <a:solidFill>
                  <a:srgbClr val="005293"/>
                </a:solidFill>
                <a:latin typeface="Calibri"/>
              </a:rPr>
              <a:t>light</a:t>
            </a:r>
            <a:endParaRPr lang="cs-CZ" sz="1400" dirty="0">
              <a:solidFill>
                <a:srgbClr val="005293"/>
              </a:solidFill>
              <a:latin typeface="Calibri"/>
            </a:endParaRPr>
          </a:p>
        </p:txBody>
      </p:sp>
      <p:sp>
        <p:nvSpPr>
          <p:cNvPr id="59" name="Obdélník 58"/>
          <p:cNvSpPr/>
          <p:nvPr/>
        </p:nvSpPr>
        <p:spPr>
          <a:xfrm>
            <a:off x="1819570" y="2076040"/>
            <a:ext cx="14117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">
              <a:spcBef>
                <a:spcPts val="0"/>
              </a:spcBef>
              <a:spcAft>
                <a:spcPts val="0"/>
              </a:spcAft>
            </a:pPr>
            <a:r>
              <a:rPr lang="cs-CZ" sz="1400" dirty="0">
                <a:solidFill>
                  <a:srgbClr val="005293"/>
                </a:solidFill>
                <a:latin typeface="Calibri"/>
              </a:rPr>
              <a:t>CHIO </a:t>
            </a:r>
            <a:r>
              <a:rPr lang="cs-CZ" sz="1400" dirty="0" err="1">
                <a:solidFill>
                  <a:srgbClr val="005293"/>
                </a:solidFill>
                <a:latin typeface="Calibri"/>
              </a:rPr>
              <a:t>Exxtra</a:t>
            </a:r>
            <a:r>
              <a:rPr lang="cs-CZ" sz="1400" dirty="0">
                <a:solidFill>
                  <a:srgbClr val="005293"/>
                </a:solidFill>
                <a:latin typeface="Calibri"/>
              </a:rPr>
              <a:t> </a:t>
            </a:r>
            <a:r>
              <a:rPr lang="cs-CZ" sz="1400" dirty="0" err="1">
                <a:solidFill>
                  <a:srgbClr val="005293"/>
                </a:solidFill>
                <a:latin typeface="Calibri"/>
              </a:rPr>
              <a:t>Deep</a:t>
            </a:r>
            <a:endParaRPr lang="cs-CZ" sz="1400" dirty="0">
              <a:solidFill>
                <a:srgbClr val="005293"/>
              </a:solidFill>
              <a:latin typeface="Calibri"/>
            </a:endParaRPr>
          </a:p>
        </p:txBody>
      </p:sp>
      <p:sp>
        <p:nvSpPr>
          <p:cNvPr id="63" name="Obdélník 62"/>
          <p:cNvSpPr/>
          <p:nvPr/>
        </p:nvSpPr>
        <p:spPr>
          <a:xfrm>
            <a:off x="4122638" y="5854374"/>
            <a:ext cx="26816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">
              <a:spcBef>
                <a:spcPts val="0"/>
              </a:spcBef>
              <a:spcAft>
                <a:spcPts val="0"/>
              </a:spcAft>
            </a:pPr>
            <a:r>
              <a:rPr lang="cs-CZ" sz="1400" dirty="0">
                <a:solidFill>
                  <a:srgbClr val="005293"/>
                </a:solidFill>
                <a:latin typeface="Calibri"/>
              </a:rPr>
              <a:t>…a řadu dalších výrobků…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2208087" y="4771969"/>
            <a:ext cx="12633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">
              <a:spcBef>
                <a:spcPts val="0"/>
              </a:spcBef>
              <a:spcAft>
                <a:spcPts val="0"/>
              </a:spcAft>
            </a:pPr>
            <a:r>
              <a:rPr lang="cs-CZ" sz="1400" dirty="0">
                <a:solidFill>
                  <a:srgbClr val="005293"/>
                </a:solidFill>
                <a:latin typeface="Calibri"/>
              </a:rPr>
              <a:t>nimm2 </a:t>
            </a:r>
            <a:r>
              <a:rPr lang="cs-CZ" sz="1400" dirty="0" err="1">
                <a:solidFill>
                  <a:srgbClr val="005293"/>
                </a:solidFill>
                <a:latin typeface="Calibri"/>
              </a:rPr>
              <a:t>Smilegummi</a:t>
            </a:r>
            <a:r>
              <a:rPr lang="cs-CZ" sz="1400" dirty="0">
                <a:solidFill>
                  <a:srgbClr val="005293"/>
                </a:solidFill>
                <a:latin typeface="Calibri"/>
              </a:rPr>
              <a:t> </a:t>
            </a:r>
            <a:r>
              <a:rPr lang="cs-CZ" sz="1400" dirty="0" err="1">
                <a:solidFill>
                  <a:srgbClr val="005293"/>
                </a:solidFill>
                <a:latin typeface="Calibri"/>
              </a:rPr>
              <a:t>Milk</a:t>
            </a:r>
            <a:r>
              <a:rPr lang="cs-CZ" sz="1400" dirty="0">
                <a:solidFill>
                  <a:srgbClr val="005293"/>
                </a:solidFill>
                <a:latin typeface="Calibri"/>
              </a:rPr>
              <a:t> </a:t>
            </a:r>
            <a:r>
              <a:rPr lang="cs-CZ" sz="1400" dirty="0" err="1">
                <a:solidFill>
                  <a:srgbClr val="005293"/>
                </a:solidFill>
                <a:latin typeface="Calibri"/>
              </a:rPr>
              <a:t>uddies</a:t>
            </a:r>
            <a:endParaRPr lang="cs-CZ" sz="1400" dirty="0">
              <a:solidFill>
                <a:srgbClr val="005293"/>
              </a:solidFill>
              <a:latin typeface="Calibri"/>
            </a:endParaRPr>
          </a:p>
        </p:txBody>
      </p:sp>
      <p:pic>
        <p:nvPicPr>
          <p:cNvPr id="2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0762">
            <a:off x="3347694" y="4784501"/>
            <a:ext cx="825189" cy="87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117" y="2193221"/>
            <a:ext cx="411559" cy="157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982" y="3746005"/>
            <a:ext cx="2014537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904" y="2340894"/>
            <a:ext cx="19621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18" y="3081119"/>
            <a:ext cx="869698" cy="15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9694">
            <a:off x="1353815" y="5144090"/>
            <a:ext cx="587790" cy="10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Zástupný symbol pro obsah 2"/>
          <p:cNvSpPr txBox="1">
            <a:spLocks/>
          </p:cNvSpPr>
          <p:nvPr/>
        </p:nvSpPr>
        <p:spPr>
          <a:xfrm>
            <a:off x="35496" y="2521750"/>
            <a:ext cx="1530914" cy="259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143000" fontAlgn="auto">
              <a:spcAft>
                <a:spcPts val="0"/>
              </a:spcAft>
              <a:buFont typeface="Wingdings" pitchFamily="2" charset="2"/>
              <a:buNone/>
            </a:pPr>
            <a:r>
              <a:rPr lang="cs-CZ" sz="1400" dirty="0" err="1">
                <a:solidFill>
                  <a:srgbClr val="005293"/>
                </a:solidFill>
              </a:rPr>
              <a:t>Kingswood</a:t>
            </a:r>
            <a:endParaRPr lang="cs-CZ" sz="1400" dirty="0">
              <a:solidFill>
                <a:srgbClr val="005293"/>
              </a:solidFill>
            </a:endParaRPr>
          </a:p>
        </p:txBody>
      </p:sp>
      <p:sp>
        <p:nvSpPr>
          <p:cNvPr id="35" name="Zástupný symbol pro obsah 2"/>
          <p:cNvSpPr txBox="1">
            <a:spLocks/>
          </p:cNvSpPr>
          <p:nvPr/>
        </p:nvSpPr>
        <p:spPr>
          <a:xfrm>
            <a:off x="5911587" y="1268760"/>
            <a:ext cx="2664296" cy="5183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143000" fontAlgn="auto">
              <a:spcAft>
                <a:spcPts val="0"/>
              </a:spcAft>
              <a:buFont typeface="Wingdings" pitchFamily="2" charset="2"/>
              <a:buNone/>
            </a:pPr>
            <a:r>
              <a:rPr lang="cs-CZ" sz="1600" b="1" dirty="0" smtClean="0">
                <a:solidFill>
                  <a:srgbClr val="005293"/>
                </a:solidFill>
              </a:rPr>
              <a:t>Nejstarší respondenti znají signifikantně lépe než nejmladší např.</a:t>
            </a:r>
            <a:endParaRPr lang="cs-CZ" sz="1800" dirty="0" smtClean="0">
              <a:solidFill>
                <a:srgbClr val="005293"/>
              </a:solidFill>
            </a:endParaRPr>
          </a:p>
        </p:txBody>
      </p:sp>
      <p:sp>
        <p:nvSpPr>
          <p:cNvPr id="37" name="Zástupný symbol pro obsah 2"/>
          <p:cNvSpPr txBox="1">
            <a:spLocks/>
          </p:cNvSpPr>
          <p:nvPr/>
        </p:nvSpPr>
        <p:spPr>
          <a:xfrm>
            <a:off x="4971501" y="2021050"/>
            <a:ext cx="1737031" cy="5213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143000" fontAlgn="auto">
              <a:spcAft>
                <a:spcPts val="0"/>
              </a:spcAft>
              <a:buFont typeface="Wingdings" pitchFamily="2" charset="2"/>
              <a:buNone/>
            </a:pPr>
            <a:r>
              <a:rPr lang="cs-CZ" sz="1400" dirty="0">
                <a:solidFill>
                  <a:srgbClr val="005293"/>
                </a:solidFill>
              </a:rPr>
              <a:t>Kojenecká výživa Lvíček</a:t>
            </a:r>
          </a:p>
          <a:p>
            <a:pPr marL="0" indent="0" algn="ctr" defTabSz="1143000" fontAlgn="auto">
              <a:spcAft>
                <a:spcPts val="0"/>
              </a:spcAft>
              <a:buFont typeface="Wingdings" pitchFamily="2" charset="2"/>
              <a:buNone/>
            </a:pPr>
            <a:endParaRPr lang="cs-CZ" sz="1400" dirty="0">
              <a:solidFill>
                <a:srgbClr val="005293"/>
              </a:solidFill>
            </a:endParaRPr>
          </a:p>
        </p:txBody>
      </p:sp>
      <p:sp>
        <p:nvSpPr>
          <p:cNvPr id="41" name="Zástupný symbol pro obsah 2"/>
          <p:cNvSpPr txBox="1">
            <a:spLocks/>
          </p:cNvSpPr>
          <p:nvPr/>
        </p:nvSpPr>
        <p:spPr>
          <a:xfrm>
            <a:off x="7956378" y="3051147"/>
            <a:ext cx="1231569" cy="5987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143000" fontAlgn="auto">
              <a:spcAft>
                <a:spcPts val="0"/>
              </a:spcAft>
              <a:buFont typeface="Wingdings" pitchFamily="2" charset="2"/>
              <a:buNone/>
            </a:pPr>
            <a:r>
              <a:rPr lang="cs-CZ" sz="1400" dirty="0">
                <a:solidFill>
                  <a:srgbClr val="005293"/>
                </a:solidFill>
              </a:rPr>
              <a:t>Worcestrová omáčka</a:t>
            </a:r>
          </a:p>
        </p:txBody>
      </p:sp>
      <p:sp>
        <p:nvSpPr>
          <p:cNvPr id="50" name="Zástupný symbol pro obsah 2"/>
          <p:cNvSpPr txBox="1">
            <a:spLocks/>
          </p:cNvSpPr>
          <p:nvPr/>
        </p:nvSpPr>
        <p:spPr>
          <a:xfrm>
            <a:off x="7092282" y="4088372"/>
            <a:ext cx="2085125" cy="5647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143000" fontAlgn="auto">
              <a:spcAft>
                <a:spcPts val="0"/>
              </a:spcAft>
              <a:buFont typeface="Wingdings" pitchFamily="2" charset="2"/>
              <a:buNone/>
            </a:pPr>
            <a:r>
              <a:rPr lang="cs-CZ" sz="1400" dirty="0">
                <a:solidFill>
                  <a:srgbClr val="005293"/>
                </a:solidFill>
              </a:rPr>
              <a:t>Višně v hořké </a:t>
            </a:r>
            <a:r>
              <a:rPr lang="cs-CZ" sz="1400" dirty="0" smtClean="0">
                <a:solidFill>
                  <a:srgbClr val="005293"/>
                </a:solidFill>
              </a:rPr>
              <a:t>čokoládě</a:t>
            </a:r>
            <a:endParaRPr lang="cs-CZ" sz="1400" dirty="0">
              <a:solidFill>
                <a:srgbClr val="005293"/>
              </a:solidFill>
            </a:endParaRPr>
          </a:p>
        </p:txBody>
      </p:sp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89223">
            <a:off x="7754950" y="4848234"/>
            <a:ext cx="696559" cy="201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987" y="2294467"/>
            <a:ext cx="1229091" cy="68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635" y="1670840"/>
            <a:ext cx="520499" cy="138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108" y="3244639"/>
            <a:ext cx="1023268" cy="812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Zástupný symbol pro obsah 2"/>
          <p:cNvSpPr txBox="1">
            <a:spLocks/>
          </p:cNvSpPr>
          <p:nvPr/>
        </p:nvSpPr>
        <p:spPr>
          <a:xfrm>
            <a:off x="5976396" y="3060760"/>
            <a:ext cx="1835714" cy="30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143000" fontAlgn="auto">
              <a:spcAft>
                <a:spcPts val="0"/>
              </a:spcAft>
              <a:buFont typeface="Wingdings" pitchFamily="2" charset="2"/>
              <a:buNone/>
            </a:pPr>
            <a:r>
              <a:rPr lang="cs-CZ" sz="1400" dirty="0">
                <a:solidFill>
                  <a:srgbClr val="005293"/>
                </a:solidFill>
              </a:rPr>
              <a:t>Ceres Soft</a:t>
            </a:r>
          </a:p>
          <a:p>
            <a:pPr marL="0" indent="0" algn="ctr" defTabSz="1143000" fontAlgn="auto">
              <a:spcAft>
                <a:spcPts val="0"/>
              </a:spcAft>
              <a:buFont typeface="Wingdings" pitchFamily="2" charset="2"/>
              <a:buNone/>
            </a:pPr>
            <a:endParaRPr lang="cs-CZ" sz="1400" dirty="0">
              <a:solidFill>
                <a:srgbClr val="005293"/>
              </a:solidFill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270" y="4212575"/>
            <a:ext cx="1227479" cy="153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Zástupný symbol pro obsah 2"/>
          <p:cNvSpPr txBox="1">
            <a:spLocks/>
          </p:cNvSpPr>
          <p:nvPr/>
        </p:nvSpPr>
        <p:spPr>
          <a:xfrm>
            <a:off x="5363339" y="3927399"/>
            <a:ext cx="1530914" cy="259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143000" fontAlgn="auto">
              <a:spcAft>
                <a:spcPts val="0"/>
              </a:spcAft>
              <a:buFont typeface="Wingdings" pitchFamily="2" charset="2"/>
              <a:buNone/>
            </a:pPr>
            <a:r>
              <a:rPr lang="cs-CZ" sz="1400" dirty="0" err="1">
                <a:solidFill>
                  <a:srgbClr val="005293"/>
                </a:solidFill>
              </a:rPr>
              <a:t>Chateau</a:t>
            </a:r>
            <a:r>
              <a:rPr lang="cs-CZ" sz="1400" dirty="0">
                <a:solidFill>
                  <a:srgbClr val="005293"/>
                </a:solidFill>
              </a:rPr>
              <a:t> Bzenec</a:t>
            </a:r>
          </a:p>
          <a:p>
            <a:pPr marL="0" indent="0" algn="ctr" defTabSz="1143000" fontAlgn="auto">
              <a:spcAft>
                <a:spcPts val="0"/>
              </a:spcAft>
              <a:buFont typeface="Wingdings" pitchFamily="2" charset="2"/>
              <a:buNone/>
            </a:pPr>
            <a:endParaRPr lang="cs-CZ" sz="1400" dirty="0">
              <a:solidFill>
                <a:srgbClr val="005293"/>
              </a:solidFill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905" y="4330745"/>
            <a:ext cx="1078736" cy="82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Zástupný symbol pro obsah 2"/>
          <p:cNvSpPr txBox="1">
            <a:spLocks/>
          </p:cNvSpPr>
          <p:nvPr/>
        </p:nvSpPr>
        <p:spPr>
          <a:xfrm>
            <a:off x="7337770" y="5249797"/>
            <a:ext cx="1530914" cy="259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143000" fontAlgn="auto">
              <a:spcAft>
                <a:spcPts val="0"/>
              </a:spcAft>
              <a:buFont typeface="Wingdings" pitchFamily="2" charset="2"/>
              <a:buNone/>
            </a:pPr>
            <a:r>
              <a:rPr lang="cs-CZ" sz="1400" dirty="0">
                <a:solidFill>
                  <a:srgbClr val="005293"/>
                </a:solidFill>
              </a:rPr>
              <a:t>Uzeniny K-</a:t>
            </a:r>
            <a:r>
              <a:rPr lang="cs-CZ" sz="1400" dirty="0" err="1">
                <a:solidFill>
                  <a:srgbClr val="005293"/>
                </a:solidFill>
              </a:rPr>
              <a:t>Classic</a:t>
            </a:r>
            <a:endParaRPr lang="cs-CZ" sz="1400" dirty="0">
              <a:solidFill>
                <a:srgbClr val="0052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 txBox="1">
            <a:spLocks/>
          </p:cNvSpPr>
          <p:nvPr/>
        </p:nvSpPr>
        <p:spPr>
          <a:xfrm>
            <a:off x="0" y="0"/>
            <a:ext cx="9144000" cy="12596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sz="4000" dirty="0" smtClean="0">
                <a:solidFill>
                  <a:srgbClr val="005293"/>
                </a:solidFill>
              </a:rPr>
              <a:t>Znalost výrobků </a:t>
            </a:r>
            <a:r>
              <a:rPr lang="cs-CZ" sz="2500" dirty="0" smtClean="0">
                <a:solidFill>
                  <a:srgbClr val="005293"/>
                </a:solidFill>
              </a:rPr>
              <a:t>podle oblasti</a:t>
            </a:r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2664296" cy="518356"/>
          </a:xfrm>
        </p:spPr>
        <p:txBody>
          <a:bodyPr>
            <a:noAutofit/>
          </a:bodyPr>
          <a:lstStyle/>
          <a:p>
            <a:pPr marL="0" indent="0" algn="ctr" defTabSz="1143000">
              <a:buNone/>
            </a:pPr>
            <a:r>
              <a:rPr lang="cs-CZ" sz="1600" b="1" dirty="0" smtClean="0">
                <a:solidFill>
                  <a:schemeClr val="tx2"/>
                </a:solidFill>
              </a:rPr>
              <a:t>Pražané znají signifikantně lépe než Moravané např.</a:t>
            </a:r>
            <a:endParaRPr lang="cs-CZ" sz="1800" dirty="0" smtClean="0">
              <a:solidFill>
                <a:schemeClr val="tx2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9455" y="4253495"/>
            <a:ext cx="15760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143000" fontAlgn="b">
              <a:spcBef>
                <a:spcPct val="20000"/>
              </a:spcBef>
              <a:spcAft>
                <a:spcPts val="0"/>
              </a:spcAft>
            </a:pPr>
            <a:r>
              <a:rPr lang="pt-BR" sz="1400" dirty="0">
                <a:solidFill>
                  <a:srgbClr val="005293"/>
                </a:solidFill>
                <a:latin typeface="Calibri"/>
              </a:rPr>
              <a:t>Naše Bio Jogurt jablko se skořicí</a:t>
            </a:r>
          </a:p>
        </p:txBody>
      </p:sp>
      <p:sp>
        <p:nvSpPr>
          <p:cNvPr id="59" name="Obdélník 58"/>
          <p:cNvSpPr/>
          <p:nvPr/>
        </p:nvSpPr>
        <p:spPr>
          <a:xfrm>
            <a:off x="2161371" y="2878833"/>
            <a:ext cx="14117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">
              <a:spcBef>
                <a:spcPts val="0"/>
              </a:spcBef>
              <a:spcAft>
                <a:spcPts val="0"/>
              </a:spcAft>
            </a:pPr>
            <a:r>
              <a:rPr lang="cs-CZ" sz="1400" dirty="0">
                <a:solidFill>
                  <a:srgbClr val="005293"/>
                </a:solidFill>
                <a:latin typeface="Calibri"/>
              </a:rPr>
              <a:t>Moravské maso</a:t>
            </a:r>
          </a:p>
        </p:txBody>
      </p:sp>
      <p:sp>
        <p:nvSpPr>
          <p:cNvPr id="63" name="Obdélník 62"/>
          <p:cNvSpPr/>
          <p:nvPr/>
        </p:nvSpPr>
        <p:spPr>
          <a:xfrm>
            <a:off x="3690590" y="5854374"/>
            <a:ext cx="26816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">
              <a:spcBef>
                <a:spcPts val="0"/>
              </a:spcBef>
              <a:spcAft>
                <a:spcPts val="0"/>
              </a:spcAft>
            </a:pPr>
            <a:r>
              <a:rPr lang="cs-CZ" sz="1400" dirty="0">
                <a:solidFill>
                  <a:srgbClr val="005293"/>
                </a:solidFill>
                <a:latin typeface="Calibri"/>
              </a:rPr>
              <a:t>…a řadu dalších výrobků…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2601509" y="4719078"/>
            <a:ext cx="8640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">
              <a:spcBef>
                <a:spcPts val="0"/>
              </a:spcBef>
              <a:spcAft>
                <a:spcPts val="0"/>
              </a:spcAft>
            </a:pPr>
            <a:r>
              <a:rPr lang="cs-CZ" sz="1400" dirty="0">
                <a:solidFill>
                  <a:srgbClr val="005293"/>
                </a:solidFill>
                <a:latin typeface="Calibri"/>
              </a:rPr>
              <a:t>Billa Přírodní sýr</a:t>
            </a:r>
          </a:p>
        </p:txBody>
      </p:sp>
      <p:sp>
        <p:nvSpPr>
          <p:cNvPr id="35" name="Zástupný symbol pro obsah 2"/>
          <p:cNvSpPr txBox="1">
            <a:spLocks/>
          </p:cNvSpPr>
          <p:nvPr/>
        </p:nvSpPr>
        <p:spPr>
          <a:xfrm>
            <a:off x="5911587" y="1268760"/>
            <a:ext cx="2664296" cy="5183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143000" fontAlgn="auto">
              <a:spcAft>
                <a:spcPts val="0"/>
              </a:spcAft>
              <a:buFont typeface="Wingdings" pitchFamily="2" charset="2"/>
              <a:buNone/>
            </a:pPr>
            <a:r>
              <a:rPr lang="cs-CZ" sz="1600" b="1" dirty="0">
                <a:solidFill>
                  <a:srgbClr val="005293"/>
                </a:solidFill>
              </a:rPr>
              <a:t>Moravané </a:t>
            </a:r>
            <a:r>
              <a:rPr lang="cs-CZ" sz="1600" b="1" dirty="0" smtClean="0">
                <a:solidFill>
                  <a:srgbClr val="005293"/>
                </a:solidFill>
              </a:rPr>
              <a:t>znají signifikantně lépe než Pražané např.</a:t>
            </a:r>
            <a:endParaRPr lang="cs-CZ" sz="1800" dirty="0" smtClean="0">
              <a:solidFill>
                <a:srgbClr val="005293"/>
              </a:solidFill>
            </a:endParaRPr>
          </a:p>
        </p:txBody>
      </p:sp>
      <p:sp>
        <p:nvSpPr>
          <p:cNvPr id="41" name="Zástupný symbol pro obsah 2"/>
          <p:cNvSpPr txBox="1">
            <a:spLocks/>
          </p:cNvSpPr>
          <p:nvPr/>
        </p:nvSpPr>
        <p:spPr>
          <a:xfrm>
            <a:off x="7340749" y="3478278"/>
            <a:ext cx="1695749" cy="5987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143000" fontAlgn="auto">
              <a:spcAft>
                <a:spcPts val="0"/>
              </a:spcAft>
              <a:buFont typeface="Wingdings" pitchFamily="2" charset="2"/>
              <a:buNone/>
            </a:pPr>
            <a:r>
              <a:rPr lang="cs-CZ" sz="1400" dirty="0" err="1">
                <a:solidFill>
                  <a:srgbClr val="005293"/>
                </a:solidFill>
              </a:rPr>
              <a:t>Mitia</a:t>
            </a:r>
            <a:r>
              <a:rPr lang="cs-CZ" sz="1400" dirty="0">
                <a:solidFill>
                  <a:srgbClr val="005293"/>
                </a:solidFill>
              </a:rPr>
              <a:t> krémová tekutá mýdla a sprchová mléka </a:t>
            </a:r>
            <a:r>
              <a:rPr lang="cs-CZ" sz="1400" dirty="0" smtClean="0">
                <a:solidFill>
                  <a:srgbClr val="005293"/>
                </a:solidFill>
              </a:rPr>
              <a:t/>
            </a:r>
            <a:br>
              <a:rPr lang="cs-CZ" sz="1400" dirty="0" smtClean="0">
                <a:solidFill>
                  <a:srgbClr val="005293"/>
                </a:solidFill>
              </a:rPr>
            </a:br>
            <a:r>
              <a:rPr lang="cs-CZ" sz="1400" dirty="0" smtClean="0">
                <a:solidFill>
                  <a:srgbClr val="005293"/>
                </a:solidFill>
              </a:rPr>
              <a:t>In </a:t>
            </a:r>
            <a:r>
              <a:rPr lang="cs-CZ" sz="1400" dirty="0">
                <a:solidFill>
                  <a:srgbClr val="005293"/>
                </a:solidFill>
              </a:rPr>
              <a:t>Palm </a:t>
            </a:r>
            <a:r>
              <a:rPr lang="cs-CZ" sz="1400" dirty="0" err="1">
                <a:solidFill>
                  <a:srgbClr val="005293"/>
                </a:solidFill>
              </a:rPr>
              <a:t>Milk</a:t>
            </a:r>
            <a:endParaRPr lang="cs-CZ" sz="1400" dirty="0">
              <a:solidFill>
                <a:srgbClr val="005293"/>
              </a:solidFill>
            </a:endParaRPr>
          </a:p>
        </p:txBody>
      </p:sp>
      <p:sp>
        <p:nvSpPr>
          <p:cNvPr id="40" name="Zástupný symbol pro obsah 2"/>
          <p:cNvSpPr txBox="1">
            <a:spLocks/>
          </p:cNvSpPr>
          <p:nvPr/>
        </p:nvSpPr>
        <p:spPr>
          <a:xfrm>
            <a:off x="5018384" y="4435561"/>
            <a:ext cx="1835714" cy="30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143000" fontAlgn="auto">
              <a:spcAft>
                <a:spcPts val="0"/>
              </a:spcAft>
              <a:buFont typeface="Wingdings" pitchFamily="2" charset="2"/>
              <a:buNone/>
            </a:pPr>
            <a:r>
              <a:rPr lang="cs-CZ" sz="1400" dirty="0">
                <a:solidFill>
                  <a:srgbClr val="005293"/>
                </a:solidFill>
              </a:rPr>
              <a:t>Stella cukrářská s máslovou příchutí</a:t>
            </a:r>
          </a:p>
          <a:p>
            <a:pPr marL="0" indent="0" algn="ctr" defTabSz="1143000" fontAlgn="auto">
              <a:spcAft>
                <a:spcPts val="0"/>
              </a:spcAft>
              <a:buFont typeface="Wingdings" pitchFamily="2" charset="2"/>
              <a:buNone/>
            </a:pPr>
            <a:endParaRPr lang="cs-CZ" sz="1400" dirty="0">
              <a:solidFill>
                <a:srgbClr val="005293"/>
              </a:solidFill>
            </a:endParaRPr>
          </a:p>
        </p:txBody>
      </p:sp>
      <p:sp>
        <p:nvSpPr>
          <p:cNvPr id="39" name="Zástupný symbol pro obsah 2"/>
          <p:cNvSpPr txBox="1">
            <a:spLocks/>
          </p:cNvSpPr>
          <p:nvPr/>
        </p:nvSpPr>
        <p:spPr>
          <a:xfrm>
            <a:off x="7337770" y="7418294"/>
            <a:ext cx="1530914" cy="259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143000" fontAlgn="auto">
              <a:spcAft>
                <a:spcPts val="0"/>
              </a:spcAft>
              <a:buFont typeface="Wingdings" pitchFamily="2" charset="2"/>
              <a:buNone/>
            </a:pPr>
            <a:r>
              <a:rPr lang="cs-CZ" sz="1400" dirty="0">
                <a:solidFill>
                  <a:srgbClr val="005293"/>
                </a:solidFill>
              </a:rPr>
              <a:t>Uzeniny K-</a:t>
            </a:r>
            <a:r>
              <a:rPr lang="cs-CZ" sz="1400" dirty="0" err="1">
                <a:solidFill>
                  <a:srgbClr val="005293"/>
                </a:solidFill>
              </a:rPr>
              <a:t>Classic</a:t>
            </a:r>
            <a:endParaRPr lang="cs-CZ" sz="1400" dirty="0">
              <a:solidFill>
                <a:srgbClr val="005293"/>
              </a:solidFill>
            </a:endParaRPr>
          </a:p>
        </p:txBody>
      </p:sp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0" y="4740365"/>
            <a:ext cx="762557" cy="96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5" y="2185851"/>
            <a:ext cx="2015168" cy="18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Zástupný symbol pro obsah 2"/>
          <p:cNvSpPr txBox="1">
            <a:spLocks/>
          </p:cNvSpPr>
          <p:nvPr/>
        </p:nvSpPr>
        <p:spPr>
          <a:xfrm>
            <a:off x="1281424" y="1983010"/>
            <a:ext cx="1530914" cy="843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143000" fontAlgn="auto">
              <a:spcAft>
                <a:spcPts val="0"/>
              </a:spcAft>
              <a:buFont typeface="Wingdings" pitchFamily="2" charset="2"/>
              <a:buNone/>
            </a:pPr>
            <a:r>
              <a:rPr lang="cs-CZ" sz="1400" dirty="0">
                <a:solidFill>
                  <a:srgbClr val="005293"/>
                </a:solidFill>
              </a:rPr>
              <a:t>Selská šunka a Venkovská šunka nejvyšší jakosti</a:t>
            </a:r>
          </a:p>
          <a:p>
            <a:pPr marL="0" indent="0" algn="ctr" defTabSz="1143000" fontAlgn="auto">
              <a:spcAft>
                <a:spcPts val="0"/>
              </a:spcAft>
              <a:buFont typeface="Wingdings" pitchFamily="2" charset="2"/>
              <a:buNone/>
            </a:pPr>
            <a:endParaRPr lang="cs-CZ" sz="1400" dirty="0">
              <a:solidFill>
                <a:srgbClr val="005293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426" y="3187615"/>
            <a:ext cx="1345456" cy="135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909" y="5548364"/>
            <a:ext cx="1235950" cy="69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997" y="4670857"/>
            <a:ext cx="1085909" cy="794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8"/>
          <p:cNvSpPr/>
          <p:nvPr/>
        </p:nvSpPr>
        <p:spPr>
          <a:xfrm>
            <a:off x="1121575" y="5534502"/>
            <a:ext cx="15522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">
              <a:spcBef>
                <a:spcPts val="0"/>
              </a:spcBef>
              <a:spcAft>
                <a:spcPts val="0"/>
              </a:spcAft>
            </a:pPr>
            <a:r>
              <a:rPr lang="cs-CZ" sz="1400" dirty="0">
                <a:solidFill>
                  <a:srgbClr val="005293"/>
                </a:solidFill>
                <a:latin typeface="Calibri"/>
              </a:rPr>
              <a:t>Albert Paštika</a:t>
            </a:r>
            <a:br>
              <a:rPr lang="cs-CZ" sz="1400" dirty="0">
                <a:solidFill>
                  <a:srgbClr val="005293"/>
                </a:solidFill>
                <a:latin typeface="Calibri"/>
              </a:rPr>
            </a:br>
            <a:r>
              <a:rPr lang="cs-CZ" sz="1400" dirty="0">
                <a:solidFill>
                  <a:srgbClr val="005293"/>
                </a:solidFill>
                <a:latin typeface="Calibri"/>
              </a:rPr>
              <a:t>s mandlemi</a:t>
            </a:r>
          </a:p>
        </p:txBody>
      </p:sp>
      <p:pic>
        <p:nvPicPr>
          <p:cNvPr id="38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075" y="2084292"/>
            <a:ext cx="1905025" cy="1034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Obdélník 42"/>
          <p:cNvSpPr/>
          <p:nvPr/>
        </p:nvSpPr>
        <p:spPr>
          <a:xfrm>
            <a:off x="4572000" y="1829121"/>
            <a:ext cx="26816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">
              <a:spcBef>
                <a:spcPts val="0"/>
              </a:spcBef>
              <a:spcAft>
                <a:spcPts val="0"/>
              </a:spcAft>
            </a:pPr>
            <a:r>
              <a:rPr lang="pt-BR" sz="1400" dirty="0">
                <a:solidFill>
                  <a:srgbClr val="005293"/>
                </a:solidFill>
                <a:latin typeface="Calibri"/>
              </a:rPr>
              <a:t>Trvanlivé tyčinky se sýrem a solí</a:t>
            </a:r>
            <a:endParaRPr lang="cs-CZ" sz="1400" dirty="0">
              <a:solidFill>
                <a:srgbClr val="005293"/>
              </a:solidFill>
              <a:latin typeface="Calibri"/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27" y="1909531"/>
            <a:ext cx="339642" cy="12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Obdélník 45"/>
          <p:cNvSpPr/>
          <p:nvPr/>
        </p:nvSpPr>
        <p:spPr>
          <a:xfrm>
            <a:off x="7310236" y="2149005"/>
            <a:ext cx="10129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cs-CZ" sz="1400" dirty="0">
                <a:solidFill>
                  <a:srgbClr val="005293"/>
                </a:solidFill>
                <a:latin typeface="Calibri"/>
              </a:rPr>
              <a:t>Holba Free</a:t>
            </a: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005" y="1959857"/>
            <a:ext cx="363990" cy="1253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Obdélník 47"/>
          <p:cNvSpPr/>
          <p:nvPr/>
        </p:nvSpPr>
        <p:spPr>
          <a:xfrm>
            <a:off x="7164288" y="2635851"/>
            <a:ext cx="10642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cs-CZ" sz="1400" dirty="0">
                <a:solidFill>
                  <a:srgbClr val="005293"/>
                </a:solidFill>
                <a:latin typeface="Calibri"/>
              </a:rPr>
              <a:t>Holba Šerák polotmavý</a:t>
            </a:r>
          </a:p>
        </p:txBody>
      </p:sp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89223">
            <a:off x="5922220" y="2825306"/>
            <a:ext cx="696559" cy="201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Zástupný symbol pro obsah 2"/>
          <p:cNvSpPr txBox="1">
            <a:spLocks/>
          </p:cNvSpPr>
          <p:nvPr/>
        </p:nvSpPr>
        <p:spPr>
          <a:xfrm>
            <a:off x="5505040" y="3201473"/>
            <a:ext cx="1530914" cy="259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143000" fontAlgn="auto">
              <a:spcAft>
                <a:spcPts val="0"/>
              </a:spcAft>
              <a:buFont typeface="Wingdings" pitchFamily="2" charset="2"/>
              <a:buNone/>
            </a:pPr>
            <a:r>
              <a:rPr lang="cs-CZ" sz="1400" dirty="0">
                <a:solidFill>
                  <a:srgbClr val="005293"/>
                </a:solidFill>
              </a:rPr>
              <a:t>Uzeniny K-</a:t>
            </a:r>
            <a:r>
              <a:rPr lang="cs-CZ" sz="1400" dirty="0" err="1">
                <a:solidFill>
                  <a:srgbClr val="005293"/>
                </a:solidFill>
              </a:rPr>
              <a:t>Classic</a:t>
            </a:r>
            <a:endParaRPr lang="cs-CZ" sz="1400" dirty="0">
              <a:solidFill>
                <a:srgbClr val="005293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532" y="4457821"/>
            <a:ext cx="1607972" cy="134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241" y="4958755"/>
            <a:ext cx="1271020" cy="101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63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598</Words>
  <Application>Microsoft Office PowerPoint</Application>
  <PresentationFormat>Předvádění na obrazovce (4:3)</PresentationFormat>
  <Paragraphs>159</Paragraphs>
  <Slides>15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systému Office</vt:lpstr>
      <vt:lpstr>  VOLBA SPOTŘEBITELŮ 2015 Kvantitativní výzkum – CAWI</vt:lpstr>
      <vt:lpstr>Profil projektu</vt:lpstr>
      <vt:lpstr>Informace o projektu</vt:lpstr>
      <vt:lpstr>Výsledky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VOLBA SPOTŘEBITELŮ 2015 Kvantitativní výzkum – CAWI</dc:title>
  <dc:creator>Martina Vojtěchovská</dc:creator>
  <cp:lastModifiedBy>Martina Vojtěchovská</cp:lastModifiedBy>
  <cp:revision>1</cp:revision>
  <dcterms:created xsi:type="dcterms:W3CDTF">2015-04-23T21:32:06Z</dcterms:created>
  <dcterms:modified xsi:type="dcterms:W3CDTF">2015-04-23T21:32:51Z</dcterms:modified>
</cp:coreProperties>
</file>