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713" r:id="rId5"/>
    <p:sldMasterId id="2147483745" r:id="rId6"/>
  </p:sldMasterIdLst>
  <p:notesMasterIdLst>
    <p:notesMasterId r:id="rId21"/>
  </p:notesMasterIdLst>
  <p:handoutMasterIdLst>
    <p:handoutMasterId r:id="rId22"/>
  </p:handoutMasterIdLst>
  <p:sldIdLst>
    <p:sldId id="2134805849" r:id="rId7"/>
    <p:sldId id="2134805844" r:id="rId8"/>
    <p:sldId id="2134805854" r:id="rId9"/>
    <p:sldId id="2134805831" r:id="rId10"/>
    <p:sldId id="2134805853" r:id="rId11"/>
    <p:sldId id="2134805847" r:id="rId12"/>
    <p:sldId id="2134805855" r:id="rId13"/>
    <p:sldId id="2134805856" r:id="rId14"/>
    <p:sldId id="2134805857" r:id="rId15"/>
    <p:sldId id="2134805858" r:id="rId16"/>
    <p:sldId id="2134805852" r:id="rId17"/>
    <p:sldId id="2134805843" r:id="rId18"/>
    <p:sldId id="2134805823" r:id="rId19"/>
    <p:sldId id="2134805846" r:id="rId20"/>
  </p:sldIdLst>
  <p:sldSz cx="10160000" cy="5715000"/>
  <p:notesSz cx="6797675" cy="9929813"/>
  <p:embeddedFontLst>
    <p:embeddedFont>
      <p:font typeface="Barlow Condensed ExtraBold" panose="00000906000000000000" pitchFamily="2" charset="-18"/>
      <p:bold r:id="rId23"/>
      <p:italic r:id="rId24"/>
      <p:boldItalic r:id="rId25"/>
    </p:embeddedFont>
    <p:embeddedFont>
      <p:font typeface="Barlow Condensed Light" panose="00000406000000000000" pitchFamily="2" charset="-18"/>
      <p:regular r:id="rId26"/>
      <p:bold r:id="rId27"/>
      <p:italic r:id="rId28"/>
      <p:boldItalic r:id="rId29"/>
    </p:embeddedFont>
    <p:embeddedFont>
      <p:font typeface="Merriweather" panose="00000500000000000000" pitchFamily="2" charset="-18"/>
      <p:regular r:id="rId30"/>
      <p:bold r:id="rId31"/>
      <p:italic r:id="rId32"/>
      <p:boldItalic r:id="rId33"/>
    </p:embeddedFont>
  </p:embeddedFontLst>
  <p:defaultTextStyle>
    <a:defPPr>
      <a:defRPr lang="cs-CZ"/>
    </a:defPPr>
    <a:lvl1pPr marL="0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8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55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33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511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89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66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45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022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E9D9EFEE-3754-44A3-BA53-1E3A1CC9DA16}">
          <p14:sldIdLst>
            <p14:sldId id="2134805849"/>
            <p14:sldId id="2134805844"/>
            <p14:sldId id="2134805854"/>
            <p14:sldId id="2134805831"/>
            <p14:sldId id="2134805853"/>
            <p14:sldId id="2134805847"/>
            <p14:sldId id="2134805855"/>
            <p14:sldId id="2134805856"/>
            <p14:sldId id="2134805857"/>
            <p14:sldId id="2134805858"/>
            <p14:sldId id="2134805852"/>
            <p14:sldId id="2134805843"/>
            <p14:sldId id="2134805823"/>
            <p14:sldId id="21348058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967" userDrawn="1">
          <p15:clr>
            <a:srgbClr val="A4A3A4"/>
          </p15:clr>
        </p15:guide>
        <p15:guide id="3" orient="horz" pos="1800" userDrawn="1">
          <p15:clr>
            <a:srgbClr val="A4A3A4"/>
          </p15:clr>
        </p15:guide>
        <p15:guide id="4" pos="47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or" initials="R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64AA"/>
    <a:srgbClr val="FF9765"/>
    <a:srgbClr val="E29502"/>
    <a:srgbClr val="6E9D2A"/>
    <a:srgbClr val="FED485"/>
    <a:srgbClr val="BDE08B"/>
    <a:srgbClr val="91C2EF"/>
    <a:srgbClr val="FDB833"/>
    <a:srgbClr val="FFF1D6"/>
    <a:srgbClr val="FF868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0560C0-0D28-4D13-B131-58F8E287E777}" v="1" dt="2026-11-04T14:27:36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 Světlá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5"/>
    <p:restoredTop sz="66263" autoAdjust="0"/>
  </p:normalViewPr>
  <p:slideViewPr>
    <p:cSldViewPr snapToGrid="0">
      <p:cViewPr varScale="1">
        <p:scale>
          <a:sx n="46" d="100"/>
          <a:sy n="46" d="100"/>
        </p:scale>
        <p:origin x="1604" y="36"/>
      </p:cViewPr>
      <p:guideLst>
        <p:guide orient="horz" pos="2160"/>
        <p:guide pos="5967"/>
        <p:guide orient="horz" pos="1800"/>
        <p:guide pos="4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4.fntdata"/><Relationship Id="rId39" Type="http://schemas.microsoft.com/office/2018/10/relationships/authors" Target="authors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88991392848326"/>
          <c:y val="0.16604441450079033"/>
          <c:w val="0.47064465569962582"/>
          <c:h val="0.70545977011494254"/>
        </c:manualLayout>
      </c:layout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890-41FF-A97B-94DE83013CC2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E890-41FF-A97B-94DE83013CC2}"/>
              </c:ext>
            </c:extLst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E890-41FF-A97B-94DE83013CC2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890-41FF-A97B-94DE83013CC2}"/>
              </c:ext>
            </c:extLst>
          </c:dPt>
          <c:dPt>
            <c:idx val="4"/>
            <c:bubble3D val="0"/>
            <c:spPr>
              <a:solidFill>
                <a:srgbClr val="E74C3C"/>
              </a:solidFill>
            </c:spPr>
            <c:extLst>
              <c:ext xmlns:c16="http://schemas.microsoft.com/office/drawing/2014/chart" uri="{C3380CC4-5D6E-409C-BE32-E72D297353CC}">
                <c16:uniqueId val="{00000009-E890-41FF-A97B-94DE83013CC2}"/>
              </c:ext>
            </c:extLst>
          </c:dPt>
          <c:dPt>
            <c:idx val="5"/>
            <c:bubble3D val="0"/>
            <c:spPr>
              <a:solidFill>
                <a:srgbClr val="D6C40F"/>
              </a:solidFill>
            </c:spPr>
            <c:extLst>
              <c:ext xmlns:c16="http://schemas.microsoft.com/office/drawing/2014/chart" uri="{C3380CC4-5D6E-409C-BE32-E72D297353CC}">
                <c16:uniqueId val="{0000000B-E890-41FF-A97B-94DE83013CC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890-41FF-A97B-94DE83013CC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pie_chart!$A$4:$A$7</c:f>
              <c:strCache>
                <c:ptCount val="4"/>
                <c:pt idx="0">
                  <c:v>Chytrá TV s internetem</c:v>
                </c:pt>
                <c:pt idx="1">
                  <c:v>Chytrá TV bez internetu</c:v>
                </c:pt>
                <c:pt idx="2">
                  <c:v>Jen hloupá TV</c:v>
                </c:pt>
                <c:pt idx="3">
                  <c:v>Bez TV</c:v>
                </c:pt>
              </c:strCache>
            </c:strRef>
          </c:cat>
          <c:val>
            <c:numRef>
              <c:f>pie_chart!$B$4:$B$7</c:f>
              <c:numCache>
                <c:formatCode>0\ %</c:formatCode>
                <c:ptCount val="4"/>
                <c:pt idx="0">
                  <c:v>0.72499999999999998</c:v>
                </c:pt>
                <c:pt idx="1">
                  <c:v>6.3157894736842107E-2</c:v>
                </c:pt>
                <c:pt idx="2">
                  <c:v>0.12565789473684211</c:v>
                </c:pt>
                <c:pt idx="3">
                  <c:v>8.6184210526315794E-2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890-41FF-A97B-94DE83013C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40"/>
        <c:holeSize val="60"/>
      </c:doughnut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117086411741845"/>
          <c:y val="3.1088082901554411E-2"/>
          <c:w val="0.58114085958414141"/>
          <c:h val="0.8172325737847661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28575">
              <a:solidFill>
                <a:schemeClr val="accent6">
                  <a:lumMod val="40000"/>
                  <a:lumOff val="60000"/>
                </a:schemeClr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B00-4DBB-B36F-50CDA50578A3}"/>
              </c:ext>
            </c:extLst>
          </c:dPt>
          <c:dPt>
            <c:idx val="1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AB00-4DBB-B36F-50CDA50578A3}"/>
              </c:ext>
            </c:extLst>
          </c:dPt>
          <c:dPt>
            <c:idx val="2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AB00-4DBB-B36F-50CDA50578A3}"/>
              </c:ext>
            </c:extLst>
          </c:dPt>
          <c:dPt>
            <c:idx val="3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AB00-4DBB-B36F-50CDA50578A3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AB00-4DBB-B36F-50CDA50578A3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AB00-4DBB-B36F-50CDA50578A3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6"/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AB00-4DBB-B36F-50CDA50578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0.83</c:v>
                </c:pt>
                <c:pt idx="1">
                  <c:v>0.85397727272727275</c:v>
                </c:pt>
                <c:pt idx="2">
                  <c:v>0.86010362694300513</c:v>
                </c:pt>
                <c:pt idx="3">
                  <c:v>0.89210526315789473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B00-4DBB-B36F-50CDA50578A3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AB00-4DBB-B36F-50CDA50578A3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AB00-4DBB-B36F-50CDA50578A3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AB00-4DBB-B36F-50CDA50578A3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AB00-4DBB-B36F-50CDA50578A3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6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AB00-4DBB-B36F-50CDA50578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0.53289473684210531</c:v>
                </c:pt>
                <c:pt idx="1">
                  <c:v>0.55000000000000004</c:v>
                </c:pt>
                <c:pt idx="2">
                  <c:v>0.58678756476683935</c:v>
                </c:pt>
                <c:pt idx="3">
                  <c:v>0.60986842105263162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B00-4DBB-B36F-50CDA5057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1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117086411741845"/>
          <c:y val="3.1088082901554411E-2"/>
          <c:w val="0.58114085958414141"/>
          <c:h val="0.8172325737847661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28575">
              <a:solidFill>
                <a:schemeClr val="accent2"/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238-463F-8D24-CE0E37BCBD62}"/>
              </c:ext>
            </c:extLst>
          </c:dPt>
          <c:dPt>
            <c:idx val="1"/>
            <c:bubble3D val="0"/>
            <c:spPr>
              <a:ln w="28575">
                <a:solidFill>
                  <a:schemeClr val="accent2"/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4238-463F-8D24-CE0E37BCBD62}"/>
              </c:ext>
            </c:extLst>
          </c:dPt>
          <c:dPt>
            <c:idx val="2"/>
            <c:bubble3D val="0"/>
            <c:spPr>
              <a:ln w="28575">
                <a:solidFill>
                  <a:schemeClr val="accent2"/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4238-463F-8D24-CE0E37BCBD62}"/>
              </c:ext>
            </c:extLst>
          </c:dPt>
          <c:dPt>
            <c:idx val="3"/>
            <c:bubble3D val="0"/>
            <c:spPr>
              <a:ln w="28575">
                <a:solidFill>
                  <a:schemeClr val="accent2"/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4238-463F-8D24-CE0E37BCBD62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4238-463F-8D24-CE0E37BCBD62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4238-463F-8D24-CE0E37BCBD62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2">
                          <a:lumMod val="75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4238-463F-8D24-CE0E37BCBD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0.43157894736842106</c:v>
                </c:pt>
                <c:pt idx="1">
                  <c:v>0.44772727272727275</c:v>
                </c:pt>
                <c:pt idx="2">
                  <c:v>0.36139896373056996</c:v>
                </c:pt>
                <c:pt idx="3">
                  <c:v>0.38223684210526315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238-463F-8D24-CE0E37BCBD62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4238-463F-8D24-CE0E37BCBD62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4238-463F-8D24-CE0E37BCBD62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4238-463F-8D24-CE0E37BCBD62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4238-463F-8D24-CE0E37BCBD62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2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4238-463F-8D24-CE0E37BCBD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0.23026315789473684</c:v>
                </c:pt>
                <c:pt idx="1">
                  <c:v>0.22954545454545455</c:v>
                </c:pt>
                <c:pt idx="2">
                  <c:v>0.19106217616580312</c:v>
                </c:pt>
                <c:pt idx="3">
                  <c:v>0.22171052631578947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238-463F-8D24-CE0E37BCB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1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117086411741845"/>
          <c:y val="3.1088082901554411E-2"/>
          <c:w val="0.58114085958414141"/>
          <c:h val="0.8172325737847661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28575">
              <a:solidFill>
                <a:schemeClr val="accent3">
                  <a:lumMod val="60000"/>
                  <a:lumOff val="40000"/>
                </a:schemeClr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322-44ED-8D73-C2BB2787182D}"/>
              </c:ext>
            </c:extLst>
          </c:dPt>
          <c:dPt>
            <c:idx val="1"/>
            <c:bubble3D val="0"/>
            <c:spPr>
              <a:ln w="28575">
                <a:solidFill>
                  <a:schemeClr val="accent3">
                    <a:lumMod val="60000"/>
                    <a:lumOff val="4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C322-44ED-8D73-C2BB2787182D}"/>
              </c:ext>
            </c:extLst>
          </c:dPt>
          <c:dPt>
            <c:idx val="2"/>
            <c:bubble3D val="0"/>
            <c:spPr>
              <a:ln w="28575">
                <a:solidFill>
                  <a:schemeClr val="accent3">
                    <a:lumMod val="60000"/>
                    <a:lumOff val="4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C322-44ED-8D73-C2BB2787182D}"/>
              </c:ext>
            </c:extLst>
          </c:dPt>
          <c:dPt>
            <c:idx val="3"/>
            <c:bubble3D val="0"/>
            <c:spPr>
              <a:ln w="28575">
                <a:solidFill>
                  <a:schemeClr val="accent3">
                    <a:lumMod val="60000"/>
                    <a:lumOff val="40000"/>
                  </a:schemeClr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C322-44ED-8D73-C2BB2787182D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C322-44ED-8D73-C2BB2787182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C322-44ED-8D73-C2BB2787182D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3">
                          <a:lumMod val="75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C322-44ED-8D73-C2BB278718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0.39473684210526316</c:v>
                </c:pt>
                <c:pt idx="1">
                  <c:v>0.39659090909090911</c:v>
                </c:pt>
                <c:pt idx="2">
                  <c:v>0.33031088082901555</c:v>
                </c:pt>
                <c:pt idx="3">
                  <c:v>0.29407894736842105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322-44ED-8D73-C2BB2787182D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C322-44ED-8D73-C2BB2787182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C322-44ED-8D73-C2BB2787182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C322-44ED-8D73-C2BB2787182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C322-44ED-8D73-C2BB2787182D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C322-44ED-8D73-C2BB278718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0.20460526315789473</c:v>
                </c:pt>
                <c:pt idx="1">
                  <c:v>0.20738636363636365</c:v>
                </c:pt>
                <c:pt idx="2">
                  <c:v>0.18782383419689119</c:v>
                </c:pt>
                <c:pt idx="3">
                  <c:v>0.15460526315789475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322-44ED-8D73-C2BB27871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1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117086411741845"/>
          <c:y val="3.1088082901554411E-2"/>
          <c:w val="0.58114085958414141"/>
          <c:h val="0.8172325737847661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28575">
              <a:solidFill>
                <a:schemeClr val="accent6">
                  <a:lumMod val="40000"/>
                  <a:lumOff val="60000"/>
                </a:schemeClr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E9BC-41CE-9C1E-1FD02DBA4C56}"/>
              </c:ext>
            </c:extLst>
          </c:dPt>
          <c:dPt>
            <c:idx val="1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E9BC-41CE-9C1E-1FD02DBA4C56}"/>
              </c:ext>
            </c:extLst>
          </c:dPt>
          <c:dPt>
            <c:idx val="2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E9BC-41CE-9C1E-1FD02DBA4C56}"/>
              </c:ext>
            </c:extLst>
          </c:dPt>
          <c:dPt>
            <c:idx val="3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E9BC-41CE-9C1E-1FD02DBA4C56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E9BC-41CE-9C1E-1FD02DBA4C56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E9BC-41CE-9C1E-1FD02DBA4C56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6"/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E9BC-41CE-9C1E-1FD02DBA4C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0.83</c:v>
                </c:pt>
                <c:pt idx="1">
                  <c:v>0.85397727272727275</c:v>
                </c:pt>
                <c:pt idx="2">
                  <c:v>0.86010362694300513</c:v>
                </c:pt>
                <c:pt idx="3">
                  <c:v>0.89210526315789473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9BC-41CE-9C1E-1FD02DBA4C56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E9BC-41CE-9C1E-1FD02DBA4C56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E9BC-41CE-9C1E-1FD02DBA4C56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E9BC-41CE-9C1E-1FD02DBA4C56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E9BC-41CE-9C1E-1FD02DBA4C56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6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E9BC-41CE-9C1E-1FD02DBA4C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0.53289473684210531</c:v>
                </c:pt>
                <c:pt idx="1">
                  <c:v>0.55000000000000004</c:v>
                </c:pt>
                <c:pt idx="2">
                  <c:v>0.58678756476683935</c:v>
                </c:pt>
                <c:pt idx="3">
                  <c:v>0.60986842105263162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9BC-41CE-9C1E-1FD02DBA4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1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99724184111088"/>
          <c:y val="1.9722299286730686E-2"/>
          <c:w val="0.69727725760201886"/>
          <c:h val="0.82859834077627337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9525">
              <a:solidFill>
                <a:schemeClr val="accent6">
                  <a:lumMod val="40000"/>
                  <a:lumOff val="60000"/>
                </a:schemeClr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BB2-404B-B8CE-AFA6F19A583A}"/>
              </c:ext>
            </c:extLst>
          </c:dPt>
          <c:dPt>
            <c:idx val="1"/>
            <c:bubble3D val="0"/>
            <c:spPr>
              <a:ln w="952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CBB2-404B-B8CE-AFA6F19A583A}"/>
              </c:ext>
            </c:extLst>
          </c:dPt>
          <c:dPt>
            <c:idx val="2"/>
            <c:bubble3D val="0"/>
            <c:spPr>
              <a:ln w="952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CBB2-404B-B8CE-AFA6F19A583A}"/>
              </c:ext>
            </c:extLst>
          </c:dPt>
          <c:dPt>
            <c:idx val="3"/>
            <c:bubble3D val="0"/>
            <c:spPr>
              <a:ln w="9525">
                <a:solidFill>
                  <a:schemeClr val="accent6">
                    <a:lumMod val="40000"/>
                    <a:lumOff val="60000"/>
                  </a:schemeClr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CBB2-404B-B8CE-AFA6F19A583A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CBB2-404B-B8CE-AFA6F19A583A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CBB2-404B-B8CE-AFA6F19A583A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700" b="1">
                      <a:solidFill>
                        <a:schemeClr val="accent6"/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CBB2-404B-B8CE-AFA6F19A58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 sz="7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0.41842105263157897</c:v>
                </c:pt>
                <c:pt idx="1">
                  <c:v>0.46704545454545454</c:v>
                </c:pt>
                <c:pt idx="2">
                  <c:v>0.51878238341968907</c:v>
                </c:pt>
                <c:pt idx="3">
                  <c:v>0.54934210526315785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BB2-404B-B8CE-AFA6F19A583A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 w="9525">
              <a:solidFill>
                <a:schemeClr val="accent6"/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CBB2-404B-B8CE-AFA6F19A583A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CBB2-404B-B8CE-AFA6F19A583A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CBB2-404B-B8CE-AFA6F19A583A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CBB2-404B-B8CE-AFA6F19A583A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700" b="1">
                      <a:solidFill>
                        <a:schemeClr val="accent6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CBB2-404B-B8CE-AFA6F19A58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 sz="7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0.18026315789473685</c:v>
                </c:pt>
                <c:pt idx="1">
                  <c:v>0.17613636363636365</c:v>
                </c:pt>
                <c:pt idx="2">
                  <c:v>0.24481865284974094</c:v>
                </c:pt>
                <c:pt idx="3">
                  <c:v>0.25328947368421051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BB2-404B-B8CE-AFA6F19A5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0.70000000000000007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700"/>
            </a:pPr>
            <a:endParaRPr lang="cs-CZ"/>
          </a:p>
        </c:tx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col_total_chart!$A$4</c:f>
              <c:strCache>
                <c:ptCount val="1"/>
                <c:pt idx="0">
                  <c:v>DVB-T2</c:v>
                </c:pt>
              </c:strCache>
            </c:strRef>
          </c:tx>
          <c:spPr>
            <a:ln w="19050">
              <a:solidFill>
                <a:schemeClr val="accent2">
                  <a:lumMod val="75000"/>
                </a:schemeClr>
              </a:solidFill>
            </a:ln>
          </c:spPr>
          <c:marker>
            <c:symbol val="circle"/>
            <c:size val="4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elete val="1"/>
          </c:dLbls>
          <c:cat>
            <c:strRef>
              <c:f>col_total_chart!$D$3:$Z$3</c:f>
              <c:strCache>
                <c:ptCount val="10"/>
                <c:pt idx="0">
                  <c:v>15-24 let</c:v>
                </c:pt>
                <c:pt idx="1">
                  <c:v>25-34 let</c:v>
                </c:pt>
                <c:pt idx="2">
                  <c:v>35-44 let</c:v>
                </c:pt>
                <c:pt idx="3">
                  <c:v>45-54 let</c:v>
                </c:pt>
                <c:pt idx="4">
                  <c:v>55-64 let</c:v>
                </c:pt>
                <c:pt idx="5">
                  <c:v>65 let a více</c:v>
                </c:pt>
                <c:pt idx="7">
                  <c:v>Jednočlenná</c:v>
                </c:pt>
                <c:pt idx="8">
                  <c:v>Bez dětí</c:v>
                </c:pt>
                <c:pt idx="9">
                  <c:v>S dětmi</c:v>
                </c:pt>
              </c:strCache>
            </c:strRef>
          </c:cat>
          <c:val>
            <c:numRef>
              <c:f>col_total_chart!$D$4:$Z$4</c:f>
              <c:numCache>
                <c:formatCode>0\ %</c:formatCode>
                <c:ptCount val="10"/>
                <c:pt idx="0">
                  <c:v>0.10606060606060606</c:v>
                </c:pt>
                <c:pt idx="1">
                  <c:v>6.6666666666666666E-2</c:v>
                </c:pt>
                <c:pt idx="2">
                  <c:v>0.16245487364620939</c:v>
                </c:pt>
                <c:pt idx="3">
                  <c:v>0.26501766784452296</c:v>
                </c:pt>
                <c:pt idx="4">
                  <c:v>0.23886639676113361</c:v>
                </c:pt>
                <c:pt idx="5">
                  <c:v>0.35040431266846361</c:v>
                </c:pt>
                <c:pt idx="7">
                  <c:v>0.27051671732522797</c:v>
                </c:pt>
                <c:pt idx="8">
                  <c:v>0.24653739612188366</c:v>
                </c:pt>
                <c:pt idx="9">
                  <c:v>0.14925373134328357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5FC0-4066-BE4E-AF2384AC4879}"/>
            </c:ext>
          </c:extLst>
        </c:ser>
        <c:ser>
          <c:idx val="1"/>
          <c:order val="1"/>
          <c:tx>
            <c:strRef>
              <c:f>col_total_chart!$A$5</c:f>
              <c:strCache>
                <c:ptCount val="1"/>
                <c:pt idx="0">
                  <c:v>CAB,SAT</c:v>
                </c:pt>
              </c:strCache>
            </c:strRef>
          </c:tx>
          <c:spPr>
            <a:ln w="19050">
              <a:solidFill>
                <a:schemeClr val="accent3">
                  <a:lumMod val="75000"/>
                </a:schemeClr>
              </a:solidFill>
            </a:ln>
          </c:spPr>
          <c:marker>
            <c:symbol val="circle"/>
            <c:size val="4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elete val="1"/>
          </c:dLbls>
          <c:cat>
            <c:strRef>
              <c:f>col_total_chart!$D$3:$Z$3</c:f>
              <c:strCache>
                <c:ptCount val="10"/>
                <c:pt idx="0">
                  <c:v>15-24 let</c:v>
                </c:pt>
                <c:pt idx="1">
                  <c:v>25-34 let</c:v>
                </c:pt>
                <c:pt idx="2">
                  <c:v>35-44 let</c:v>
                </c:pt>
                <c:pt idx="3">
                  <c:v>45-54 let</c:v>
                </c:pt>
                <c:pt idx="4">
                  <c:v>55-64 let</c:v>
                </c:pt>
                <c:pt idx="5">
                  <c:v>65 let a více</c:v>
                </c:pt>
                <c:pt idx="7">
                  <c:v>Jednočlenná</c:v>
                </c:pt>
                <c:pt idx="8">
                  <c:v>Bez dětí</c:v>
                </c:pt>
                <c:pt idx="9">
                  <c:v>S dětmi</c:v>
                </c:pt>
              </c:strCache>
            </c:strRef>
          </c:cat>
          <c:val>
            <c:numRef>
              <c:f>col_total_chart!$D$5:$Z$5</c:f>
              <c:numCache>
                <c:formatCode>0\ %</c:formatCode>
                <c:ptCount val="10"/>
                <c:pt idx="0">
                  <c:v>6.8181818181818177E-2</c:v>
                </c:pt>
                <c:pt idx="1">
                  <c:v>5.2380952380952382E-2</c:v>
                </c:pt>
                <c:pt idx="2">
                  <c:v>0.11191335740072202</c:v>
                </c:pt>
                <c:pt idx="3">
                  <c:v>0.12367491166077739</c:v>
                </c:pt>
                <c:pt idx="4">
                  <c:v>0.23886639676113361</c:v>
                </c:pt>
                <c:pt idx="5">
                  <c:v>0.24258760107816713</c:v>
                </c:pt>
                <c:pt idx="7">
                  <c:v>0.18237082066869301</c:v>
                </c:pt>
                <c:pt idx="8">
                  <c:v>0.17036011080332411</c:v>
                </c:pt>
                <c:pt idx="9">
                  <c:v>0.11087420042643924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FC0-4066-BE4E-AF2384AC4879}"/>
            </c:ext>
          </c:extLst>
        </c:ser>
        <c:ser>
          <c:idx val="2"/>
          <c:order val="2"/>
          <c:tx>
            <c:strRef>
              <c:f>col_total_chart!$A$6</c:f>
              <c:strCache>
                <c:ptCount val="1"/>
                <c:pt idx="0">
                  <c:v>IPTV,HbbTV,VOD</c:v>
                </c:pt>
              </c:strCache>
            </c:strRef>
          </c:tx>
          <c:spPr>
            <a:ln w="19050">
              <a:solidFill>
                <a:schemeClr val="accent6"/>
              </a:solidFill>
            </a:ln>
          </c:spPr>
          <c:marker>
            <c:symbol val="circle"/>
            <c:size val="4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col_total_chart!$D$3:$Z$3</c:f>
              <c:strCache>
                <c:ptCount val="10"/>
                <c:pt idx="0">
                  <c:v>15-24 let</c:v>
                </c:pt>
                <c:pt idx="1">
                  <c:v>25-34 let</c:v>
                </c:pt>
                <c:pt idx="2">
                  <c:v>35-44 let</c:v>
                </c:pt>
                <c:pt idx="3">
                  <c:v>45-54 let</c:v>
                </c:pt>
                <c:pt idx="4">
                  <c:v>55-64 let</c:v>
                </c:pt>
                <c:pt idx="5">
                  <c:v>65 let a více</c:v>
                </c:pt>
                <c:pt idx="7">
                  <c:v>Jednočlenná</c:v>
                </c:pt>
                <c:pt idx="8">
                  <c:v>Bez dětí</c:v>
                </c:pt>
                <c:pt idx="9">
                  <c:v>S dětmi</c:v>
                </c:pt>
              </c:strCache>
            </c:strRef>
          </c:cat>
          <c:val>
            <c:numRef>
              <c:f>col_total_chart!$D$6:$Z$6</c:f>
              <c:numCache>
                <c:formatCode>0\ %</c:formatCode>
                <c:ptCount val="10"/>
                <c:pt idx="0">
                  <c:v>0.81060606060606055</c:v>
                </c:pt>
                <c:pt idx="1">
                  <c:v>0.87619047619047619</c:v>
                </c:pt>
                <c:pt idx="2">
                  <c:v>0.71480144404332135</c:v>
                </c:pt>
                <c:pt idx="3">
                  <c:v>0.58657243816254412</c:v>
                </c:pt>
                <c:pt idx="4">
                  <c:v>0.51821862348178138</c:v>
                </c:pt>
                <c:pt idx="5">
                  <c:v>0.38814016172506738</c:v>
                </c:pt>
                <c:pt idx="7">
                  <c:v>0.52887537993920974</c:v>
                </c:pt>
                <c:pt idx="8">
                  <c:v>0.57340720221606645</c:v>
                </c:pt>
                <c:pt idx="9">
                  <c:v>0.72281449893390193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FC0-4066-BE4E-AF2384AC48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22813456"/>
        <c:axId val="522816984"/>
      </c:lineChart>
      <c:catAx>
        <c:axId val="52281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 rot="-5400000" vert="horz"/>
          <a:lstStyle/>
          <a:p>
            <a:pPr>
              <a:defRPr/>
            </a:pPr>
            <a:endParaRPr lang="cs-CZ"/>
          </a:p>
        </c:txPr>
        <c:crossAx val="522816984"/>
        <c:crosses val="autoZero"/>
        <c:auto val="1"/>
        <c:lblAlgn val="ctr"/>
        <c:lblOffset val="0"/>
        <c:noMultiLvlLbl val="0"/>
      </c:catAx>
      <c:valAx>
        <c:axId val="522816984"/>
        <c:scaling>
          <c:orientation val="minMax"/>
          <c:max val="0.9"/>
          <c:min val="0"/>
        </c:scaling>
        <c:delete val="0"/>
        <c:axPos val="r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\ %" sourceLinked="0"/>
        <c:majorTickMark val="none"/>
        <c:minorTickMark val="none"/>
        <c:tickLblPos val="nextTo"/>
        <c:spPr>
          <a:ln>
            <a:noFill/>
          </a:ln>
        </c:spPr>
        <c:crossAx val="522813456"/>
        <c:crosses val="max"/>
        <c:crossBetween val="between"/>
        <c:minorUnit val="4.000000000000002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81152867218898"/>
          <c:y val="1.2282134823464614E-2"/>
          <c:w val="0.73312959586562632"/>
          <c:h val="0.96583001488274811"/>
        </c:manualLayout>
      </c:layout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5EE-435D-90E0-34D0C4A72A89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5EE-435D-90E0-34D0C4A72A89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35EE-435D-90E0-34D0C4A72A89}"/>
              </c:ext>
            </c:extLst>
          </c:dPt>
          <c:dPt>
            <c:idx val="3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35EE-435D-90E0-34D0C4A72A89}"/>
              </c:ext>
            </c:extLst>
          </c:dPt>
          <c:dPt>
            <c:idx val="4"/>
            <c:bubble3D val="0"/>
            <c:spPr>
              <a:solidFill>
                <a:srgbClr val="E74C3C"/>
              </a:solidFill>
            </c:spPr>
            <c:extLst>
              <c:ext xmlns:c16="http://schemas.microsoft.com/office/drawing/2014/chart" uri="{C3380CC4-5D6E-409C-BE32-E72D297353CC}">
                <c16:uniqueId val="{00000009-35EE-435D-90E0-34D0C4A72A89}"/>
              </c:ext>
            </c:extLst>
          </c:dPt>
          <c:dPt>
            <c:idx val="5"/>
            <c:bubble3D val="0"/>
            <c:spPr>
              <a:solidFill>
                <a:srgbClr val="D6C40F"/>
              </a:solidFill>
            </c:spPr>
            <c:extLst>
              <c:ext xmlns:c16="http://schemas.microsoft.com/office/drawing/2014/chart" uri="{C3380CC4-5D6E-409C-BE32-E72D297353CC}">
                <c16:uniqueId val="{0000000B-35EE-435D-90E0-34D0C4A72A89}"/>
              </c:ext>
            </c:extLst>
          </c:dPt>
          <c:dLbls>
            <c:numFmt formatCode="0\ %;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pie_chart!$A$2:$A$12</c:f>
              <c:strCache>
                <c:ptCount val="11"/>
                <c:pt idx="0">
                  <c:v>IPTV,HbbTV,VOD</c:v>
                </c:pt>
                <c:pt idx="1">
                  <c:v>DVB-T2</c:v>
                </c:pt>
                <c:pt idx="2">
                  <c:v>CAB,SAT</c:v>
                </c:pt>
                <c:pt idx="3">
                  <c:v>Www</c:v>
                </c:pt>
                <c:pt idx="4">
                  <c:v>IPTV</c:v>
                </c:pt>
                <c:pt idx="5">
                  <c:v>VOD</c:v>
                </c:pt>
                <c:pt idx="6">
                  <c:v>HbbTV</c:v>
                </c:pt>
                <c:pt idx="7">
                  <c:v>Www</c:v>
                </c:pt>
                <c:pt idx="8">
                  <c:v>DVB-T2</c:v>
                </c:pt>
                <c:pt idx="9">
                  <c:v>CAB</c:v>
                </c:pt>
                <c:pt idx="10">
                  <c:v>SAT</c:v>
                </c:pt>
              </c:strCache>
            </c:strRef>
          </c:cat>
          <c:val>
            <c:numRef>
              <c:f>pie_chart!$B$2:$B$12</c:f>
              <c:numCache>
                <c:formatCode>0\ %</c:formatCode>
                <c:ptCount val="11"/>
                <c:pt idx="0">
                  <c:v>0.53202160493827166</c:v>
                </c:pt>
                <c:pt idx="1">
                  <c:v>0.30285493827160492</c:v>
                </c:pt>
                <c:pt idx="2">
                  <c:v>0.16512345679012347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5EE-435D-90E0-34D0C4A72A89}"/>
            </c:ext>
          </c:extLst>
        </c:ser>
        <c:ser>
          <c:idx val="1"/>
          <c:order val="1"/>
          <c:spPr>
            <a:ln>
              <a:solidFill>
                <a:schemeClr val="bg1"/>
              </a:solidFill>
            </a:ln>
          </c:spPr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35EE-435D-90E0-34D0C4A72A89}"/>
              </c:ext>
            </c:extLst>
          </c:dPt>
          <c:dPt>
            <c:idx val="5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0-35EE-435D-90E0-34D0C4A72A89}"/>
              </c:ext>
            </c:extLst>
          </c:dPt>
          <c:dPt>
            <c:idx val="6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2-35EE-435D-90E0-34D0C4A72A89}"/>
              </c:ext>
            </c:extLst>
          </c:dPt>
          <c:dPt>
            <c:idx val="7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4-35EE-435D-90E0-34D0C4A72A89}"/>
              </c:ext>
            </c:extLst>
          </c:dPt>
          <c:dPt>
            <c:idx val="8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35EE-435D-90E0-34D0C4A72A89}"/>
              </c:ext>
            </c:extLst>
          </c:dPt>
          <c:dPt>
            <c:idx val="9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8-35EE-435D-90E0-34D0C4A72A89}"/>
              </c:ext>
            </c:extLst>
          </c:dPt>
          <c:dPt>
            <c:idx val="1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A-35EE-435D-90E0-34D0C4A72A89}"/>
              </c:ext>
            </c:extLst>
          </c:dPt>
          <c:dLbls>
            <c:dLbl>
              <c:idx val="4"/>
              <c:numFmt formatCode="0\ %;;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35EE-435D-90E0-34D0C4A72A89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5EE-435D-90E0-34D0C4A72A89}"/>
                </c:ext>
              </c:extLst>
            </c:dLbl>
            <c:numFmt formatCode="0\ %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pie_chart!$A$2:$A$12</c:f>
              <c:strCache>
                <c:ptCount val="11"/>
                <c:pt idx="0">
                  <c:v>IPTV,HbbTV,VOD</c:v>
                </c:pt>
                <c:pt idx="1">
                  <c:v>DVB-T2</c:v>
                </c:pt>
                <c:pt idx="2">
                  <c:v>CAB,SAT</c:v>
                </c:pt>
                <c:pt idx="3">
                  <c:v>Www</c:v>
                </c:pt>
                <c:pt idx="4">
                  <c:v>IPTV</c:v>
                </c:pt>
                <c:pt idx="5">
                  <c:v>VOD</c:v>
                </c:pt>
                <c:pt idx="6">
                  <c:v>HbbTV</c:v>
                </c:pt>
                <c:pt idx="7">
                  <c:v>Www</c:v>
                </c:pt>
                <c:pt idx="8">
                  <c:v>DVB-T2</c:v>
                </c:pt>
                <c:pt idx="9">
                  <c:v>CAB</c:v>
                </c:pt>
                <c:pt idx="10">
                  <c:v>SAT</c:v>
                </c:pt>
              </c:strCache>
            </c:strRef>
          </c:cat>
          <c:val>
            <c:numRef>
              <c:f>pie_chart!$C$2:$C$12</c:f>
              <c:numCache>
                <c:formatCode>General</c:formatCode>
                <c:ptCount val="11"/>
                <c:pt idx="4" formatCode="0%">
                  <c:v>0.31867283950617287</c:v>
                </c:pt>
                <c:pt idx="5" formatCode="0%">
                  <c:v>0.15354938271604937</c:v>
                </c:pt>
                <c:pt idx="6" formatCode="0%">
                  <c:v>1.1959876543209876E-2</c:v>
                </c:pt>
                <c:pt idx="7" formatCode="0%">
                  <c:v>4.7839506172839504E-2</c:v>
                </c:pt>
                <c:pt idx="8" formatCode="0%">
                  <c:v>0.30285493827160492</c:v>
                </c:pt>
                <c:pt idx="9" formatCode="0%">
                  <c:v>0.10030864197530864</c:v>
                </c:pt>
                <c:pt idx="10" formatCode="0%">
                  <c:v>6.4814814814814811E-2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35EE-435D-90E0-34D0C4A72A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81152867218898"/>
          <c:y val="1.2282134823464614E-2"/>
          <c:w val="0.73312959586562632"/>
          <c:h val="0.96583001488274811"/>
        </c:manualLayout>
      </c:layout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06F-400B-934A-1FA548B0B065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06F-400B-934A-1FA548B0B065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06F-400B-934A-1FA548B0B065}"/>
              </c:ext>
            </c:extLst>
          </c:dPt>
          <c:dPt>
            <c:idx val="3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06F-400B-934A-1FA548B0B065}"/>
              </c:ext>
            </c:extLst>
          </c:dPt>
          <c:dPt>
            <c:idx val="4"/>
            <c:bubble3D val="0"/>
            <c:spPr>
              <a:solidFill>
                <a:srgbClr val="E74C3C"/>
              </a:solidFill>
            </c:spPr>
            <c:extLst>
              <c:ext xmlns:c16="http://schemas.microsoft.com/office/drawing/2014/chart" uri="{C3380CC4-5D6E-409C-BE32-E72D297353CC}">
                <c16:uniqueId val="{00000009-A06F-400B-934A-1FA548B0B065}"/>
              </c:ext>
            </c:extLst>
          </c:dPt>
          <c:dPt>
            <c:idx val="5"/>
            <c:bubble3D val="0"/>
            <c:spPr>
              <a:solidFill>
                <a:srgbClr val="D6C40F"/>
              </a:solidFill>
            </c:spPr>
            <c:extLst>
              <c:ext xmlns:c16="http://schemas.microsoft.com/office/drawing/2014/chart" uri="{C3380CC4-5D6E-409C-BE32-E72D297353CC}">
                <c16:uniqueId val="{0000000B-A06F-400B-934A-1FA548B0B065}"/>
              </c:ext>
            </c:extLst>
          </c:dPt>
          <c:dLbls>
            <c:numFmt formatCode="0\ %;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pie_chart!$A$2:$A$4</c:f>
              <c:strCache>
                <c:ptCount val="3"/>
                <c:pt idx="0">
                  <c:v>IPTV,HbbTV,VOD</c:v>
                </c:pt>
                <c:pt idx="1">
                  <c:v>DVB-T2</c:v>
                </c:pt>
                <c:pt idx="2">
                  <c:v>CAB,SAT</c:v>
                </c:pt>
              </c:strCache>
            </c:strRef>
          </c:cat>
          <c:val>
            <c:numRef>
              <c:f>pie_chart!$B$2:$B$4</c:f>
              <c:numCache>
                <c:formatCode>0\ %</c:formatCode>
                <c:ptCount val="3"/>
                <c:pt idx="0">
                  <c:v>0.57974388719752923</c:v>
                </c:pt>
                <c:pt idx="1">
                  <c:v>0.26926659042060974</c:v>
                </c:pt>
                <c:pt idx="2">
                  <c:v>0.15098952238186106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06F-400B-934A-1FA548B0B06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653855766661289E-2"/>
          <c:y val="1.2282134823464614E-2"/>
          <c:w val="0.77773940965509492"/>
          <c:h val="0.926534609351068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pie_chart!$A$2</c:f>
              <c:strCache>
                <c:ptCount val="1"/>
                <c:pt idx="0">
                  <c:v>(dummy)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900D-40D2-89DD-671949B88B4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00D-40D2-89DD-671949B88B4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00D-40D2-89DD-671949B88B4C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00D-40D2-89DD-671949B88B4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00D-40D2-89DD-671949B88B4C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00D-40D2-89DD-671949B88B4C}"/>
              </c:ext>
            </c:extLst>
          </c:dPt>
          <c:cat>
            <c:numRef>
              <c:f>pie_chart!$B$1:$E$1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pie_chart!$B$2:$E$2</c:f>
              <c:numCache>
                <c:formatCode>0\ %</c:formatCode>
                <c:ptCount val="4"/>
                <c:pt idx="0">
                  <c:v>0.02</c:v>
                </c:pt>
                <c:pt idx="1">
                  <c:v>0.02</c:v>
                </c:pt>
                <c:pt idx="2">
                  <c:v>0.02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00D-40D2-89DD-671949B88B4C}"/>
            </c:ext>
          </c:extLst>
        </c:ser>
        <c:ser>
          <c:idx val="1"/>
          <c:order val="1"/>
          <c:tx>
            <c:strRef>
              <c:f>pie_chart!$A$3</c:f>
              <c:strCache>
                <c:ptCount val="1"/>
                <c:pt idx="0">
                  <c:v>IPTV,HbbTV,VOD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900D-40D2-89DD-671949B88B4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900D-40D2-89DD-671949B88B4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900D-40D2-89DD-671949B88B4C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900D-40D2-89DD-671949B88B4C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900D-40D2-89DD-671949B88B4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900D-40D2-89DD-671949B88B4C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900D-40D2-89DD-671949B88B4C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900D-40D2-89DD-671949B88B4C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900D-40D2-89DD-671949B88B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pie_chart!$B$1:$E$1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pie_chart!$B$3:$E$3</c:f>
              <c:numCache>
                <c:formatCode>0\ %</c:formatCode>
                <c:ptCount val="4"/>
                <c:pt idx="0">
                  <c:v>0.40383198231392781</c:v>
                </c:pt>
                <c:pt idx="1">
                  <c:v>0.45700824499411069</c:v>
                </c:pt>
                <c:pt idx="2">
                  <c:v>0.52467656923814088</c:v>
                </c:pt>
                <c:pt idx="3">
                  <c:v>0.53202160493827166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00D-40D2-89DD-671949B88B4C}"/>
            </c:ext>
          </c:extLst>
        </c:ser>
        <c:ser>
          <c:idx val="2"/>
          <c:order val="2"/>
          <c:tx>
            <c:strRef>
              <c:f>pie_chart!$A$4</c:f>
              <c:strCache>
                <c:ptCount val="1"/>
                <c:pt idx="0">
                  <c:v>DVB-T2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  <a:alpha val="37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[&gt;0.015]0\ %;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pie_chart!$B$1:$E$1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pie_chart!$B$4:$E$4</c:f>
              <c:numCache>
                <c:formatCode>0\ %</c:formatCode>
                <c:ptCount val="4"/>
                <c:pt idx="0">
                  <c:v>0.31650700073691967</c:v>
                </c:pt>
                <c:pt idx="1">
                  <c:v>0.30938358853553199</c:v>
                </c:pt>
                <c:pt idx="2">
                  <c:v>0.29084810733109728</c:v>
                </c:pt>
                <c:pt idx="3">
                  <c:v>0.30285493827160492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00D-40D2-89DD-671949B88B4C}"/>
            </c:ext>
          </c:extLst>
        </c:ser>
        <c:ser>
          <c:idx val="3"/>
          <c:order val="3"/>
          <c:tx>
            <c:strRef>
              <c:f>pie_chart!$A$5</c:f>
              <c:strCache>
                <c:ptCount val="1"/>
                <c:pt idx="0">
                  <c:v>CAB,SAT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  <a:alpha val="66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[&gt;0.015]0\ %;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pie_chart!$B$1:$E$1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pie_chart!$B$5:$E$5</c:f>
              <c:numCache>
                <c:formatCode>0\ %</c:formatCode>
                <c:ptCount val="4"/>
                <c:pt idx="0">
                  <c:v>0.27966101694915252</c:v>
                </c:pt>
                <c:pt idx="1">
                  <c:v>0.23360816647035729</c:v>
                </c:pt>
                <c:pt idx="2">
                  <c:v>0.18447532343076187</c:v>
                </c:pt>
                <c:pt idx="3">
                  <c:v>0.16512345679012347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900D-40D2-89DD-671949B88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>
              <a:solidFill>
                <a:schemeClr val="bg1">
                  <a:lumMod val="85000"/>
                </a:schemeClr>
              </a:solidFill>
              <a:headEnd type="none"/>
              <a:tailEnd type="none"/>
            </a:ln>
          </c:spPr>
        </c:serLines>
        <c:axId val="1371983"/>
        <c:axId val="1375343"/>
      </c:barChart>
      <c:catAx>
        <c:axId val="1371983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cs-CZ"/>
          </a:p>
        </c:txPr>
        <c:crossAx val="1375343"/>
        <c:crosses val="autoZero"/>
        <c:auto val="1"/>
        <c:lblAlgn val="ctr"/>
        <c:lblOffset val="0"/>
        <c:noMultiLvlLbl val="0"/>
      </c:catAx>
      <c:valAx>
        <c:axId val="1375343"/>
        <c:scaling>
          <c:orientation val="minMax"/>
          <c:max val="1.03"/>
          <c:min val="-2.0000000000000004E-2"/>
        </c:scaling>
        <c:delete val="1"/>
        <c:axPos val="l"/>
        <c:numFmt formatCode="0\ %" sourceLinked="0"/>
        <c:majorTickMark val="out"/>
        <c:minorTickMark val="none"/>
        <c:tickLblPos val="nextTo"/>
        <c:crossAx val="1371983"/>
        <c:crosses val="autoZero"/>
        <c:crossBetween val="between"/>
      </c:valAx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274357772036458E-2"/>
          <c:y val="1.2282134823464614E-2"/>
          <c:w val="0.9457560087094109"/>
          <c:h val="0.91108392912573721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pie_chart!$B$1</c:f>
              <c:strCache>
                <c:ptCount val="1"/>
                <c:pt idx="0">
                  <c:v>IPTV,HbbTV,VOD,www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8A75-4357-AB8A-F3F5F7BC8FC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A75-4357-AB8A-F3F5F7BC8FC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8A75-4357-AB8A-F3F5F7BC8FC2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8A75-4357-AB8A-F3F5F7BC8FC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8A75-4357-AB8A-F3F5F7BC8FC2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8A75-4357-AB8A-F3F5F7BC8FC2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8A75-4357-AB8A-F3F5F7BC8FC2}"/>
              </c:ext>
            </c:extLst>
          </c:dPt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pie_chart!$B$2:$B$40</c:f>
              <c:numCache>
                <c:formatCode>0\ %</c:formatCode>
                <c:ptCount val="39"/>
                <c:pt idx="0">
                  <c:v>4.4583640383198231E-2</c:v>
                </c:pt>
                <c:pt idx="1">
                  <c:v>6.3604240282685506E-2</c:v>
                </c:pt>
                <c:pt idx="2">
                  <c:v>7.9540009583133689E-2</c:v>
                </c:pt>
                <c:pt idx="3">
                  <c:v>6.6743827160493832E-2</c:v>
                </c:pt>
                <c:pt idx="5">
                  <c:v>6.4480471628592481E-2</c:v>
                </c:pt>
                <c:pt idx="6">
                  <c:v>7.2634471927758154E-2</c:v>
                </c:pt>
                <c:pt idx="7">
                  <c:v>8.289410637278391E-2</c:v>
                </c:pt>
                <c:pt idx="8">
                  <c:v>9.683641975308642E-2</c:v>
                </c:pt>
                <c:pt idx="10">
                  <c:v>6.8165070007369197E-2</c:v>
                </c:pt>
                <c:pt idx="11">
                  <c:v>8.3627797408716134E-2</c:v>
                </c:pt>
                <c:pt idx="12">
                  <c:v>8.481073310972688E-2</c:v>
                </c:pt>
                <c:pt idx="13">
                  <c:v>8.7191358024691357E-2</c:v>
                </c:pt>
                <c:pt idx="15">
                  <c:v>3.1319086219602062E-2</c:v>
                </c:pt>
                <c:pt idx="16">
                  <c:v>5.0647820965842166E-2</c:v>
                </c:pt>
                <c:pt idx="17">
                  <c:v>5.3186391950167701E-2</c:v>
                </c:pt>
                <c:pt idx="18">
                  <c:v>5.1311728395061727E-2</c:v>
                </c:pt>
                <c:pt idx="20">
                  <c:v>4.5320560058953574E-2</c:v>
                </c:pt>
                <c:pt idx="21">
                  <c:v>5.3396152336081665E-2</c:v>
                </c:pt>
                <c:pt idx="22">
                  <c:v>6.4206995687589835E-2</c:v>
                </c:pt>
                <c:pt idx="23">
                  <c:v>5.8641975308641972E-2</c:v>
                </c:pt>
                <c:pt idx="25">
                  <c:v>3.021370670596905E-2</c:v>
                </c:pt>
                <c:pt idx="26">
                  <c:v>3.2194738908519829E-2</c:v>
                </c:pt>
                <c:pt idx="27">
                  <c:v>2.8749401054144707E-2</c:v>
                </c:pt>
                <c:pt idx="28">
                  <c:v>3.7037037037037035E-2</c:v>
                </c:pt>
                <c:pt idx="30">
                  <c:v>3.3161385408990419E-2</c:v>
                </c:pt>
                <c:pt idx="31">
                  <c:v>2.8268551236749116E-2</c:v>
                </c:pt>
                <c:pt idx="32">
                  <c:v>2.4436990896023001E-2</c:v>
                </c:pt>
                <c:pt idx="33">
                  <c:v>3.5879629629629629E-2</c:v>
                </c:pt>
                <c:pt idx="35">
                  <c:v>2.0265291083271922E-2</c:v>
                </c:pt>
                <c:pt idx="36">
                  <c:v>2.7875932469572044E-2</c:v>
                </c:pt>
                <c:pt idx="37">
                  <c:v>3.7374221370388122E-2</c:v>
                </c:pt>
                <c:pt idx="38">
                  <c:v>3.3950617283950615E-2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A75-4357-AB8A-F3F5F7BC8FC2}"/>
            </c:ext>
          </c:extLst>
        </c:ser>
        <c:ser>
          <c:idx val="2"/>
          <c:order val="1"/>
          <c:tx>
            <c:strRef>
              <c:f>pie_chart!$C$1</c:f>
              <c:strCache>
                <c:ptCount val="1"/>
                <c:pt idx="0">
                  <c:v>DVB-T2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pie_chart!$C$2:$C$40</c:f>
              <c:numCache>
                <c:formatCode>0\ %</c:formatCode>
                <c:ptCount val="39"/>
                <c:pt idx="0">
                  <c:v>7.1481208548268241E-2</c:v>
                </c:pt>
                <c:pt idx="1">
                  <c:v>8.0879466038476636E-2</c:v>
                </c:pt>
                <c:pt idx="2">
                  <c:v>8.8643986583612847E-2</c:v>
                </c:pt>
                <c:pt idx="3">
                  <c:v>9.2592592592592587E-2</c:v>
                </c:pt>
                <c:pt idx="5">
                  <c:v>4.6425939572586589E-2</c:v>
                </c:pt>
                <c:pt idx="6">
                  <c:v>5.7322340007852378E-2</c:v>
                </c:pt>
                <c:pt idx="7">
                  <c:v>4.5040728318160035E-2</c:v>
                </c:pt>
                <c:pt idx="8">
                  <c:v>5.7484567901234566E-2</c:v>
                </c:pt>
                <c:pt idx="10">
                  <c:v>3.4266764922623434E-2</c:v>
                </c:pt>
                <c:pt idx="11">
                  <c:v>2.9446407538280331E-2</c:v>
                </c:pt>
                <c:pt idx="12">
                  <c:v>2.7311931001437469E-2</c:v>
                </c:pt>
                <c:pt idx="13">
                  <c:v>2.9320987654320986E-2</c:v>
                </c:pt>
                <c:pt idx="15">
                  <c:v>2.8739867354458364E-2</c:v>
                </c:pt>
                <c:pt idx="16">
                  <c:v>3.3765213977228113E-2</c:v>
                </c:pt>
                <c:pt idx="17">
                  <c:v>3.3540967896502155E-2</c:v>
                </c:pt>
                <c:pt idx="18">
                  <c:v>2.8549382716049381E-2</c:v>
                </c:pt>
                <c:pt idx="20">
                  <c:v>2.7266028002947678E-2</c:v>
                </c:pt>
                <c:pt idx="21">
                  <c:v>2.630545740086376E-2</c:v>
                </c:pt>
                <c:pt idx="22">
                  <c:v>2.3478677527551509E-2</c:v>
                </c:pt>
                <c:pt idx="23">
                  <c:v>2.4691358024691357E-2</c:v>
                </c:pt>
                <c:pt idx="25">
                  <c:v>2.2844509948415623E-2</c:v>
                </c:pt>
                <c:pt idx="26">
                  <c:v>2.237926972909305E-2</c:v>
                </c:pt>
                <c:pt idx="27">
                  <c:v>1.8207954000958312E-2</c:v>
                </c:pt>
                <c:pt idx="28">
                  <c:v>2.2376543209876542E-2</c:v>
                </c:pt>
                <c:pt idx="30">
                  <c:v>3.0950626381724394E-2</c:v>
                </c:pt>
                <c:pt idx="31">
                  <c:v>2.0023557126030624E-2</c:v>
                </c:pt>
                <c:pt idx="32">
                  <c:v>1.9645424053665549E-2</c:v>
                </c:pt>
                <c:pt idx="33">
                  <c:v>2.1219135802469136E-2</c:v>
                </c:pt>
                <c:pt idx="35">
                  <c:v>1.8422991893883568E-2</c:v>
                </c:pt>
                <c:pt idx="36">
                  <c:v>1.2171181782489203E-2</c:v>
                </c:pt>
                <c:pt idx="37">
                  <c:v>1.2458073790129372E-2</c:v>
                </c:pt>
                <c:pt idx="38">
                  <c:v>7.3302469135802465E-3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A75-4357-AB8A-F3F5F7BC8FC2}"/>
            </c:ext>
          </c:extLst>
        </c:ser>
        <c:ser>
          <c:idx val="3"/>
          <c:order val="2"/>
          <c:tx>
            <c:strRef>
              <c:f>pie_chart!$D$1</c:f>
              <c:strCache>
                <c:ptCount val="1"/>
                <c:pt idx="0">
                  <c:v>CAB,SAT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pie_chart!$D$2:$D$40</c:f>
              <c:numCache>
                <c:formatCode>0\ %</c:formatCode>
                <c:ptCount val="39"/>
                <c:pt idx="0">
                  <c:v>6.0427413411938101E-2</c:v>
                </c:pt>
                <c:pt idx="1">
                  <c:v>5.6537102473498232E-2</c:v>
                </c:pt>
                <c:pt idx="2">
                  <c:v>4.8873981792046002E-2</c:v>
                </c:pt>
                <c:pt idx="3">
                  <c:v>4.2052469135802469E-2</c:v>
                </c:pt>
                <c:pt idx="5">
                  <c:v>5.0847457627118647E-2</c:v>
                </c:pt>
                <c:pt idx="6">
                  <c:v>4.2402826855123678E-2</c:v>
                </c:pt>
                <c:pt idx="7">
                  <c:v>3.5936751317680884E-2</c:v>
                </c:pt>
                <c:pt idx="8">
                  <c:v>2.1219135802469136E-2</c:v>
                </c:pt>
                <c:pt idx="10">
                  <c:v>2.9108327192336036E-2</c:v>
                </c:pt>
                <c:pt idx="11">
                  <c:v>2.0808794660384766E-2</c:v>
                </c:pt>
                <c:pt idx="12">
                  <c:v>1.7249640632486823E-2</c:v>
                </c:pt>
                <c:pt idx="13">
                  <c:v>2.0447530864197531E-2</c:v>
                </c:pt>
                <c:pt idx="15">
                  <c:v>2.5055268975681652E-2</c:v>
                </c:pt>
                <c:pt idx="16">
                  <c:v>2.8268551236749116E-2</c:v>
                </c:pt>
                <c:pt idx="17">
                  <c:v>1.3416387158600862E-2</c:v>
                </c:pt>
                <c:pt idx="18">
                  <c:v>1.8904320987654322E-2</c:v>
                </c:pt>
                <c:pt idx="20">
                  <c:v>2.1370670596904937E-2</c:v>
                </c:pt>
                <c:pt idx="21">
                  <c:v>2.1594032194738908E-2</c:v>
                </c:pt>
                <c:pt idx="22">
                  <c:v>1.8687110685194058E-2</c:v>
                </c:pt>
                <c:pt idx="23">
                  <c:v>1.2345679012345678E-2</c:v>
                </c:pt>
                <c:pt idx="25">
                  <c:v>1.8422991893883568E-2</c:v>
                </c:pt>
                <c:pt idx="26">
                  <c:v>1.49195131527287E-2</c:v>
                </c:pt>
                <c:pt idx="27">
                  <c:v>9.1039770004791559E-3</c:v>
                </c:pt>
                <c:pt idx="28">
                  <c:v>1.3117283950617283E-2</c:v>
                </c:pt>
                <c:pt idx="30">
                  <c:v>2.5423728813559324E-2</c:v>
                </c:pt>
                <c:pt idx="31">
                  <c:v>2.0808794660384766E-2</c:v>
                </c:pt>
                <c:pt idx="32">
                  <c:v>1.5333013895543843E-2</c:v>
                </c:pt>
                <c:pt idx="33">
                  <c:v>1.4274691358024691E-2</c:v>
                </c:pt>
                <c:pt idx="35">
                  <c:v>2.2476050110537951E-2</c:v>
                </c:pt>
                <c:pt idx="36">
                  <c:v>9.0302316450726339E-3</c:v>
                </c:pt>
                <c:pt idx="37">
                  <c:v>1.3895543842836608E-2</c:v>
                </c:pt>
                <c:pt idx="38">
                  <c:v>1.2731481481481481E-2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A75-4357-AB8A-F3F5F7BC8FC2}"/>
            </c:ext>
          </c:extLst>
        </c:ser>
        <c:ser>
          <c:idx val="4"/>
          <c:order val="3"/>
          <c:tx>
            <c:strRef>
              <c:f>pie_chart!$E$1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[&gt;0.015]0\ %;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pie_chart!$E$2:$E$40</c:f>
              <c:numCache>
                <c:formatCode>General</c:formatCode>
                <c:ptCount val="39"/>
              </c:numCache>
            </c:numRef>
          </c:val>
          <c:extLst>
            <c:ext xmlns:c16="http://schemas.microsoft.com/office/drawing/2014/chart" uri="{C3380CC4-5D6E-409C-BE32-E72D297353CC}">
              <c16:uniqueId val="{00000012-8A75-4357-AB8A-F3F5F7BC8FC2}"/>
            </c:ext>
          </c:extLst>
        </c:ser>
        <c:ser>
          <c:idx val="0"/>
          <c:order val="4"/>
          <c:tx>
            <c:strRef>
              <c:f>pie_chart!$F$1</c:f>
              <c:strCache>
                <c:ptCount val="1"/>
                <c:pt idx="0">
                  <c:v>Celkem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Lbls>
            <c:numFmt formatCode="0\ %;;" sourceLinked="0"/>
            <c:spPr>
              <a:noFill/>
              <a:ln>
                <a:noFill/>
              </a:ln>
              <a:effectLst/>
            </c:sp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pie_chart!$F$2:$F$40</c:f>
              <c:numCache>
                <c:formatCode>0\ %</c:formatCode>
                <c:ptCount val="39"/>
                <c:pt idx="0">
                  <c:v>0.17649226234340457</c:v>
                </c:pt>
                <c:pt idx="1">
                  <c:v>0.20102080879466039</c:v>
                </c:pt>
                <c:pt idx="2">
                  <c:v>0.21705797795879253</c:v>
                </c:pt>
                <c:pt idx="3">
                  <c:v>0.2013888888888889</c:v>
                </c:pt>
                <c:pt idx="5">
                  <c:v>0.1617538688282977</c:v>
                </c:pt>
                <c:pt idx="6">
                  <c:v>0.17235963879073421</c:v>
                </c:pt>
                <c:pt idx="7">
                  <c:v>0.16387158600862481</c:v>
                </c:pt>
                <c:pt idx="8">
                  <c:v>0.17554012345679013</c:v>
                </c:pt>
                <c:pt idx="10">
                  <c:v>0.13154016212232866</c:v>
                </c:pt>
                <c:pt idx="11">
                  <c:v>0.13388299960738123</c:v>
                </c:pt>
                <c:pt idx="12">
                  <c:v>0.12937230474365116</c:v>
                </c:pt>
                <c:pt idx="13">
                  <c:v>0.13695987654320987</c:v>
                </c:pt>
                <c:pt idx="15">
                  <c:v>8.5114222549742075E-2</c:v>
                </c:pt>
                <c:pt idx="16">
                  <c:v>0.1126815861798194</c:v>
                </c:pt>
                <c:pt idx="17">
                  <c:v>0.10014374700527072</c:v>
                </c:pt>
                <c:pt idx="18">
                  <c:v>9.8765432098765427E-2</c:v>
                </c:pt>
                <c:pt idx="20">
                  <c:v>9.3957258658806192E-2</c:v>
                </c:pt>
                <c:pt idx="21">
                  <c:v>0.10129564193168433</c:v>
                </c:pt>
                <c:pt idx="22">
                  <c:v>0.10637278390033542</c:v>
                </c:pt>
                <c:pt idx="23">
                  <c:v>9.5679012345679007E-2</c:v>
                </c:pt>
                <c:pt idx="25">
                  <c:v>7.1481208548268241E-2</c:v>
                </c:pt>
                <c:pt idx="26">
                  <c:v>6.9493521790341573E-2</c:v>
                </c:pt>
                <c:pt idx="27">
                  <c:v>5.6061332055582176E-2</c:v>
                </c:pt>
                <c:pt idx="28">
                  <c:v>7.2530864197530867E-2</c:v>
                </c:pt>
                <c:pt idx="30">
                  <c:v>8.9535740604274133E-2</c:v>
                </c:pt>
                <c:pt idx="31">
                  <c:v>6.9100903023164503E-2</c:v>
                </c:pt>
                <c:pt idx="32">
                  <c:v>5.941542884523239E-2</c:v>
                </c:pt>
                <c:pt idx="33">
                  <c:v>7.1373456790123455E-2</c:v>
                </c:pt>
                <c:pt idx="35">
                  <c:v>6.1164333087693444E-2</c:v>
                </c:pt>
                <c:pt idx="36">
                  <c:v>4.9077345897133882E-2</c:v>
                </c:pt>
                <c:pt idx="37">
                  <c:v>6.3727839003354103E-2</c:v>
                </c:pt>
                <c:pt idx="38">
                  <c:v>5.4012345679012343E-2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8A75-4357-AB8A-F3F5F7BC8F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71983"/>
        <c:axId val="1375343"/>
      </c:barChart>
      <c:catAx>
        <c:axId val="137198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700"/>
            </a:pPr>
            <a:endParaRPr lang="cs-CZ"/>
          </a:p>
        </c:txPr>
        <c:crossAx val="1375343"/>
        <c:crosses val="autoZero"/>
        <c:auto val="1"/>
        <c:lblAlgn val="ctr"/>
        <c:lblOffset val="0"/>
        <c:noMultiLvlLbl val="0"/>
      </c:catAx>
      <c:valAx>
        <c:axId val="1375343"/>
        <c:scaling>
          <c:orientation val="minMax"/>
          <c:max val="0.23"/>
          <c:min val="0"/>
        </c:scaling>
        <c:delete val="1"/>
        <c:axPos val="l"/>
        <c:numFmt formatCode="0\ %" sourceLinked="0"/>
        <c:majorTickMark val="out"/>
        <c:minorTickMark val="none"/>
        <c:tickLblPos val="nextTo"/>
        <c:crossAx val="1371983"/>
        <c:crosses val="autoZero"/>
        <c:crossBetween val="between"/>
      </c:valAx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4823852371511"/>
          <c:y val="9.2151533177893159E-3"/>
          <c:w val="0.74935719248301225"/>
          <c:h val="0.990784846682210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Nárůst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986-45B3-9ED8-18BBD7833D3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3FC-4DF4-9DA2-9BCB4ADDFB2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3FC-4DF4-9DA2-9BCB4ADDFB2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3FC-4DF4-9DA2-9BCB4ADDFB2E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3FC-4DF4-9DA2-9BCB4ADDFB2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D91-4E31-86DF-55D0C10EF113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D91-4E31-86DF-55D0C10EF113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D91-4E31-86DF-55D0C10EF113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bar_chart!$A$2:$A$8</c:f>
              <c:strCache>
                <c:ptCount val="7"/>
                <c:pt idx="0">
                  <c:v>VOD</c:v>
                </c:pt>
                <c:pt idx="1">
                  <c:v>Www</c:v>
                </c:pt>
                <c:pt idx="2">
                  <c:v>IPTV</c:v>
                </c:pt>
                <c:pt idx="3">
                  <c:v>HbbTV</c:v>
                </c:pt>
                <c:pt idx="4">
                  <c:v>DVB-T2</c:v>
                </c:pt>
                <c:pt idx="5">
                  <c:v>CAB</c:v>
                </c:pt>
                <c:pt idx="6">
                  <c:v>SAT</c:v>
                </c:pt>
              </c:strCache>
            </c:strRef>
          </c:cat>
          <c:val>
            <c:numRef>
              <c:f>bar_chart!$B$2:$B$8</c:f>
              <c:numCache>
                <c:formatCode>0\ %</c:formatCode>
                <c:ptCount val="7"/>
                <c:pt idx="0">
                  <c:v>0.12</c:v>
                </c:pt>
                <c:pt idx="1">
                  <c:v>0.11</c:v>
                </c:pt>
                <c:pt idx="2">
                  <c:v>0.08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86-45B3-9ED8-18BBD7833D34}"/>
            </c:ext>
          </c:extLst>
        </c:ser>
        <c:ser>
          <c:idx val="2"/>
          <c:order val="1"/>
          <c:tx>
            <c:strRef>
              <c:f>bar_chart!$C$1</c:f>
              <c:strCache>
                <c:ptCount val="1"/>
                <c:pt idx="0">
                  <c:v>Pokles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0-2D36-4247-BEF4-67A87B7C8397}"/>
              </c:ext>
            </c:extLst>
          </c:dPt>
          <c:dLbls>
            <c:numFmt formatCode="0\ 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bar_chart!$A$2:$A$8</c:f>
              <c:strCache>
                <c:ptCount val="7"/>
                <c:pt idx="0">
                  <c:v>VOD</c:v>
                </c:pt>
                <c:pt idx="1">
                  <c:v>Www</c:v>
                </c:pt>
                <c:pt idx="2">
                  <c:v>IPTV</c:v>
                </c:pt>
                <c:pt idx="3">
                  <c:v>HbbTV</c:v>
                </c:pt>
                <c:pt idx="4">
                  <c:v>DVB-T2</c:v>
                </c:pt>
                <c:pt idx="5">
                  <c:v>CAB</c:v>
                </c:pt>
                <c:pt idx="6">
                  <c:v>SAT</c:v>
                </c:pt>
              </c:strCache>
            </c:strRef>
          </c:cat>
          <c:val>
            <c:numRef>
              <c:f>bar_chart!$C$2:$C$8</c:f>
              <c:numCache>
                <c:formatCode>0\ %</c:formatCode>
                <c:ptCount val="7"/>
                <c:pt idx="0">
                  <c:v>7.6973684210526319E-2</c:v>
                </c:pt>
                <c:pt idx="1">
                  <c:v>0.10921052631578948</c:v>
                </c:pt>
                <c:pt idx="2">
                  <c:v>0.10131578947368421</c:v>
                </c:pt>
                <c:pt idx="3">
                  <c:v>6.7105263157894737E-2</c:v>
                </c:pt>
                <c:pt idx="4">
                  <c:v>8.3552631578947364E-2</c:v>
                </c:pt>
                <c:pt idx="5">
                  <c:v>0.05</c:v>
                </c:pt>
                <c:pt idx="6">
                  <c:v>2.3026315789473683E-2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91-4E31-86DF-55D0C10EF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15066000"/>
        <c:axId val="515064432"/>
      </c:barChart>
      <c:valAx>
        <c:axId val="515064432"/>
        <c:scaling>
          <c:orientation val="minMax"/>
          <c:max val="0.30000000000000004"/>
          <c:min val="0"/>
        </c:scaling>
        <c:delete val="1"/>
        <c:axPos val="b"/>
        <c:numFmt formatCode="0\ %" sourceLinked="0"/>
        <c:majorTickMark val="out"/>
        <c:minorTickMark val="none"/>
        <c:tickLblPos val="nextTo"/>
        <c:crossAx val="515066000"/>
        <c:crosses val="max"/>
        <c:crossBetween val="between"/>
      </c:valAx>
      <c:catAx>
        <c:axId val="5150660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515064432"/>
        <c:crosses val="autoZero"/>
        <c:auto val="1"/>
        <c:lblAlgn val="ctr"/>
        <c:lblOffset val="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BC429-9531-4C82-8554-3BFD01BC7A32}" type="datetime1">
              <a:rPr lang="cs-CZ" smtClean="0"/>
              <a:t>05.11.2026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EE2E5-390F-4FEF-8359-C6E7CA5D3F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45323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C2AD2-E418-4574-B8AF-21673AD063A5}" type="datetime1">
              <a:rPr lang="cs-CZ" smtClean="0"/>
              <a:t>05.11.2026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2CE04-932B-4561-95CF-06BE1B42BE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111262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8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55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33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11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89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66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45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22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Průzkum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poprvé</a:t>
            </a:r>
            <a:r>
              <a:rPr dirty="0"/>
              <a:t> </a:t>
            </a:r>
            <a:r>
              <a:rPr dirty="0" err="1"/>
              <a:t>udělali</a:t>
            </a:r>
            <a:r>
              <a:rPr dirty="0"/>
              <a:t> v </a:t>
            </a:r>
            <a:r>
              <a:rPr dirty="0" err="1"/>
              <a:t>roce</a:t>
            </a:r>
            <a:r>
              <a:rPr dirty="0"/>
              <a:t> 2023, </a:t>
            </a:r>
            <a:r>
              <a:rPr dirty="0" err="1"/>
              <a:t>abychom</a:t>
            </a:r>
            <a:r>
              <a:rPr dirty="0"/>
              <a:t> </a:t>
            </a:r>
            <a:r>
              <a:rPr dirty="0" err="1"/>
              <a:t>odpověděli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otázku</a:t>
            </a:r>
            <a:r>
              <a:rPr dirty="0"/>
              <a:t>: </a:t>
            </a:r>
            <a:r>
              <a:rPr dirty="0" err="1"/>
              <a:t>Jakým</a:t>
            </a:r>
            <a:r>
              <a:rPr dirty="0"/>
              <a:t> </a:t>
            </a:r>
            <a:r>
              <a:rPr dirty="0" err="1"/>
              <a:t>způsobem</a:t>
            </a:r>
            <a:r>
              <a:rPr dirty="0"/>
              <a:t> se </a:t>
            </a:r>
            <a:r>
              <a:rPr dirty="0" err="1"/>
              <a:t>videoobsah</a:t>
            </a:r>
            <a:r>
              <a:rPr dirty="0"/>
              <a:t> </a:t>
            </a:r>
            <a:r>
              <a:rPr dirty="0" err="1"/>
              <a:t>dostává</a:t>
            </a:r>
            <a:r>
              <a:rPr dirty="0"/>
              <a:t> k </a:t>
            </a:r>
            <a:r>
              <a:rPr dirty="0" err="1"/>
              <a:t>divákům</a:t>
            </a:r>
            <a:r>
              <a:rPr dirty="0"/>
              <a:t>. </a:t>
            </a:r>
            <a:r>
              <a:rPr dirty="0" err="1"/>
              <a:t>Letos</a:t>
            </a:r>
            <a:r>
              <a:rPr dirty="0"/>
              <a:t> </a:t>
            </a:r>
            <a:r>
              <a:rPr dirty="0" err="1"/>
              <a:t>proběhla</a:t>
            </a:r>
            <a:r>
              <a:rPr dirty="0"/>
              <a:t> </a:t>
            </a:r>
            <a:r>
              <a:rPr dirty="0" err="1"/>
              <a:t>už</a:t>
            </a:r>
            <a:r>
              <a:rPr dirty="0"/>
              <a:t> </a:t>
            </a:r>
            <a:r>
              <a:rPr dirty="0" err="1"/>
              <a:t>čtvrtá</a:t>
            </a:r>
            <a:r>
              <a:rPr dirty="0"/>
              <a:t> </a:t>
            </a:r>
            <a:r>
              <a:rPr dirty="0" err="1"/>
              <a:t>vlna</a:t>
            </a:r>
            <a:r>
              <a:rPr dirty="0"/>
              <a:t>.</a:t>
            </a:r>
          </a:p>
          <a:p>
            <a:r>
              <a:rPr dirty="0" err="1"/>
              <a:t>Průzkum</a:t>
            </a:r>
            <a:r>
              <a:rPr dirty="0"/>
              <a:t> </a:t>
            </a:r>
            <a:r>
              <a:rPr dirty="0" err="1"/>
              <a:t>není</a:t>
            </a:r>
            <a:r>
              <a:rPr dirty="0"/>
              <a:t> </a:t>
            </a:r>
            <a:r>
              <a:rPr dirty="0" err="1"/>
              <a:t>jen</a:t>
            </a:r>
            <a:r>
              <a:rPr dirty="0"/>
              <a:t> o </a:t>
            </a:r>
            <a:r>
              <a:rPr dirty="0" err="1"/>
              <a:t>sledování</a:t>
            </a:r>
            <a:r>
              <a:rPr dirty="0"/>
              <a:t> </a:t>
            </a:r>
            <a:r>
              <a:rPr dirty="0" err="1"/>
              <a:t>televize</a:t>
            </a:r>
            <a:r>
              <a:rPr dirty="0"/>
              <a:t>, ale o </a:t>
            </a:r>
            <a:r>
              <a:rPr dirty="0" err="1"/>
              <a:t>televizi</a:t>
            </a:r>
            <a:r>
              <a:rPr dirty="0"/>
              <a:t> a </a:t>
            </a:r>
            <a:r>
              <a:rPr dirty="0" err="1"/>
              <a:t>dalším</a:t>
            </a:r>
            <a:r>
              <a:rPr dirty="0"/>
              <a:t> </a:t>
            </a:r>
            <a:r>
              <a:rPr dirty="0" err="1"/>
              <a:t>videoobsahu</a:t>
            </a:r>
            <a:r>
              <a:rPr dirty="0"/>
              <a:t>, </a:t>
            </a:r>
            <a:r>
              <a:rPr dirty="0" err="1"/>
              <a:t>který</a:t>
            </a:r>
            <a:r>
              <a:rPr dirty="0"/>
              <a:t> se k </a:t>
            </a:r>
            <a:r>
              <a:rPr dirty="0" err="1"/>
              <a:t>divákům</a:t>
            </a:r>
            <a:r>
              <a:rPr dirty="0"/>
              <a:t> </a:t>
            </a:r>
            <a:r>
              <a:rPr dirty="0" err="1"/>
              <a:t>dostává</a:t>
            </a:r>
            <a:r>
              <a:rPr dirty="0"/>
              <a:t> </a:t>
            </a:r>
            <a:r>
              <a:rPr dirty="0" err="1"/>
              <a:t>přes</a:t>
            </a:r>
            <a:r>
              <a:rPr dirty="0"/>
              <a:t> IPTV, VOD a </a:t>
            </a:r>
            <a:r>
              <a:rPr dirty="0" err="1"/>
              <a:t>červené</a:t>
            </a:r>
            <a:r>
              <a:rPr dirty="0"/>
              <a:t> </a:t>
            </a:r>
            <a:r>
              <a:rPr dirty="0" err="1"/>
              <a:t>tlačítko</a:t>
            </a:r>
            <a:r>
              <a:rPr dirty="0"/>
              <a:t>. </a:t>
            </a:r>
            <a:r>
              <a:rPr dirty="0" err="1"/>
              <a:t>Nezahrnuje</a:t>
            </a:r>
            <a:r>
              <a:rPr dirty="0"/>
              <a:t> ale </a:t>
            </a:r>
            <a:r>
              <a:rPr dirty="0" err="1"/>
              <a:t>například</a:t>
            </a:r>
            <a:r>
              <a:rPr dirty="0"/>
              <a:t> </a:t>
            </a:r>
            <a:r>
              <a:rPr dirty="0" err="1"/>
              <a:t>instagramová</a:t>
            </a:r>
            <a:r>
              <a:rPr dirty="0"/>
              <a:t> a TikTok </a:t>
            </a:r>
            <a:r>
              <a:rPr dirty="0" err="1"/>
              <a:t>videa</a:t>
            </a:r>
            <a:r>
              <a:rPr dirty="0"/>
              <a:t>.</a:t>
            </a:r>
          </a:p>
          <a:p>
            <a:r>
              <a:rPr dirty="0" err="1"/>
              <a:t>Průzkum</a:t>
            </a:r>
            <a:r>
              <a:rPr dirty="0"/>
              <a:t> </a:t>
            </a:r>
            <a:r>
              <a:rPr dirty="0" err="1"/>
              <a:t>vypovídá</a:t>
            </a:r>
            <a:r>
              <a:rPr dirty="0"/>
              <a:t> o </a:t>
            </a:r>
            <a:r>
              <a:rPr dirty="0" err="1"/>
              <a:t>cílové</a:t>
            </a:r>
            <a:r>
              <a:rPr dirty="0"/>
              <a:t> </a:t>
            </a:r>
            <a:r>
              <a:rPr dirty="0" err="1"/>
              <a:t>skupině</a:t>
            </a:r>
            <a:r>
              <a:rPr dirty="0"/>
              <a:t> </a:t>
            </a:r>
            <a:r>
              <a:rPr dirty="0" err="1"/>
              <a:t>osob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věku</a:t>
            </a:r>
            <a:r>
              <a:rPr dirty="0"/>
              <a:t> 15–79 let.</a:t>
            </a:r>
          </a:p>
          <a:p>
            <a:r>
              <a:rPr dirty="0" err="1"/>
              <a:t>Většinu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sebrali</a:t>
            </a:r>
            <a:r>
              <a:rPr dirty="0"/>
              <a:t> on-line v </a:t>
            </a:r>
            <a:r>
              <a:rPr lang="cs-CZ" dirty="0" err="1"/>
              <a:t>Norstat</a:t>
            </a:r>
            <a:r>
              <a:rPr dirty="0"/>
              <a:t> </a:t>
            </a:r>
            <a:r>
              <a:rPr dirty="0" err="1"/>
              <a:t>panelu</a:t>
            </a:r>
            <a:r>
              <a:rPr dirty="0"/>
              <a:t> a </a:t>
            </a:r>
            <a:r>
              <a:rPr dirty="0" err="1"/>
              <a:t>část</a:t>
            </a:r>
            <a:r>
              <a:rPr dirty="0"/>
              <a:t> </a:t>
            </a:r>
            <a:r>
              <a:rPr dirty="0" err="1"/>
              <a:t>nejstarší</a:t>
            </a:r>
            <a:r>
              <a:rPr dirty="0"/>
              <a:t> populace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věku</a:t>
            </a:r>
            <a:r>
              <a:rPr dirty="0"/>
              <a:t> 70–79 let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sebrali</a:t>
            </a:r>
            <a:r>
              <a:rPr dirty="0"/>
              <a:t> F2F, </a:t>
            </a:r>
            <a:r>
              <a:rPr dirty="0" err="1"/>
              <a:t>abychom</a:t>
            </a:r>
            <a:r>
              <a:rPr dirty="0"/>
              <a:t> </a:t>
            </a:r>
            <a:r>
              <a:rPr dirty="0" err="1"/>
              <a:t>měli</a:t>
            </a:r>
            <a:r>
              <a:rPr dirty="0"/>
              <a:t> </a:t>
            </a:r>
            <a:r>
              <a:rPr dirty="0" err="1"/>
              <a:t>zastoupenu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tuto</a:t>
            </a:r>
            <a:r>
              <a:rPr dirty="0"/>
              <a:t> </a:t>
            </a:r>
            <a:r>
              <a:rPr dirty="0" err="1"/>
              <a:t>skupinu</a:t>
            </a:r>
            <a:r>
              <a:rPr dirty="0"/>
              <a:t>, </a:t>
            </a:r>
            <a:r>
              <a:rPr dirty="0" err="1"/>
              <a:t>která</a:t>
            </a:r>
            <a:r>
              <a:rPr dirty="0"/>
              <a:t> je v </a:t>
            </a:r>
            <a:r>
              <a:rPr dirty="0" err="1"/>
              <a:t>panelech</a:t>
            </a:r>
            <a:r>
              <a:rPr dirty="0"/>
              <a:t> </a:t>
            </a:r>
            <a:r>
              <a:rPr dirty="0" err="1"/>
              <a:t>podreprezentována</a:t>
            </a:r>
            <a:r>
              <a:rPr dirty="0"/>
              <a:t>.</a:t>
            </a:r>
          </a:p>
          <a:p>
            <a:r>
              <a:rPr dirty="0" err="1"/>
              <a:t>Průzkum</a:t>
            </a:r>
            <a:r>
              <a:rPr dirty="0"/>
              <a:t> </a:t>
            </a:r>
            <a:r>
              <a:rPr dirty="0" err="1"/>
              <a:t>poskytuje</a:t>
            </a:r>
            <a:r>
              <a:rPr dirty="0"/>
              <a:t> data o </a:t>
            </a:r>
            <a:r>
              <a:rPr dirty="0" err="1"/>
              <a:t>zdrojích</a:t>
            </a:r>
            <a:r>
              <a:rPr dirty="0"/>
              <a:t> </a:t>
            </a:r>
            <a:r>
              <a:rPr dirty="0" err="1"/>
              <a:t>signálu</a:t>
            </a:r>
            <a:r>
              <a:rPr dirty="0"/>
              <a:t> </a:t>
            </a:r>
            <a:r>
              <a:rPr dirty="0" err="1"/>
              <a:t>videoobsahu</a:t>
            </a:r>
            <a:r>
              <a:rPr dirty="0"/>
              <a:t>, </a:t>
            </a:r>
            <a:r>
              <a:rPr dirty="0" err="1"/>
              <a:t>jejich</a:t>
            </a:r>
            <a:r>
              <a:rPr dirty="0"/>
              <a:t> </a:t>
            </a:r>
            <a:r>
              <a:rPr dirty="0" err="1"/>
              <a:t>meziročních</a:t>
            </a:r>
            <a:r>
              <a:rPr dirty="0"/>
              <a:t> </a:t>
            </a:r>
            <a:r>
              <a:rPr dirty="0" err="1"/>
              <a:t>změnách</a:t>
            </a:r>
            <a:r>
              <a:rPr dirty="0"/>
              <a:t> a </a:t>
            </a:r>
            <a:r>
              <a:rPr dirty="0" err="1"/>
              <a:t>trendech</a:t>
            </a:r>
            <a:r>
              <a:rPr dirty="0"/>
              <a:t>.</a:t>
            </a:r>
          </a:p>
          <a:p>
            <a:r>
              <a:rPr dirty="0" err="1"/>
              <a:t>Díky</a:t>
            </a:r>
            <a:r>
              <a:rPr dirty="0"/>
              <a:t> </a:t>
            </a:r>
            <a:r>
              <a:rPr dirty="0" err="1"/>
              <a:t>více</a:t>
            </a:r>
            <a:r>
              <a:rPr dirty="0"/>
              <a:t> </a:t>
            </a:r>
            <a:r>
              <a:rPr dirty="0" err="1"/>
              <a:t>zařízením</a:t>
            </a:r>
            <a:r>
              <a:rPr dirty="0"/>
              <a:t> v </a:t>
            </a:r>
            <a:r>
              <a:rPr dirty="0" err="1"/>
              <a:t>domácnostech</a:t>
            </a:r>
            <a:r>
              <a:rPr dirty="0"/>
              <a:t> je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spektrum</a:t>
            </a:r>
            <a:r>
              <a:rPr dirty="0"/>
              <a:t> </a:t>
            </a:r>
            <a:r>
              <a:rPr dirty="0" err="1"/>
              <a:t>využívaných</a:t>
            </a:r>
            <a:r>
              <a:rPr dirty="0"/>
              <a:t> </a:t>
            </a:r>
            <a:r>
              <a:rPr dirty="0" err="1"/>
              <a:t>zdrojů</a:t>
            </a:r>
            <a:r>
              <a:rPr dirty="0"/>
              <a:t> </a:t>
            </a:r>
            <a:r>
              <a:rPr dirty="0" err="1"/>
              <a:t>signálu</a:t>
            </a:r>
            <a:r>
              <a:rPr dirty="0"/>
              <a:t> </a:t>
            </a:r>
            <a:r>
              <a:rPr dirty="0" err="1"/>
              <a:t>široké</a:t>
            </a:r>
            <a:r>
              <a:rPr dirty="0"/>
              <a:t>.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04C2AD2-E418-4574-B8AF-21673AD063A5}" type="datetime1">
              <a:rPr lang="cs-CZ" smtClean="0"/>
              <a:t>05.11.2026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2CE04-932B-4561-95CF-06BE1B42BE9B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354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F1620-4FB4-30BC-E0C0-292693934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06A68B9-4447-AB79-BE02-6F2A61292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1F72E30-7B0A-2F4E-852C-A650D297D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73 % domácností má smart TV připojenou na internet.</a:t>
            </a:r>
          </a:p>
          <a:p>
            <a:r>
              <a:t>19 % má televizi nepřipojenou na internet (6 % smart TV bez připojení, 13 % jen „hloupou“ TV).</a:t>
            </a:r>
          </a:p>
          <a:p>
            <a:r>
              <a:t>9 % domácností TV nemá, ale…</a:t>
            </a:r>
          </a:p>
          <a:p>
            <a:r>
              <a:t>95 % domácností má chytrý telefon.</a:t>
            </a:r>
          </a:p>
          <a:p>
            <a:r>
              <a:t>81 % domácností má notebook.</a:t>
            </a:r>
          </a:p>
          <a:p>
            <a:r>
              <a:t>52 % domácností má tablet.</a:t>
            </a:r>
          </a:p>
          <a:p>
            <a:r>
              <a:t>49 % domácností má stolní počítač.</a:t>
            </a:r>
          </a:p>
          <a:p>
            <a:r>
              <a:t>Rozmanitost zařízení, na kterých lze sledovat videoobsah, podporuje využívání různých zdrojů videosignálu…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6CAAD07F-633B-E60C-E2B8-A89375F620C3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D5E685-53AA-7472-D7B6-35A8D6B64A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8C3F62-D0BF-2B09-FDB6-732EB447F3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089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89 % diváků využívá internetové zdroje (IPTV, červené tlačítko, streamy nebo volně dostupná videa na internetu), 38 % anténu, 29 % kabel nebo satelit.</a:t>
            </a:r>
          </a:p>
          <a:p>
            <a:r>
              <a:t>Pro 61 % diváků je nejčastějším zdrojem videoobsahu internet, pro 22 % anténa, pro 15 % kabel nebo satelit.</a:t>
            </a:r>
          </a:p>
          <a:p>
            <a:r>
              <a:t>Samotné IPTV, červené tlačítko a streamy využívá 77 % diváků a pro 46 % jsou nejčastějším zdrojem. Volně dostupná videa na internetu sleduje 71 % populace a jako nejčastější zdroj sledování videoobsahu je uvádí 15 % populace.</a:t>
            </a:r>
          </a:p>
          <a:p>
            <a:r>
              <a:t>A tyto podíly se v čase mění. Díky tomu, že máme srovnatelná data za roky 2023, 2024, 2025 i 2026, vidíme trend.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709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97543-A137-5765-882E-67FFC51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E4F94E3-FCCC-A97E-8129-030AE3787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6658A37-463F-2FF3-B158-F1378E3425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Tím trendem je nárůst internetových zdrojů: od roku 2023 vzrostl podíl těch, kdo je využívají, z 83 % na 89 % a podíl těch, pro které jsou nejčastějším zdrojem, z 53 % na 61 %.</a:t>
            </a:r>
          </a:p>
          <a:p>
            <a:r>
              <a:t>Anténa od roku 2023 klesla jako využívaný zdroj z 43 % na 38 %, jako nejčastější zdroj se drží kolem 22 %. Loňský jednorázový pokles antény se letos částečně vyrovnal.</a:t>
            </a:r>
          </a:p>
          <a:p>
            <a:r>
              <a:t>Kabel a satelit setrvale klesají: jako využívaný zdroj z 40 % na 29 %, jako nejčastější zdroj z 21 % na 15 %.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61D7D108-F454-0523-8030-59AECAE95FBC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BE3D724-2E48-864C-9E05-2AEE85F595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324F756-5A63-A8F8-02E2-B434845009C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215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EF6DF-814D-01EA-57A3-AEA2B4A99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F3B710E-9420-AE0E-A6DE-73FDB5035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A0CCE56-83BC-008C-0933-B1FE28010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Změnu v kategorii internetových zdrojů videosignálu táhne růst IPTV. (Streamy jsou stabilní – využívá je 51 % diváků, červené tlačítko je malé.)</a:t>
            </a:r>
          </a:p>
          <a:p>
            <a:r>
              <a:t>IPTV jako využívaný zdroj videoobsahu narostlo od roku 2023 o 13 p.b. (z 42 % na 55 %), jako nejčastější zdroj o 7 p.b. (z 18 % na 25 %).</a:t>
            </a:r>
          </a:p>
          <a:p>
            <a:r>
              <a:t>Meziročně přibyly 3 p.b., růst se oproti předchozím letům (+5 p.b. ročně) mírně zpomalil.</a:t>
            </a:r>
          </a:p>
          <a:p>
            <a:r>
              <a:t>Trendem je nárůst IPTV jako zdroje videoobsahu.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1D998AC6-D15D-FF4D-9103-9F7B8B639AFA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CB22DA3-8A5A-D79F-07F8-A4E7B75F43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3F38A5E-ED5C-99C8-568A-5FC0F636B8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889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29E7F-5DA5-C5CA-735F-BA9E12C4F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CBAA78A-90E6-032A-0C30-4AA454458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EC8C9EB-BF96-43B5-5A05-2F8691336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Pokračování trendu je možné odhadnout z rozložení nejčastěji využívaného zdroje videoobsahu podle věku diváka.</a:t>
            </a:r>
          </a:p>
          <a:p>
            <a:r>
              <a:t>Největší podíl internetových zdrojů je ve skupině 25–34 let, kde dosahuje 88 %. To je více než dvojnásobek oproti skupině 65+ (39 %).</a:t>
            </a:r>
          </a:p>
          <a:p>
            <a:r>
              <a:t>Internetové zdroje jsou nejčastějším zdrojem také pro 72 % domácností s dětmi.</a:t>
            </a:r>
          </a:p>
          <a:p>
            <a:r>
              <a:t>Další čísla a trendy se budou vztahovat ke sledování pořadů na hlavní televizní obrazovce. Deníček… Každý den jsme sebrali cca 200 respondentů ve stejné sociodemografické struktuře.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E240DB95-5E2C-55CC-BC97-E7A21253005A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B55FBD6-DF27-9D39-93A8-1A5EE4B5C7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22D0DA8-A0E5-D31E-6D56-B6292D3468F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771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4E38C-5956-B4FE-6804-84EBDA354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EB737AF-2795-638A-83A9-1253D39A1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E9FB6FA-BE68-00D9-71F7-5E3F1423E4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První koláč ukazuje podíl zdrojů videoobsahu na hlavní obrazovce přes počet sledovaných pořadů a druhý přes odsledovaný čas.</a:t>
            </a:r>
          </a:p>
          <a:p>
            <a:r>
              <a:t>32 % pořadů sledovaných v předchozí den připadá na IPTV, 15 % na VOD, 5 % na volně dostupná videa na internetu a 1 % na červené tlačítko, dohromady je to 53 %.</a:t>
            </a:r>
          </a:p>
          <a:p>
            <a:r>
              <a:t>30 % pořadů připadá na anténu a 17 % na kabel a satelit.</a:t>
            </a:r>
          </a:p>
          <a:p>
            <a:r>
              <a:t>Podle odsledovaného času je podíl internetu ještě vyšší – 58 %, anténa 27 %, kabel a satelit 15 %.</a:t>
            </a:r>
          </a:p>
          <a:p>
            <a:r>
              <a:t>A protože máme stejná data za 4 roky, vidíme posun a trend.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6D14638B-B2EB-CF6C-6B6F-012167AF4927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0660DBF-21BC-76DF-0494-EA36C61C1B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E6C1D92-E7DC-5723-BAE3-BFCE406AA71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879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92C9E-6DD9-F57B-88FD-6A4048FC5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76F00E3-A9EE-49BB-C165-587436F89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D2832C9-BF1E-7F9C-C55E-4EDDAA979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Podíl počtu pořadů sledovaných přes internet (IPTV, červené tlačítko, VOD a volně dostupná videa) vzrostl od roku 2023 o 13 p.b., ze 40 % na 53 %. Oproti loňským 52 % se ale letos prakticky nezměnil.</a:t>
            </a:r>
          </a:p>
          <a:p>
            <a:r>
              <a:t>Klesl podíl pořadů sledovaných přes kabel a satelit (o 11 p.b., z 28 % na 17 %) a mírně, o 2 p.b., klesl podíl pořadů sledovaných přes anténu.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53AACA10-3B51-F0AF-4DBA-30F472D2D298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F6CD4A5-763D-2921-5081-41ADC0E75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877589-AE86-147E-EBE1-00D261C6C86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07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70EE8-49EA-63D4-6F63-3EF935EA5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A110837-050A-DC69-3CA5-6E7C3C210A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848DC05-ABD3-BAC2-D08D-C8A671F0A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Z hlediska žánru je nárůst internetových zdrojů od roku 2023 vidět nejvíce u českého seriálu (+4 p.b.) a zpravodajství (+3 p.b.), ale také u zahraničních seriálů a soutěží či zábavy (shodně +2 p.b.).</a:t>
            </a:r>
          </a:p>
          <a:p>
            <a:r>
              <a:t>Mírně rostou i zahraniční a český film, dokument a sport.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D1743106-0949-912F-D0BC-9FFE4FE8C008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EEC3032-A0DB-BA1D-6F70-4CA91B2093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EEB21A2-7D20-CE86-B536-2C48BC81E1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609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Diváci do budoucna očekávají růst VOD platforem (12 %) a volně dostupných videí na internetu (11 %).</a:t>
            </a:r>
          </a:p>
          <a:p>
            <a:r>
              <a:t>U antény očekává pokles nebo zrušení 8 % diváků, růst jen 3 %. Podobně je to u kabelu a satelitu.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544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Sečteno, podtrženo: internet je převažujícím zdrojem sledování videoobsahu.</a:t>
            </a:r>
          </a:p>
          <a:p>
            <a:r>
              <a:t>Roste i počet pořadů sledovaných přes internet na hlavní televizní obrazovce, letos ale pomaleji než v předchozích letech.</a:t>
            </a:r>
          </a:p>
          <a:p>
            <a:r>
              <a:t>Tradiční způsoby – anténa, kabel a satelit – klesají.</a:t>
            </a:r>
          </a:p>
          <a:p>
            <a:r>
              <a:t>S ohledem na preference mladších diváků a změny diváckého chování se dá očekávat zvýšený nárok na kapacitu datových přenosů.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04C2AD2-E418-4574-B8AF-21673AD063A5}" type="datetime1">
              <a:rPr lang="cs-CZ" smtClean="0"/>
              <a:t>05.11.2026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2CE04-932B-4561-95CF-06BE1B42BE9B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8169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636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04C2AD2-E418-4574-B8AF-21673AD063A5}" type="datetime1">
              <a:rPr lang="cs-CZ" smtClean="0"/>
              <a:t>05.11.2026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2CE04-932B-4561-95CF-06BE1B42BE9B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298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z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58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na stř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2">
            <a:extLst>
              <a:ext uri="{FF2B5EF4-FFF2-40B4-BE49-F238E27FC236}">
                <a16:creationId xmlns:a16="http://schemas.microsoft.com/office/drawing/2014/main" id="{06086AFC-A5C6-82C4-4418-1B5615FA09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351314"/>
            <a:ext cx="10160000" cy="863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57265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89373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D6B9DA35-262A-FE6C-380A-8C417A764F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1248229"/>
            <a:ext cx="8801100" cy="3854771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 algn="l">
              <a:buFont typeface="Wingdings" panose="05000000000000000000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1</a:t>
            </a:r>
          </a:p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2 ...</a:t>
            </a:r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46707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7FD06D52-75D9-EB4F-3C10-CCDEF5A118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882443"/>
            <a:ext cx="8801100" cy="6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just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endParaRPr lang="cs-CZ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D989ACE8-A09B-DC76-0082-C64D48894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438" y="5275644"/>
            <a:ext cx="7701362" cy="304271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8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cs-CZ" err="1"/>
              <a:t>Qxy</a:t>
            </a:r>
            <a:r>
              <a:rPr lang="cs-CZ"/>
              <a:t>. Znění otázky ... ? </a:t>
            </a:r>
            <a:r>
              <a:rPr lang="cs-CZ" i="1"/>
              <a:t>N=..., </a:t>
            </a:r>
            <a:r>
              <a:rPr lang="cs-CZ" i="1" err="1"/>
              <a:t>info</a:t>
            </a:r>
            <a:r>
              <a:rPr lang="cs-CZ" i="1"/>
              <a:t> kdo odpovídal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8552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z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2692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na stř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2">
            <a:extLst>
              <a:ext uri="{FF2B5EF4-FFF2-40B4-BE49-F238E27FC236}">
                <a16:creationId xmlns:a16="http://schemas.microsoft.com/office/drawing/2014/main" id="{06086AFC-A5C6-82C4-4418-1B5615FA09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351314"/>
            <a:ext cx="10160000" cy="863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7634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238574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D6B9DA35-262A-FE6C-380A-8C417A764F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1248229"/>
            <a:ext cx="8801100" cy="3854771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 algn="l">
              <a:buFont typeface="Wingdings" panose="05000000000000000000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1</a:t>
            </a:r>
          </a:p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2 ...</a:t>
            </a:r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2900727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7FD06D52-75D9-EB4F-3C10-CCDEF5A118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882443"/>
            <a:ext cx="8801100" cy="6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just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endParaRPr lang="cs-CZ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D989ACE8-A09B-DC76-0082-C64D48894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438" y="5275644"/>
            <a:ext cx="7701362" cy="304271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8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cs-CZ" err="1"/>
              <a:t>Qxy</a:t>
            </a:r>
            <a:r>
              <a:rPr lang="cs-CZ"/>
              <a:t>. Znění otázky ... ? </a:t>
            </a:r>
            <a:r>
              <a:rPr lang="cs-CZ" i="1"/>
              <a:t>N=..., </a:t>
            </a:r>
            <a:r>
              <a:rPr lang="cs-CZ" i="1" err="1"/>
              <a:t>info</a:t>
            </a:r>
            <a:r>
              <a:rPr lang="cs-CZ" i="1"/>
              <a:t> kdo odpovídal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5002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7FD06D52-75D9-EB4F-3C10-CCDEF5A118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882443"/>
            <a:ext cx="8801100" cy="6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just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endParaRPr lang="cs-CZ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D989ACE8-A09B-DC76-0082-C64D48894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438" y="5275644"/>
            <a:ext cx="7874162" cy="304271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8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cs-CZ" err="1"/>
              <a:t>Qxy</a:t>
            </a:r>
            <a:r>
              <a:rPr lang="cs-CZ"/>
              <a:t>. Znění otázky ... ? </a:t>
            </a:r>
            <a:r>
              <a:rPr lang="cs-CZ" i="1"/>
              <a:t>N=..., </a:t>
            </a:r>
            <a:r>
              <a:rPr lang="cs-CZ" i="1" err="1"/>
              <a:t>info</a:t>
            </a:r>
            <a:r>
              <a:rPr lang="cs-CZ" i="1"/>
              <a:t> kdo odpovídal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8866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řec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952FB1FA-9565-45EF-BCFA-6244608CD48C}"/>
              </a:ext>
            </a:extLst>
          </p:cNvPr>
          <p:cNvSpPr/>
          <p:nvPr userDrawn="1"/>
        </p:nvSpPr>
        <p:spPr>
          <a:xfrm>
            <a:off x="0" y="-2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AC00DF2-9EA2-44FA-8721-AF44CFE91298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1B7668D-F2BC-44FD-A351-4D47F91B57C0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5CA79137-F75D-4BA3-8BE2-0C88A32D7C93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54862BC-3626-2839-A7FA-0C91C980CE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426400"/>
            <a:ext cx="10160000" cy="710095"/>
          </a:xfrm>
          <a:prstGeom prst="rect">
            <a:avLst/>
          </a:prstGeom>
        </p:spPr>
        <p:txBody>
          <a:bodyPr wrap="square" lIns="67496" tIns="35098" rIns="67496" bIns="35098" anchor="ctr">
            <a:noAutofit/>
          </a:bodyPr>
          <a:lstStyle>
            <a:lvl1pPr algn="ctr">
              <a:defRPr sz="3600">
                <a:solidFill>
                  <a:schemeClr val="bg1"/>
                </a:solidFill>
                <a:effectLst/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70B41FF6-1AC0-05BD-1052-2038E55834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79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z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5250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na stř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2">
            <a:extLst>
              <a:ext uri="{FF2B5EF4-FFF2-40B4-BE49-F238E27FC236}">
                <a16:creationId xmlns:a16="http://schemas.microsoft.com/office/drawing/2014/main" id="{06086AFC-A5C6-82C4-4418-1B5615FA09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351314"/>
            <a:ext cx="10160000" cy="863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23440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101952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D6B9DA35-262A-FE6C-380A-8C417A764F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1248229"/>
            <a:ext cx="8801100" cy="3854771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 algn="l">
              <a:buFont typeface="Wingdings" panose="05000000000000000000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1</a:t>
            </a:r>
          </a:p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2 ...</a:t>
            </a:r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210278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7FD06D52-75D9-EB4F-3C10-CCDEF5A118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882443"/>
            <a:ext cx="8801100" cy="6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just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endParaRPr lang="cs-CZ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D989ACE8-A09B-DC76-0082-C64D48894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438" y="5275644"/>
            <a:ext cx="7874162" cy="304271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8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cs-CZ" err="1"/>
              <a:t>Qxy</a:t>
            </a:r>
            <a:r>
              <a:rPr lang="cs-CZ"/>
              <a:t>. Znění otázky ... ? </a:t>
            </a:r>
            <a:r>
              <a:rPr lang="cs-CZ" i="1"/>
              <a:t>N=..., </a:t>
            </a:r>
            <a:r>
              <a:rPr lang="cs-CZ" i="1" err="1"/>
              <a:t>info</a:t>
            </a:r>
            <a:r>
              <a:rPr lang="cs-CZ" i="1"/>
              <a:t> kdo odpovídal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0113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387F492-775B-4FCC-A320-7045ED737F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016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89034F63-D4CF-409B-B20C-61D34DD036CB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589F3DD-05DD-4450-9E0E-EF46F2842DA6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881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řec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>
            <a:extLst>
              <a:ext uri="{FF2B5EF4-FFF2-40B4-BE49-F238E27FC236}">
                <a16:creationId xmlns:a16="http://schemas.microsoft.com/office/drawing/2014/main" id="{5CA79137-F75D-4BA3-8BE2-0C88A32D7C93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Podnadpis 2">
            <a:extLst>
              <a:ext uri="{FF2B5EF4-FFF2-40B4-BE49-F238E27FC236}">
                <a16:creationId xmlns:a16="http://schemas.microsoft.com/office/drawing/2014/main" id="{21FDA298-7E28-2A9A-E363-5878BAFE01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2408101"/>
            <a:ext cx="8801100" cy="449400"/>
          </a:xfrm>
          <a:prstGeom prst="rect">
            <a:avLst/>
          </a:prstGeom>
        </p:spPr>
        <p:txBody>
          <a:bodyPr lIns="68576" tIns="34288" rIns="68576" bIns="34288"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2400">
                <a:solidFill>
                  <a:schemeClr val="bg1"/>
                </a:solidFill>
                <a:effectLst/>
                <a:latin typeface="+mj-lt"/>
              </a:defRPr>
            </a:lvl1pPr>
            <a:lvl2pPr marL="380972" indent="0" algn="ctr">
              <a:buNone/>
              <a:defRPr/>
            </a:lvl2pPr>
            <a:lvl3pPr marL="761942" indent="0" algn="ctr">
              <a:buNone/>
              <a:defRPr/>
            </a:lvl3pPr>
            <a:lvl4pPr marL="1142914" indent="0" algn="ctr">
              <a:buNone/>
              <a:defRPr/>
            </a:lvl4pPr>
            <a:lvl5pPr marL="1523886" indent="0" algn="ctr">
              <a:buNone/>
              <a:defRPr/>
            </a:lvl5pPr>
            <a:lvl6pPr marL="1904858" indent="0" algn="ctr">
              <a:buNone/>
              <a:defRPr/>
            </a:lvl6pPr>
            <a:lvl7pPr marL="2285828" indent="0" algn="ctr">
              <a:buNone/>
              <a:defRPr/>
            </a:lvl7pPr>
            <a:lvl8pPr marL="2666801" indent="0" algn="ctr">
              <a:buNone/>
              <a:defRPr/>
            </a:lvl8pPr>
            <a:lvl9pPr marL="3047772" indent="0" algn="ctr">
              <a:buNone/>
              <a:defRPr/>
            </a:lvl9pPr>
          </a:lstStyle>
          <a:p>
            <a:r>
              <a:rPr lang="cs-CZ"/>
              <a:t>Podnadpis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ACAD857D-7018-664C-9AC7-AAC126201F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9450" y="307176"/>
            <a:ext cx="8801100" cy="1137319"/>
          </a:xfrm>
          <a:prstGeom prst="rect">
            <a:avLst/>
          </a:prstGeom>
        </p:spPr>
        <p:txBody>
          <a:bodyPr wrap="square" lIns="67496" tIns="35098" rIns="67496" bIns="35098" anchor="ctr">
            <a:noAutofit/>
          </a:bodyPr>
          <a:lstStyle>
            <a:lvl1pPr algn="l">
              <a:defRPr sz="6000">
                <a:solidFill>
                  <a:schemeClr val="bg1"/>
                </a:solidFill>
                <a:effectLst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17D8072-28BF-DCE3-3608-91B614869A81}"/>
              </a:ext>
            </a:extLst>
          </p:cNvPr>
          <p:cNvSpPr/>
          <p:nvPr userDrawn="1"/>
        </p:nvSpPr>
        <p:spPr bwMode="auto">
          <a:xfrm>
            <a:off x="594303" y="3787795"/>
            <a:ext cx="1332000" cy="133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01600" tIns="50800" rIns="101600" bIns="50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159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D5D3A30B-5202-1844-5B0E-D0A05BCFCC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453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řec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952FB1FA-9565-45EF-BCFA-6244608CD48C}"/>
              </a:ext>
            </a:extLst>
          </p:cNvPr>
          <p:cNvSpPr/>
          <p:nvPr userDrawn="1"/>
        </p:nvSpPr>
        <p:spPr>
          <a:xfrm>
            <a:off x="0" y="-2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AC00DF2-9EA2-44FA-8721-AF44CFE91298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1B7668D-F2BC-44FD-A351-4D47F91B57C0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5CA79137-F75D-4BA3-8BE2-0C88A32D7C93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54862BC-3626-2839-A7FA-0C91C980CE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426400"/>
            <a:ext cx="10160000" cy="710095"/>
          </a:xfrm>
          <a:prstGeom prst="rect">
            <a:avLst/>
          </a:prstGeom>
        </p:spPr>
        <p:txBody>
          <a:bodyPr wrap="square" lIns="67496" tIns="35098" rIns="67496" bIns="35098" anchor="ctr">
            <a:noAutofit/>
          </a:bodyPr>
          <a:lstStyle>
            <a:lvl1pPr algn="ctr">
              <a:defRPr sz="3600">
                <a:solidFill>
                  <a:schemeClr val="bg1"/>
                </a:solidFill>
                <a:effectLst/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70B41FF6-1AC0-05BD-1052-2038E55834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047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c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952FB1FA-9565-45EF-BCFA-6244608CD48C}"/>
              </a:ext>
            </a:extLst>
          </p:cNvPr>
          <p:cNvSpPr/>
          <p:nvPr userDrawn="1"/>
        </p:nvSpPr>
        <p:spPr>
          <a:xfrm>
            <a:off x="0" y="-2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AC00DF2-9EA2-44FA-8721-AF44CFE91298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1B7668D-F2BC-44FD-A351-4D47F91B57C0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5CA79137-F75D-4BA3-8BE2-0C88A32D7C93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5583CBF2-B4E4-D4F4-FF9A-B6F248B149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938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sv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AB21C5-41D1-4F25-8E12-572FC27898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57" r="-357"/>
          <a:stretch/>
        </p:blipFill>
        <p:spPr bwMode="auto">
          <a:xfrm>
            <a:off x="8523885" y="5225357"/>
            <a:ext cx="10512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0991C98-2F3D-0C5F-0E07-CD0D1C33F2E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527425" y="5499100"/>
            <a:ext cx="3130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Confidential - Not for Public Consumption 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84502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649" r:id="rId2"/>
    <p:sldLayoutId id="2147483750" r:id="rId3"/>
    <p:sldLayoutId id="2147483650" r:id="rId4"/>
    <p:sldLayoutId id="2147483751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hf hdr="0" ftr="0" dt="0"/>
  <p:txStyles>
    <p:titleStyle>
      <a:lvl1pPr algn="ctr" defTabSz="761942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28" indent="-285728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079" indent="-238108" algn="l" defTabSz="76194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28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00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–"/>
        <a:defRPr sz="1778" kern="1200">
          <a:solidFill>
            <a:schemeClr val="tx1"/>
          </a:solidFill>
          <a:latin typeface="+mn-lt"/>
          <a:ea typeface="+mn-ea"/>
          <a:cs typeface="+mn-cs"/>
        </a:defRPr>
      </a:lvl4pPr>
      <a:lvl5pPr marL="1714372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»"/>
        <a:defRPr sz="1778" kern="1200">
          <a:solidFill>
            <a:schemeClr val="tx1"/>
          </a:solidFill>
          <a:latin typeface="+mn-lt"/>
          <a:ea typeface="+mn-ea"/>
          <a:cs typeface="+mn-cs"/>
        </a:defRPr>
      </a:lvl5pPr>
      <a:lvl6pPr marL="2095343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6pPr>
      <a:lvl7pPr marL="2476314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7pPr>
      <a:lvl8pPr marL="2857286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8pPr>
      <a:lvl9pPr marL="3238257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097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2pPr>
      <a:lvl3pPr marL="76194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3pPr>
      <a:lvl4pPr marL="1142914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4pPr>
      <a:lvl5pPr marL="1523886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5pPr>
      <a:lvl6pPr marL="1904858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6pPr>
      <a:lvl7pPr marL="2285828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7pPr>
      <a:lvl8pPr marL="2666801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8pPr>
      <a:lvl9pPr marL="304777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082EEEC-821D-9AE5-5257-9986544BCF0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527425" y="5499100"/>
            <a:ext cx="3130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Confidential - Not for Public Consumption 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92455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7" r:id="rId5"/>
    <p:sldLayoutId id="2147483769" r:id="rId6"/>
  </p:sldLayoutIdLst>
  <p:hf hdr="0" ftr="0" dt="0"/>
  <p:txStyles>
    <p:titleStyle>
      <a:lvl1pPr algn="ctr" defTabSz="761942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28" indent="-285728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079" indent="-238108" algn="l" defTabSz="76194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28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00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–"/>
        <a:defRPr sz="1778" kern="1200">
          <a:solidFill>
            <a:schemeClr val="tx1"/>
          </a:solidFill>
          <a:latin typeface="+mn-lt"/>
          <a:ea typeface="+mn-ea"/>
          <a:cs typeface="+mn-cs"/>
        </a:defRPr>
      </a:lvl4pPr>
      <a:lvl5pPr marL="1714372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»"/>
        <a:defRPr sz="1778" kern="1200">
          <a:solidFill>
            <a:schemeClr val="tx1"/>
          </a:solidFill>
          <a:latin typeface="+mn-lt"/>
          <a:ea typeface="+mn-ea"/>
          <a:cs typeface="+mn-cs"/>
        </a:defRPr>
      </a:lvl5pPr>
      <a:lvl6pPr marL="2095343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6pPr>
      <a:lvl7pPr marL="2476314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7pPr>
      <a:lvl8pPr marL="2857286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8pPr>
      <a:lvl9pPr marL="3238257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097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2pPr>
      <a:lvl3pPr marL="76194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3pPr>
      <a:lvl4pPr marL="1142914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4pPr>
      <a:lvl5pPr marL="1523886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5pPr>
      <a:lvl6pPr marL="1904858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6pPr>
      <a:lvl7pPr marL="2285828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7pPr>
      <a:lvl8pPr marL="2666801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8pPr>
      <a:lvl9pPr marL="304777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 userDrawn="1"/>
        </p:nvSpPr>
        <p:spPr>
          <a:xfrm>
            <a:off x="0" y="61914"/>
            <a:ext cx="10160000" cy="5653087"/>
          </a:xfrm>
          <a:prstGeom prst="rect">
            <a:avLst/>
          </a:prstGeom>
          <a:gradFill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400"/>
          </a:p>
        </p:txBody>
      </p:sp>
      <p:sp>
        <p:nvSpPr>
          <p:cNvPr id="8" name="Obdélník 7"/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8576" tIns="34288" rIns="68576" bIns="3428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A0BAE31A-58B0-E42B-ADF7-30BDDB763D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97AAD85-175E-DB49-CEB2-F99774EE807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527425" y="5499100"/>
            <a:ext cx="3130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Confidential - Not for Public Consumption 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21997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10" r:id="rId3"/>
  </p:sldLayoutIdLst>
  <p:hf hdr="0" ftr="0" dt="0"/>
  <p:txStyles>
    <p:titleStyle>
      <a:lvl1pPr algn="ctr" defTabSz="68575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8" indent="-25715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77" indent="-214299" algn="l" defTabSz="6857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94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72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50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28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05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83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60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8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5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33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11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89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66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45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22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>
            <a:extLst>
              <a:ext uri="{FF2B5EF4-FFF2-40B4-BE49-F238E27FC236}">
                <a16:creationId xmlns:a16="http://schemas.microsoft.com/office/drawing/2014/main" id="{896B3335-EA76-018E-6C56-6D8174165E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Prezentace výsledků z výzkumu 2026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DBC7AC7-74B3-CDFC-8D46-68F38618FE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5400" dirty="0">
                <a:latin typeface="Barlow Condensed ExtraBold" panose="00000906000000000000" pitchFamily="2" charset="-18"/>
              </a:rPr>
              <a:t>Trendy konzumace videoobsahu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89A3145-8296-867E-BF58-2AABE1216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25" y="4265620"/>
            <a:ext cx="1025525" cy="3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00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6402738-30BF-920E-0C65-46DC976CC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6262B2E-B0CB-4DBB-8C61-F612C05A0A37}" type="slidenum">
              <a:rPr lang="cs-CZ" smtClean="0"/>
              <a:pPr/>
              <a:t>2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6FF66BB-B1B9-9099-3534-F47BAB992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115" y="249120"/>
            <a:ext cx="8801100" cy="633322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cs-CZ" sz="3300">
                <a:latin typeface="Barlow Condensed ExtraBold"/>
              </a:rPr>
              <a:t>Potřeba </a:t>
            </a:r>
            <a:r>
              <a:rPr lang="cs-CZ" sz="3300">
                <a:latin typeface="Barlow Condensed Light"/>
              </a:rPr>
              <a:t>a</a:t>
            </a:r>
            <a:r>
              <a:rPr lang="cs-CZ" sz="3300"/>
              <a:t> </a:t>
            </a:r>
            <a:r>
              <a:rPr lang="cs-CZ" sz="3300">
                <a:latin typeface="Barlow Condensed ExtraBold"/>
              </a:rPr>
              <a:t>cíle</a:t>
            </a:r>
            <a:r>
              <a:rPr lang="cs-CZ" sz="3300"/>
              <a:t> výzkumu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07445C1-024D-1002-5991-A966657C6DF9}"/>
              </a:ext>
            </a:extLst>
          </p:cNvPr>
          <p:cNvSpPr txBox="1"/>
          <p:nvPr/>
        </p:nvSpPr>
        <p:spPr>
          <a:xfrm>
            <a:off x="1222758" y="3184585"/>
            <a:ext cx="331915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zdroje signálu, které 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využívají domácnosti a jejich členové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když sledují 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videoobsah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(včetně TV)​</a:t>
            </a:r>
          </a:p>
          <a:p>
            <a:pPr algn="just"/>
            <a:endParaRPr lang="cs-CZ" sz="10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zdroje signálu využívané při sledování různých 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pořadů</a:t>
            </a:r>
          </a:p>
          <a:p>
            <a:pPr algn="just"/>
            <a:endParaRPr lang="cs-CZ" sz="10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meziroční 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změny zdroje signálu 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při sledování videoobsahu​</a:t>
            </a:r>
          </a:p>
          <a:p>
            <a:pPr algn="just"/>
            <a:endParaRPr lang="cs-CZ" sz="10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cs-CZ" sz="1000">
                <a:solidFill>
                  <a:schemeClr val="accent6"/>
                </a:solidFill>
              </a:rPr>
              <a:t>o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čekávané trendy 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 souvislosti s generačními rozdíly ve sledování videoobsahu</a:t>
            </a:r>
            <a:endParaRPr lang="cs-CZ" sz="1000"/>
          </a:p>
        </p:txBody>
      </p:sp>
      <p:sp>
        <p:nvSpPr>
          <p:cNvPr id="6" name="Nadpis 6">
            <a:extLst>
              <a:ext uri="{FF2B5EF4-FFF2-40B4-BE49-F238E27FC236}">
                <a16:creationId xmlns:a16="http://schemas.microsoft.com/office/drawing/2014/main" id="{84404D11-60AE-0C7A-91FE-B5F59BAFE260}"/>
              </a:ext>
            </a:extLst>
          </p:cNvPr>
          <p:cNvSpPr txBox="1">
            <a:spLocks/>
          </p:cNvSpPr>
          <p:nvPr/>
        </p:nvSpPr>
        <p:spPr>
          <a:xfrm>
            <a:off x="649349" y="2802513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>
                <a:solidFill>
                  <a:srgbClr val="1964AA"/>
                </a:solidFill>
              </a:rPr>
              <a:t>CO JSME ZKOUMALI?</a:t>
            </a:r>
          </a:p>
        </p:txBody>
      </p:sp>
      <p:pic>
        <p:nvPicPr>
          <p:cNvPr id="9" name="Grafický objekt 8" descr="Domov se souvislou výplní">
            <a:extLst>
              <a:ext uri="{FF2B5EF4-FFF2-40B4-BE49-F238E27FC236}">
                <a16:creationId xmlns:a16="http://schemas.microsoft.com/office/drawing/2014/main" id="{8F6E5537-AEF7-2010-B506-82D04F53C7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675" y="3165379"/>
            <a:ext cx="385095" cy="385095"/>
          </a:xfrm>
          <a:prstGeom prst="rect">
            <a:avLst/>
          </a:prstGeom>
        </p:spPr>
      </p:pic>
      <p:pic>
        <p:nvPicPr>
          <p:cNvPr id="11" name="Grafický objekt 10" descr="Televize se souvislou výplní">
            <a:extLst>
              <a:ext uri="{FF2B5EF4-FFF2-40B4-BE49-F238E27FC236}">
                <a16:creationId xmlns:a16="http://schemas.microsoft.com/office/drawing/2014/main" id="{090D9E06-265C-EBDC-8F1E-E3B2D6618B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4675" y="3656698"/>
            <a:ext cx="385096" cy="385096"/>
          </a:xfrm>
          <a:prstGeom prst="rect">
            <a:avLst/>
          </a:prstGeom>
        </p:spPr>
      </p:pic>
      <p:pic>
        <p:nvPicPr>
          <p:cNvPr id="13" name="Grafický objekt 12" descr="Zamíchat se souvislou výplní">
            <a:extLst>
              <a:ext uri="{FF2B5EF4-FFF2-40B4-BE49-F238E27FC236}">
                <a16:creationId xmlns:a16="http://schemas.microsoft.com/office/drawing/2014/main" id="{6448496B-E513-087C-59A2-47DF377F89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4675" y="4114101"/>
            <a:ext cx="385095" cy="385095"/>
          </a:xfrm>
          <a:prstGeom prst="rect">
            <a:avLst/>
          </a:prstGeom>
        </p:spPr>
      </p:pic>
      <p:pic>
        <p:nvPicPr>
          <p:cNvPr id="15" name="Grafický objekt 14" descr="Statistika se souvislou výplní">
            <a:extLst>
              <a:ext uri="{FF2B5EF4-FFF2-40B4-BE49-F238E27FC236}">
                <a16:creationId xmlns:a16="http://schemas.microsoft.com/office/drawing/2014/main" id="{0965E72C-706A-6805-57E4-E717850D8F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411" y="4571503"/>
            <a:ext cx="389624" cy="389624"/>
          </a:xfrm>
          <a:prstGeom prst="rect">
            <a:avLst/>
          </a:prstGeom>
        </p:spPr>
      </p:pic>
      <p:sp>
        <p:nvSpPr>
          <p:cNvPr id="16" name="Nadpis 6">
            <a:extLst>
              <a:ext uri="{FF2B5EF4-FFF2-40B4-BE49-F238E27FC236}">
                <a16:creationId xmlns:a16="http://schemas.microsoft.com/office/drawing/2014/main" id="{A451ABEB-8A07-3D1A-B960-BDB78FE64723}"/>
              </a:ext>
            </a:extLst>
          </p:cNvPr>
          <p:cNvSpPr txBox="1">
            <a:spLocks/>
          </p:cNvSpPr>
          <p:nvPr/>
        </p:nvSpPr>
        <p:spPr>
          <a:xfrm>
            <a:off x="5092434" y="1372183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>
                <a:solidFill>
                  <a:schemeClr val="accent4"/>
                </a:solidFill>
              </a:rPr>
              <a:t>CO JSME NEZKOUMALI?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B700040-3EAD-6BE0-50A7-D5E45DCC4AD1}"/>
              </a:ext>
            </a:extLst>
          </p:cNvPr>
          <p:cNvSpPr txBox="1"/>
          <p:nvPr/>
        </p:nvSpPr>
        <p:spPr>
          <a:xfrm>
            <a:off x="5092434" y="1692131"/>
            <a:ext cx="35980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4"/>
              </a:buClr>
              <a:buFont typeface="Merriweather" panose="00000500000000000000" pitchFamily="2" charset="-18"/>
              <a:buChar char="–"/>
            </a:pPr>
            <a:r>
              <a:rPr lang="cs-CZ" sz="1000">
                <a:solidFill>
                  <a:schemeClr val="accent4"/>
                </a:solidFill>
              </a:rPr>
              <a:t>p</a:t>
            </a:r>
            <a:r>
              <a:rPr lang="cs-CZ" sz="1000">
                <a:solidFill>
                  <a:schemeClr val="accent4"/>
                </a:solidFill>
                <a:latin typeface="+mn-lt"/>
              </a:rPr>
              <a:t>řítomnost antén 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 českých domácnostech</a:t>
            </a:r>
          </a:p>
          <a:p>
            <a:pPr marL="171450" indent="-171450">
              <a:buClr>
                <a:schemeClr val="accent4"/>
              </a:buClr>
              <a:buFont typeface="Merriweather" panose="00000500000000000000" pitchFamily="2" charset="-18"/>
              <a:buChar char="–"/>
            </a:pPr>
            <a:endParaRPr lang="cs-CZ" sz="10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171450" indent="-171450">
              <a:buClr>
                <a:schemeClr val="accent4"/>
              </a:buClr>
              <a:buFont typeface="Merriweather" panose="00000500000000000000" pitchFamily="2" charset="-18"/>
              <a:buChar char="–"/>
            </a:pPr>
            <a:r>
              <a:rPr lang="cs-CZ" sz="1000">
                <a:solidFill>
                  <a:schemeClr val="accent4"/>
                </a:solidFill>
                <a:latin typeface="+mn-lt"/>
              </a:rPr>
              <a:t>sledovanost pořadů a televizí 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(výzkum není alternativou k peoplemetrům​)</a:t>
            </a:r>
            <a:endParaRPr lang="cs-CZ" sz="1000"/>
          </a:p>
        </p:txBody>
      </p:sp>
      <p:sp>
        <p:nvSpPr>
          <p:cNvPr id="22" name="Nadpis 6">
            <a:extLst>
              <a:ext uri="{FF2B5EF4-FFF2-40B4-BE49-F238E27FC236}">
                <a16:creationId xmlns:a16="http://schemas.microsoft.com/office/drawing/2014/main" id="{570A6A66-2A04-0F11-8844-391B9F900584}"/>
              </a:ext>
            </a:extLst>
          </p:cNvPr>
          <p:cNvSpPr txBox="1">
            <a:spLocks/>
          </p:cNvSpPr>
          <p:nvPr/>
        </p:nvSpPr>
        <p:spPr>
          <a:xfrm>
            <a:off x="602254" y="1388349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>
                <a:solidFill>
                  <a:srgbClr val="1964AA"/>
                </a:solidFill>
              </a:rPr>
              <a:t>KDE VZNIKLA POTŘEBA VÝZKUMU?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76E38A8D-1EE2-D397-3B9F-6404D355D72B}"/>
              </a:ext>
            </a:extLst>
          </p:cNvPr>
          <p:cNvSpPr txBox="1"/>
          <p:nvPr/>
        </p:nvSpPr>
        <p:spPr>
          <a:xfrm>
            <a:off x="602254" y="1748057"/>
            <a:ext cx="391449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</a:rPr>
              <a:t>Poptávka po </a:t>
            </a:r>
            <a:r>
              <a:rPr lang="cs-CZ" sz="1000">
                <a:solidFill>
                  <a:schemeClr val="accent6"/>
                </a:solidFill>
              </a:rPr>
              <a:t>pochopení konzumace videoobsahu v českých domácnostech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</a:rPr>
              <a:t> a zdroje, přes které videoobsah do domácností proudí.</a:t>
            </a:r>
          </a:p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cs-CZ" sz="1000" i="1">
                <a:solidFill>
                  <a:schemeClr val="tx1">
                    <a:lumMod val="75000"/>
                    <a:lumOff val="25000"/>
                  </a:schemeClr>
                </a:solidFill>
              </a:rPr>
              <a:t>Pokud mám doma anténu, znamená to, že ji opravdu využívám ke sledování videoobsahu?“</a:t>
            </a:r>
          </a:p>
        </p:txBody>
      </p:sp>
      <p:sp>
        <p:nvSpPr>
          <p:cNvPr id="24" name="Nadpis 6">
            <a:extLst>
              <a:ext uri="{FF2B5EF4-FFF2-40B4-BE49-F238E27FC236}">
                <a16:creationId xmlns:a16="http://schemas.microsoft.com/office/drawing/2014/main" id="{83BD1D13-366D-A010-07D4-53C67E954A5E}"/>
              </a:ext>
            </a:extLst>
          </p:cNvPr>
          <p:cNvSpPr txBox="1">
            <a:spLocks/>
          </p:cNvSpPr>
          <p:nvPr/>
        </p:nvSpPr>
        <p:spPr>
          <a:xfrm>
            <a:off x="5102829" y="2857500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 dirty="0">
                <a:solidFill>
                  <a:srgbClr val="1964AA"/>
                </a:solidFill>
              </a:rPr>
              <a:t>SBĚR DAT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88F09708-43BF-3CB8-5AA7-48C68619525A}"/>
              </a:ext>
            </a:extLst>
          </p:cNvPr>
          <p:cNvSpPr txBox="1"/>
          <p:nvPr/>
        </p:nvSpPr>
        <p:spPr>
          <a:xfrm>
            <a:off x="5021705" y="3623485"/>
            <a:ext cx="2006317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1000" dirty="0">
                <a:solidFill>
                  <a:schemeClr val="accent6"/>
                </a:solidFill>
              </a:rPr>
              <a:t>On-line</a:t>
            </a:r>
            <a:r>
              <a:rPr lang="cs-CZ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sběr dat v panelu Norstat a </a:t>
            </a:r>
            <a:r>
              <a:rPr lang="cs-CZ" sz="1000" dirty="0">
                <a:solidFill>
                  <a:schemeClr val="accent6"/>
                </a:solidFill>
              </a:rPr>
              <a:t>osobní dotazování</a:t>
            </a:r>
            <a:r>
              <a:rPr lang="cs-CZ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Jedná se o reprezentativní vzorek české populace ve věku </a:t>
            </a:r>
            <a:r>
              <a:rPr lang="cs-CZ" sz="1000" dirty="0">
                <a:solidFill>
                  <a:schemeClr val="accent6"/>
                </a:solidFill>
              </a:rPr>
              <a:t>15-79 let</a:t>
            </a:r>
            <a:r>
              <a:rPr lang="cs-CZ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pic>
        <p:nvPicPr>
          <p:cNvPr id="30" name="Grafický objekt 29" descr="Děti se souvislou výplní">
            <a:extLst>
              <a:ext uri="{FF2B5EF4-FFF2-40B4-BE49-F238E27FC236}">
                <a16:creationId xmlns:a16="http://schemas.microsoft.com/office/drawing/2014/main" id="{A63C5E6C-9CB2-4732-F672-284163FB7E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80000" y="3184096"/>
            <a:ext cx="520553" cy="520553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CE5AB1E6-7CBB-3616-CC7D-CA70B3D4F9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1396" y="3002064"/>
            <a:ext cx="1390056" cy="271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43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BD4A6-3B9F-5482-9103-FC91B5818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967F0C2E-7A06-DBFD-B179-64F7DFDBF1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7260323"/>
              </p:ext>
            </p:extLst>
          </p:nvPr>
        </p:nvGraphicFramePr>
        <p:xfrm>
          <a:off x="1645708" y="2297560"/>
          <a:ext cx="3205237" cy="2386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C94F54AF-340A-3148-41ED-99F8B0533A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25B307DB-032D-2893-F0F3-9FD93455D8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>
                <a:latin typeface="Barlow Condensed ExtraBold" panose="00000906000000000000" pitchFamily="2" charset="-18"/>
              </a:rPr>
              <a:t>Televizi </a:t>
            </a:r>
            <a:r>
              <a:rPr lang="cs-CZ" sz="3600" dirty="0"/>
              <a:t>mají připojenou </a:t>
            </a:r>
            <a:r>
              <a:rPr lang="cs-CZ" sz="3600" dirty="0">
                <a:latin typeface="Barlow Condensed ExtraBold" panose="00000906000000000000" pitchFamily="2" charset="-18"/>
              </a:rPr>
              <a:t>na internet ¾ domácností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552D97F-97AF-E325-75F5-D2D0B86372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Q01: Která zařízení máte ve své domácnosti?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N=1520, všichni respondenti</a:t>
            </a:r>
          </a:p>
        </p:txBody>
      </p:sp>
      <p:sp>
        <p:nvSpPr>
          <p:cNvPr id="6" name="Inhaltsplatzhalter 7">
            <a:extLst>
              <a:ext uri="{FF2B5EF4-FFF2-40B4-BE49-F238E27FC236}">
                <a16:creationId xmlns:a16="http://schemas.microsoft.com/office/drawing/2014/main" id="{29EB1476-FE1C-7FEB-6F2F-EFB287A67CE1}"/>
              </a:ext>
            </a:extLst>
          </p:cNvPr>
          <p:cNvSpPr txBox="1">
            <a:spLocks/>
          </p:cNvSpPr>
          <p:nvPr/>
        </p:nvSpPr>
        <p:spPr bwMode="gray">
          <a:xfrm>
            <a:off x="1313936" y="1705043"/>
            <a:ext cx="1537877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FD5200"/>
                </a:solidFill>
                <a:effectLst/>
                <a:uLnTx/>
                <a:uFillTx/>
                <a:latin typeface="Barlow Condensed ExtraBold" panose="00000906000000000000" pitchFamily="2" charset="-18"/>
                <a:ea typeface="+mn-ea"/>
                <a:cs typeface="+mn-cs"/>
              </a:rPr>
              <a:t>73 %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domácností je vybaveno televizí </a:t>
            </a:r>
            <a:r>
              <a:rPr kumimoji="0" lang="cs-CZ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připojenou na internet</a:t>
            </a: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7" name="Inhaltsplatzhalter 7">
            <a:extLst>
              <a:ext uri="{FF2B5EF4-FFF2-40B4-BE49-F238E27FC236}">
                <a16:creationId xmlns:a16="http://schemas.microsoft.com/office/drawing/2014/main" id="{D652834B-ACE4-F0E0-6762-07C330A85244}"/>
              </a:ext>
            </a:extLst>
          </p:cNvPr>
          <p:cNvSpPr txBox="1">
            <a:spLocks/>
          </p:cNvSpPr>
          <p:nvPr/>
        </p:nvSpPr>
        <p:spPr bwMode="gray">
          <a:xfrm>
            <a:off x="4133121" y="2773517"/>
            <a:ext cx="1175936" cy="413446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FD5200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6 %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 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domácností má smart TV bez připojení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8" name="Inhaltsplatzhalter 7">
            <a:extLst>
              <a:ext uri="{FF2B5EF4-FFF2-40B4-BE49-F238E27FC236}">
                <a16:creationId xmlns:a16="http://schemas.microsoft.com/office/drawing/2014/main" id="{174DCC37-6C0F-A4DA-32FB-C257EBA81005}"/>
              </a:ext>
            </a:extLst>
          </p:cNvPr>
          <p:cNvSpPr txBox="1">
            <a:spLocks/>
          </p:cNvSpPr>
          <p:nvPr/>
        </p:nvSpPr>
        <p:spPr bwMode="gray">
          <a:xfrm>
            <a:off x="4262472" y="3530806"/>
            <a:ext cx="975650" cy="313754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FD5200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13 %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 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bez smart TV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9" name="Inhaltsplatzhalter 7">
            <a:extLst>
              <a:ext uri="{FF2B5EF4-FFF2-40B4-BE49-F238E27FC236}">
                <a16:creationId xmlns:a16="http://schemas.microsoft.com/office/drawing/2014/main" id="{BD878103-5FDB-0B01-DD8B-BF237AB632EC}"/>
              </a:ext>
            </a:extLst>
          </p:cNvPr>
          <p:cNvSpPr txBox="1">
            <a:spLocks/>
          </p:cNvSpPr>
          <p:nvPr/>
        </p:nvSpPr>
        <p:spPr bwMode="gray">
          <a:xfrm>
            <a:off x="3864129" y="4151887"/>
            <a:ext cx="1066715" cy="313754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FD5200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9 %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 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bez TV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pic>
        <p:nvPicPr>
          <p:cNvPr id="23" name="Grafický objekt 22" descr="Tenká šipka zatočená proti směru hodinových ručiček se souvislou výplní">
            <a:extLst>
              <a:ext uri="{FF2B5EF4-FFF2-40B4-BE49-F238E27FC236}">
                <a16:creationId xmlns:a16="http://schemas.microsoft.com/office/drawing/2014/main" id="{338E46AF-7BE4-B448-E468-BE07C1D77E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317105">
            <a:off x="1547455" y="3082990"/>
            <a:ext cx="785708" cy="785708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589B8EA2-CBF9-3C59-523D-EFBEC3C4A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484" y="1563042"/>
            <a:ext cx="3087137" cy="319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4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222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07F7F05C-3A66-9711-D79B-96DEF589D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>
                <a:latin typeface="Barlow Condensed ExtraBold" panose="00000906000000000000" pitchFamily="2" charset="-18"/>
              </a:rPr>
              <a:t>Internet </a:t>
            </a:r>
            <a:r>
              <a:rPr lang="cs-CZ" sz="3600" dirty="0"/>
              <a:t>dominuje </a:t>
            </a:r>
            <a:r>
              <a:rPr lang="cs-CZ" sz="3600" dirty="0">
                <a:latin typeface="Barlow Condensed ExtraBold" panose="00000906000000000000" pitchFamily="2" charset="-18"/>
              </a:rPr>
              <a:t>při sledování videoobsahu i v roce 2026</a:t>
            </a:r>
          </a:p>
        </p:txBody>
      </p:sp>
      <p:sp>
        <p:nvSpPr>
          <p:cNvPr id="20" name="Inhaltsplatzhalter 7">
            <a:extLst>
              <a:ext uri="{FF2B5EF4-FFF2-40B4-BE49-F238E27FC236}">
                <a16:creationId xmlns:a16="http://schemas.microsoft.com/office/drawing/2014/main" id="{974FC3C7-6FBF-7F43-722B-892EBA540CF8}"/>
              </a:ext>
            </a:extLst>
          </p:cNvPr>
          <p:cNvSpPr txBox="1">
            <a:spLocks/>
          </p:cNvSpPr>
          <p:nvPr/>
        </p:nvSpPr>
        <p:spPr bwMode="gray">
          <a:xfrm>
            <a:off x="1001455" y="3386836"/>
            <a:ext cx="810868" cy="83939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595959"/>
              </a:buClr>
              <a:buSzPct val="50000"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NEJČASTĚJI SLEDOVANÝ ZDROJ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2" name="Nadpis 6">
            <a:extLst>
              <a:ext uri="{FF2B5EF4-FFF2-40B4-BE49-F238E27FC236}">
                <a16:creationId xmlns:a16="http://schemas.microsoft.com/office/drawing/2014/main" id="{3EAAE523-1B28-C31E-71FD-7F56FD414351}"/>
              </a:ext>
            </a:extLst>
          </p:cNvPr>
          <p:cNvSpPr txBox="1">
            <a:spLocks/>
          </p:cNvSpPr>
          <p:nvPr/>
        </p:nvSpPr>
        <p:spPr>
          <a:xfrm>
            <a:off x="1778965" y="1583040"/>
            <a:ext cx="227946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defRPr/>
            </a:pPr>
            <a:r>
              <a:rPr lang="cs-CZ" sz="1400" b="1" dirty="0">
                <a:solidFill>
                  <a:srgbClr val="1964AA"/>
                </a:solidFill>
                <a:latin typeface="Merriweather"/>
                <a:ea typeface="+mn-ea"/>
                <a:cs typeface="+mn-cs"/>
              </a:rPr>
              <a:t>IPTV, HbbTV, VOD, www</a:t>
            </a:r>
          </a:p>
        </p:txBody>
      </p:sp>
      <p:sp>
        <p:nvSpPr>
          <p:cNvPr id="6" name="Nadpis 6">
            <a:extLst>
              <a:ext uri="{FF2B5EF4-FFF2-40B4-BE49-F238E27FC236}">
                <a16:creationId xmlns:a16="http://schemas.microsoft.com/office/drawing/2014/main" id="{E788B4A2-B589-F938-8E69-B117D7F3FE04}"/>
              </a:ext>
            </a:extLst>
          </p:cNvPr>
          <p:cNvSpPr txBox="1">
            <a:spLocks/>
          </p:cNvSpPr>
          <p:nvPr/>
        </p:nvSpPr>
        <p:spPr>
          <a:xfrm>
            <a:off x="4223701" y="1583040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1400" b="1">
                <a:solidFill>
                  <a:srgbClr val="6E9D2A"/>
                </a:solidFill>
                <a:latin typeface="+mn-lt"/>
              </a:rPr>
              <a:t>DVB-T2</a:t>
            </a:r>
          </a:p>
        </p:txBody>
      </p:sp>
      <p:sp>
        <p:nvSpPr>
          <p:cNvPr id="8" name="Nadpis 6">
            <a:extLst>
              <a:ext uri="{FF2B5EF4-FFF2-40B4-BE49-F238E27FC236}">
                <a16:creationId xmlns:a16="http://schemas.microsoft.com/office/drawing/2014/main" id="{4DBFD615-3ABB-F1DB-16F1-086D2E5C2FFD}"/>
              </a:ext>
            </a:extLst>
          </p:cNvPr>
          <p:cNvSpPr txBox="1">
            <a:spLocks/>
          </p:cNvSpPr>
          <p:nvPr/>
        </p:nvSpPr>
        <p:spPr>
          <a:xfrm>
            <a:off x="6394077" y="1583040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1400" b="1">
                <a:solidFill>
                  <a:schemeClr val="accent3"/>
                </a:solidFill>
                <a:latin typeface="+mn-lt"/>
              </a:rPr>
              <a:t>CAB, SAT</a:t>
            </a:r>
          </a:p>
        </p:txBody>
      </p:sp>
      <p:sp>
        <p:nvSpPr>
          <p:cNvPr id="14" name="Inhaltsplatzhalter 7">
            <a:extLst>
              <a:ext uri="{FF2B5EF4-FFF2-40B4-BE49-F238E27FC236}">
                <a16:creationId xmlns:a16="http://schemas.microsoft.com/office/drawing/2014/main" id="{3A455576-40B7-906A-903E-DECE2D7A2745}"/>
              </a:ext>
            </a:extLst>
          </p:cNvPr>
          <p:cNvSpPr txBox="1">
            <a:spLocks/>
          </p:cNvSpPr>
          <p:nvPr/>
        </p:nvSpPr>
        <p:spPr bwMode="gray">
          <a:xfrm>
            <a:off x="1079157" y="2081927"/>
            <a:ext cx="733166" cy="771210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fontAlgn="auto">
              <a:buClr>
                <a:srgbClr val="595959"/>
              </a:buClr>
              <a:buSzPct val="50000"/>
              <a:tabLst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VYUŽÍVANÝ ZDROJ SLEDOVÁNÍ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13" name="Inhaltsplatzhalter 7">
            <a:extLst>
              <a:ext uri="{FF2B5EF4-FFF2-40B4-BE49-F238E27FC236}">
                <a16:creationId xmlns:a16="http://schemas.microsoft.com/office/drawing/2014/main" id="{D1A3BCE4-B6BA-2F38-E54B-B0525F5456F6}"/>
              </a:ext>
            </a:extLst>
          </p:cNvPr>
          <p:cNvSpPr txBox="1">
            <a:spLocks/>
          </p:cNvSpPr>
          <p:nvPr/>
        </p:nvSpPr>
        <p:spPr bwMode="gray">
          <a:xfrm>
            <a:off x="2211333" y="1918141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91C2EF"/>
                </a:solidFill>
                <a:latin typeface="Barlow Condensed ExtraBold" panose="00000906000000000000" pitchFamily="2" charset="-18"/>
              </a:rPr>
              <a:t>89 %</a:t>
            </a:r>
          </a:p>
        </p:txBody>
      </p:sp>
      <p:sp>
        <p:nvSpPr>
          <p:cNvPr id="15" name="Inhaltsplatzhalter 7">
            <a:extLst>
              <a:ext uri="{FF2B5EF4-FFF2-40B4-BE49-F238E27FC236}">
                <a16:creationId xmlns:a16="http://schemas.microsoft.com/office/drawing/2014/main" id="{41BA319E-D887-D370-733F-C79F7A285504}"/>
              </a:ext>
            </a:extLst>
          </p:cNvPr>
          <p:cNvSpPr txBox="1">
            <a:spLocks/>
          </p:cNvSpPr>
          <p:nvPr/>
        </p:nvSpPr>
        <p:spPr bwMode="gray">
          <a:xfrm>
            <a:off x="2211332" y="3298401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1964AA"/>
                </a:solidFill>
                <a:latin typeface="Barlow Condensed ExtraBold" panose="00000906000000000000" pitchFamily="2" charset="-18"/>
              </a:rPr>
              <a:t>61 %</a:t>
            </a:r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198BB8FA-3132-840D-4DC2-4580EC60E01C}"/>
              </a:ext>
            </a:extLst>
          </p:cNvPr>
          <p:cNvSpPr txBox="1">
            <a:spLocks/>
          </p:cNvSpPr>
          <p:nvPr/>
        </p:nvSpPr>
        <p:spPr bwMode="gray">
          <a:xfrm>
            <a:off x="4434135" y="1915053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BDE08B"/>
                </a:solidFill>
                <a:latin typeface="Barlow Condensed ExtraBold" panose="00000906000000000000" pitchFamily="2" charset="-18"/>
              </a:rPr>
              <a:t>38 %</a:t>
            </a:r>
          </a:p>
        </p:txBody>
      </p:sp>
      <p:sp>
        <p:nvSpPr>
          <p:cNvPr id="17" name="Inhaltsplatzhalter 7">
            <a:extLst>
              <a:ext uri="{FF2B5EF4-FFF2-40B4-BE49-F238E27FC236}">
                <a16:creationId xmlns:a16="http://schemas.microsoft.com/office/drawing/2014/main" id="{2FE82A68-52BA-30D5-FEA8-B43CD589CC31}"/>
              </a:ext>
            </a:extLst>
          </p:cNvPr>
          <p:cNvSpPr txBox="1">
            <a:spLocks/>
          </p:cNvSpPr>
          <p:nvPr/>
        </p:nvSpPr>
        <p:spPr bwMode="gray">
          <a:xfrm>
            <a:off x="4434135" y="3304990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6E9D2A"/>
                </a:solidFill>
                <a:latin typeface="Barlow Condensed ExtraBold" panose="00000906000000000000" pitchFamily="2" charset="-18"/>
              </a:rPr>
              <a:t>22 %</a:t>
            </a:r>
          </a:p>
        </p:txBody>
      </p:sp>
      <p:sp>
        <p:nvSpPr>
          <p:cNvPr id="18" name="Inhaltsplatzhalter 7">
            <a:extLst>
              <a:ext uri="{FF2B5EF4-FFF2-40B4-BE49-F238E27FC236}">
                <a16:creationId xmlns:a16="http://schemas.microsoft.com/office/drawing/2014/main" id="{B34CF541-C7CC-822B-5C3E-E32ADF764752}"/>
              </a:ext>
            </a:extLst>
          </p:cNvPr>
          <p:cNvSpPr txBox="1">
            <a:spLocks/>
          </p:cNvSpPr>
          <p:nvPr/>
        </p:nvSpPr>
        <p:spPr bwMode="gray">
          <a:xfrm>
            <a:off x="6656937" y="1915053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FED485"/>
                </a:solidFill>
                <a:latin typeface="Barlow Condensed ExtraBold" panose="00000906000000000000" pitchFamily="2" charset="-18"/>
              </a:rPr>
              <a:t>29 %</a:t>
            </a:r>
          </a:p>
        </p:txBody>
      </p:sp>
      <p:sp>
        <p:nvSpPr>
          <p:cNvPr id="19" name="Inhaltsplatzhalter 7">
            <a:extLst>
              <a:ext uri="{FF2B5EF4-FFF2-40B4-BE49-F238E27FC236}">
                <a16:creationId xmlns:a16="http://schemas.microsoft.com/office/drawing/2014/main" id="{40D430B6-5152-DE50-F457-53F1D84BE684}"/>
              </a:ext>
            </a:extLst>
          </p:cNvPr>
          <p:cNvSpPr txBox="1">
            <a:spLocks/>
          </p:cNvSpPr>
          <p:nvPr/>
        </p:nvSpPr>
        <p:spPr bwMode="gray">
          <a:xfrm>
            <a:off x="6656937" y="3304990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>
                <a:solidFill>
                  <a:srgbClr val="E29502"/>
                </a:solidFill>
                <a:latin typeface="Barlow Condensed ExtraBold" panose="00000906000000000000" pitchFamily="2" charset="-18"/>
              </a:rPr>
              <a:t>15 </a:t>
            </a:r>
            <a:r>
              <a:rPr lang="cs-CZ" sz="6600" b="1" dirty="0">
                <a:solidFill>
                  <a:srgbClr val="E29502"/>
                </a:solidFill>
                <a:latin typeface="Barlow Condensed ExtraBold" panose="00000906000000000000" pitchFamily="2" charset="-18"/>
              </a:rPr>
              <a:t>%</a:t>
            </a:r>
          </a:p>
        </p:txBody>
      </p:sp>
      <p:sp>
        <p:nvSpPr>
          <p:cNvPr id="3" name="Zástupný text 11">
            <a:extLst>
              <a:ext uri="{FF2B5EF4-FFF2-40B4-BE49-F238E27FC236}">
                <a16:creationId xmlns:a16="http://schemas.microsoft.com/office/drawing/2014/main" id="{E9019B9C-3102-83B3-013D-8C2E824AF2EC}"/>
              </a:ext>
            </a:extLst>
          </p:cNvPr>
          <p:cNvSpPr txBox="1">
            <a:spLocks/>
          </p:cNvSpPr>
          <p:nvPr/>
        </p:nvSpPr>
        <p:spPr>
          <a:xfrm>
            <a:off x="679438" y="5313744"/>
            <a:ext cx="7287834" cy="304271"/>
          </a:xfrm>
          <a:prstGeom prst="rect">
            <a:avLst/>
          </a:prstGeom>
        </p:spPr>
        <p:txBody>
          <a:bodyPr anchor="ctr"/>
          <a:lstStyle>
            <a:lvl1pPr marL="0" indent="0" algn="l" defTabSz="761942" rtl="0" eaLnBrk="1" latinLnBrk="0" hangingPunct="1">
              <a:spcBef>
                <a:spcPct val="20000"/>
              </a:spcBef>
              <a:buFontTx/>
              <a:buNone/>
              <a:defRPr sz="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19079" indent="-238108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52428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33400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14372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95343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314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6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257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Q02: Jakým způsobem sledujete televizní vysílání a videoobsah? Který zdroj sledujete nejčastěji?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N=1520, všichni respondenti</a:t>
            </a:r>
          </a:p>
        </p:txBody>
      </p:sp>
    </p:spTree>
    <p:extLst>
      <p:ext uri="{BB962C8B-B14F-4D97-AF65-F5344CB8AC3E}">
        <p14:creationId xmlns:p14="http://schemas.microsoft.com/office/powerpoint/2010/main" val="2373180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E4E62-9CCE-4AAF-7532-4D97709FD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B722CD81-6B50-19ED-7E7C-6C13CFFD7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828FF6D8-1E7D-42B7-B41E-E0CE83DE1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849" y="249120"/>
            <a:ext cx="9130727" cy="633322"/>
          </a:xfrm>
        </p:spPr>
        <p:txBody>
          <a:bodyPr>
            <a:normAutofit fontScale="90000"/>
          </a:bodyPr>
          <a:lstStyle/>
          <a:p>
            <a:r>
              <a:rPr lang="cs-CZ" sz="3600" dirty="0"/>
              <a:t>Rostou </a:t>
            </a:r>
            <a:r>
              <a:rPr lang="cs-CZ" sz="3600" dirty="0">
                <a:latin typeface="Barlow Condensed ExtraBold" panose="00000906000000000000" pitchFamily="2" charset="-18"/>
              </a:rPr>
              <a:t>internetové</a:t>
            </a:r>
            <a:r>
              <a:rPr lang="cs-CZ" sz="3600" dirty="0"/>
              <a:t> zdroje, klesá </a:t>
            </a:r>
            <a:r>
              <a:rPr lang="cs-CZ" sz="3600" dirty="0">
                <a:latin typeface="Barlow Condensed ExtraBold" panose="00000906000000000000" pitchFamily="2" charset="-18"/>
              </a:rPr>
              <a:t>DVB-T2</a:t>
            </a:r>
            <a:r>
              <a:rPr lang="cs-CZ" sz="3600" dirty="0"/>
              <a:t> i </a:t>
            </a:r>
            <a:r>
              <a:rPr lang="cs-CZ" sz="3600" dirty="0">
                <a:latin typeface="Barlow Condensed ExtraBold" panose="00000906000000000000" pitchFamily="2" charset="-18"/>
              </a:rPr>
              <a:t>kabelovka</a:t>
            </a:r>
            <a:r>
              <a:rPr lang="cs-CZ" sz="3600" dirty="0"/>
              <a:t> a </a:t>
            </a:r>
            <a:r>
              <a:rPr lang="cs-CZ" sz="3600" dirty="0">
                <a:latin typeface="Barlow Condensed ExtraBold" panose="00000906000000000000" pitchFamily="2" charset="-18"/>
              </a:rPr>
              <a:t>satelit</a:t>
            </a:r>
            <a:endParaRPr lang="cs-CZ" sz="3600" strike="sngStrike" dirty="0">
              <a:latin typeface="Barlow Condensed ExtraBold" panose="00000906000000000000" pitchFamily="2" charset="-18"/>
            </a:endParaRP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C04D0740-BDC1-BE8E-A189-05A52B7A0B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9438" y="5275644"/>
            <a:ext cx="7287834" cy="304271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Q02: Jakým způsobem sledujete televizní vysílání a videoobsah? Který zdroj sledujete nejčastěji?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N=1520/1760/1544/1520, všichni respondenti</a:t>
            </a:r>
          </a:p>
        </p:txBody>
      </p:sp>
      <p:sp>
        <p:nvSpPr>
          <p:cNvPr id="15" name="Inhaltsplatzhalter 7">
            <a:extLst>
              <a:ext uri="{FF2B5EF4-FFF2-40B4-BE49-F238E27FC236}">
                <a16:creationId xmlns:a16="http://schemas.microsoft.com/office/drawing/2014/main" id="{CF20764D-6B0B-4721-6FA7-F07E5BF5D37B}"/>
              </a:ext>
            </a:extLst>
          </p:cNvPr>
          <p:cNvSpPr txBox="1">
            <a:spLocks/>
          </p:cNvSpPr>
          <p:nvPr/>
        </p:nvSpPr>
        <p:spPr bwMode="gray">
          <a:xfrm>
            <a:off x="577121" y="2781282"/>
            <a:ext cx="1039114" cy="52119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595959"/>
              </a:buClr>
              <a:buSzPct val="50000"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NEJČASTĚJI SLEDOVANÝ ZDROJ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0C32CEBA-CE4E-5B72-281E-B23E82AE9F48}"/>
              </a:ext>
            </a:extLst>
          </p:cNvPr>
          <p:cNvSpPr txBox="1">
            <a:spLocks/>
          </p:cNvSpPr>
          <p:nvPr/>
        </p:nvSpPr>
        <p:spPr bwMode="gray">
          <a:xfrm>
            <a:off x="679438" y="2019131"/>
            <a:ext cx="936797" cy="52674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fontAlgn="auto">
              <a:buClr>
                <a:srgbClr val="595959"/>
              </a:buClr>
              <a:buSzPct val="50000"/>
              <a:tabLst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VYUŽÍVANÝ</a:t>
            </a:r>
            <a:b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</a:b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ZDROJ SLEDOVÁNÍ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0BA4E8DE-B339-CC09-73A4-89F42F5697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7908520"/>
              </p:ext>
            </p:extLst>
          </p:nvPr>
        </p:nvGraphicFramePr>
        <p:xfrm>
          <a:off x="1731366" y="1854011"/>
          <a:ext cx="1978701" cy="304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Nadpis 6">
            <a:extLst>
              <a:ext uri="{FF2B5EF4-FFF2-40B4-BE49-F238E27FC236}">
                <a16:creationId xmlns:a16="http://schemas.microsoft.com/office/drawing/2014/main" id="{8DF7134C-F9F4-263C-7B51-C65BDBDC4CBA}"/>
              </a:ext>
            </a:extLst>
          </p:cNvPr>
          <p:cNvSpPr txBox="1">
            <a:spLocks/>
          </p:cNvSpPr>
          <p:nvPr/>
        </p:nvSpPr>
        <p:spPr>
          <a:xfrm>
            <a:off x="1879252" y="1571185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IPTV, HbbTV, VOD, www</a:t>
            </a:r>
          </a:p>
        </p:txBody>
      </p:sp>
      <p:sp>
        <p:nvSpPr>
          <p:cNvPr id="18" name="Nadpis 6">
            <a:extLst>
              <a:ext uri="{FF2B5EF4-FFF2-40B4-BE49-F238E27FC236}">
                <a16:creationId xmlns:a16="http://schemas.microsoft.com/office/drawing/2014/main" id="{3E55DD75-FEE3-A3AE-B97F-C2B8E50DBA86}"/>
              </a:ext>
            </a:extLst>
          </p:cNvPr>
          <p:cNvSpPr txBox="1">
            <a:spLocks/>
          </p:cNvSpPr>
          <p:nvPr/>
        </p:nvSpPr>
        <p:spPr>
          <a:xfrm>
            <a:off x="4300225" y="1571185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DVB-T2</a:t>
            </a:r>
          </a:p>
        </p:txBody>
      </p:sp>
      <p:sp>
        <p:nvSpPr>
          <p:cNvPr id="20" name="Nadpis 6">
            <a:extLst>
              <a:ext uri="{FF2B5EF4-FFF2-40B4-BE49-F238E27FC236}">
                <a16:creationId xmlns:a16="http://schemas.microsoft.com/office/drawing/2014/main" id="{D62FAE60-31DF-14A4-6EE2-D162D2E23F25}"/>
              </a:ext>
            </a:extLst>
          </p:cNvPr>
          <p:cNvSpPr txBox="1">
            <a:spLocks/>
          </p:cNvSpPr>
          <p:nvPr/>
        </p:nvSpPr>
        <p:spPr>
          <a:xfrm>
            <a:off x="6875331" y="1589010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CAB, SAT</a:t>
            </a:r>
          </a:p>
        </p:txBody>
      </p:sp>
      <p:graphicFrame>
        <p:nvGraphicFramePr>
          <p:cNvPr id="22" name="Graf 21">
            <a:extLst>
              <a:ext uri="{FF2B5EF4-FFF2-40B4-BE49-F238E27FC236}">
                <a16:creationId xmlns:a16="http://schemas.microsoft.com/office/drawing/2014/main" id="{D137E587-0AEA-A849-2E82-1EC7A3CA3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6460844"/>
              </p:ext>
            </p:extLst>
          </p:nvPr>
        </p:nvGraphicFramePr>
        <p:xfrm>
          <a:off x="4174668" y="1854011"/>
          <a:ext cx="1978701" cy="304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Graf 23">
            <a:extLst>
              <a:ext uri="{FF2B5EF4-FFF2-40B4-BE49-F238E27FC236}">
                <a16:creationId xmlns:a16="http://schemas.microsoft.com/office/drawing/2014/main" id="{FD4037EE-1943-64DB-A115-1205CB8A3D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5689101"/>
              </p:ext>
            </p:extLst>
          </p:nvPr>
        </p:nvGraphicFramePr>
        <p:xfrm>
          <a:off x="6742279" y="1854011"/>
          <a:ext cx="1978701" cy="304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4030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2B71B-1843-2ADF-DB18-7D2EE04B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7DECCAA9-DEB8-DBA7-8931-729E61BCA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AC88544F-500E-70E1-4670-656294EDA1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Sledování obsahu přes </a:t>
            </a:r>
            <a:r>
              <a:rPr lang="cs-CZ" sz="3600" dirty="0">
                <a:latin typeface="Barlow Condensed ExtraBold" panose="00000906000000000000" pitchFamily="2" charset="-18"/>
              </a:rPr>
              <a:t>IPTV</a:t>
            </a:r>
            <a:r>
              <a:rPr lang="cs-CZ" sz="3600" dirty="0"/>
              <a:t> nadále </a:t>
            </a:r>
            <a:r>
              <a:rPr lang="cs-CZ" sz="3600" dirty="0">
                <a:latin typeface="Barlow Condensed ExtraBold" panose="00000906000000000000" pitchFamily="2" charset="-18"/>
              </a:rPr>
              <a:t>stoupá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916EE321-578B-1B15-BDB5-99A286E538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Q02: Jakým způsobem sledujete televizní vysílání a videoobsah? Který zdroj sledujete nejčastěji?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N=1520/1760/1544/1520, všichni respondenti</a:t>
            </a:r>
          </a:p>
        </p:txBody>
      </p:sp>
      <p:sp>
        <p:nvSpPr>
          <p:cNvPr id="21" name="Šipka: doprava 20">
            <a:extLst>
              <a:ext uri="{FF2B5EF4-FFF2-40B4-BE49-F238E27FC236}">
                <a16:creationId xmlns:a16="http://schemas.microsoft.com/office/drawing/2014/main" id="{B8A73A81-921C-7D3D-65FC-07CD33D3EF07}"/>
              </a:ext>
            </a:extLst>
          </p:cNvPr>
          <p:cNvSpPr/>
          <p:nvPr/>
        </p:nvSpPr>
        <p:spPr>
          <a:xfrm>
            <a:off x="3721463" y="2822056"/>
            <a:ext cx="247645" cy="179882"/>
          </a:xfrm>
          <a:prstGeom prst="rightArrow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6B0EECB-3978-B597-B318-509D0834EEDD}"/>
              </a:ext>
            </a:extLst>
          </p:cNvPr>
          <p:cNvSpPr/>
          <p:nvPr/>
        </p:nvSpPr>
        <p:spPr>
          <a:xfrm>
            <a:off x="4242802" y="1476531"/>
            <a:ext cx="1712195" cy="3281828"/>
          </a:xfrm>
          <a:prstGeom prst="rect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8CB4C9D0-B52A-C118-57F3-5886FF069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861" y="1568121"/>
            <a:ext cx="2598768" cy="3281828"/>
          </a:xfrm>
          <a:prstGeom prst="rect">
            <a:avLst/>
          </a:prstGeom>
        </p:spPr>
      </p:pic>
      <p:sp>
        <p:nvSpPr>
          <p:cNvPr id="7" name="Inhaltsplatzhalter 7">
            <a:extLst>
              <a:ext uri="{FF2B5EF4-FFF2-40B4-BE49-F238E27FC236}">
                <a16:creationId xmlns:a16="http://schemas.microsoft.com/office/drawing/2014/main" id="{4938E5C4-372F-467D-C633-F1C4AA86994F}"/>
              </a:ext>
            </a:extLst>
          </p:cNvPr>
          <p:cNvSpPr txBox="1">
            <a:spLocks/>
          </p:cNvSpPr>
          <p:nvPr/>
        </p:nvSpPr>
        <p:spPr bwMode="gray">
          <a:xfrm>
            <a:off x="577121" y="2781282"/>
            <a:ext cx="1039114" cy="52119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595959"/>
              </a:buClr>
              <a:buSzPct val="50000"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NEJČASTĚJI SLEDOVANÝ ZDROJ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B8AF0536-ECD6-F7D0-A1B1-8DBA68C7806D}"/>
              </a:ext>
            </a:extLst>
          </p:cNvPr>
          <p:cNvSpPr txBox="1">
            <a:spLocks/>
          </p:cNvSpPr>
          <p:nvPr/>
        </p:nvSpPr>
        <p:spPr bwMode="gray">
          <a:xfrm>
            <a:off x="679438" y="2019131"/>
            <a:ext cx="936797" cy="52674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fontAlgn="auto">
              <a:buClr>
                <a:srgbClr val="595959"/>
              </a:buClr>
              <a:buSzPct val="50000"/>
              <a:tabLst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VYUŽÍVANÝ</a:t>
            </a:r>
            <a:b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</a:b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ZDROJ SLEDOVÁNÍ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graphicFrame>
        <p:nvGraphicFramePr>
          <p:cNvPr id="14" name="Graf 13">
            <a:extLst>
              <a:ext uri="{FF2B5EF4-FFF2-40B4-BE49-F238E27FC236}">
                <a16:creationId xmlns:a16="http://schemas.microsoft.com/office/drawing/2014/main" id="{C404D864-5201-0C48-C6E2-5261A73142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1992529"/>
              </p:ext>
            </p:extLst>
          </p:nvPr>
        </p:nvGraphicFramePr>
        <p:xfrm>
          <a:off x="1731366" y="1854011"/>
          <a:ext cx="1978701" cy="304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Nadpis 6">
            <a:extLst>
              <a:ext uri="{FF2B5EF4-FFF2-40B4-BE49-F238E27FC236}">
                <a16:creationId xmlns:a16="http://schemas.microsoft.com/office/drawing/2014/main" id="{CDABB5AD-AD44-A87B-C3F9-6AC38D07CF39}"/>
              </a:ext>
            </a:extLst>
          </p:cNvPr>
          <p:cNvSpPr txBox="1">
            <a:spLocks/>
          </p:cNvSpPr>
          <p:nvPr/>
        </p:nvSpPr>
        <p:spPr>
          <a:xfrm>
            <a:off x="1879252" y="1571185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IPTV, HbbTV, VOD, www</a:t>
            </a:r>
          </a:p>
        </p:txBody>
      </p:sp>
      <p:graphicFrame>
        <p:nvGraphicFramePr>
          <p:cNvPr id="26" name="Graf 25">
            <a:extLst>
              <a:ext uri="{FF2B5EF4-FFF2-40B4-BE49-F238E27FC236}">
                <a16:creationId xmlns:a16="http://schemas.microsoft.com/office/drawing/2014/main" id="{EAE4A084-CFAA-70DA-C5BC-E60E4D2B02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1824345"/>
              </p:ext>
            </p:extLst>
          </p:nvPr>
        </p:nvGraphicFramePr>
        <p:xfrm>
          <a:off x="4286253" y="1886189"/>
          <a:ext cx="1644591" cy="301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Inhaltsplatzhalter 7">
            <a:extLst>
              <a:ext uri="{FF2B5EF4-FFF2-40B4-BE49-F238E27FC236}">
                <a16:creationId xmlns:a16="http://schemas.microsoft.com/office/drawing/2014/main" id="{F4A1FE0F-C71E-32BC-BE18-2179C9F2302B}"/>
              </a:ext>
            </a:extLst>
          </p:cNvPr>
          <p:cNvSpPr txBox="1">
            <a:spLocks/>
          </p:cNvSpPr>
          <p:nvPr/>
        </p:nvSpPr>
        <p:spPr bwMode="gray">
          <a:xfrm>
            <a:off x="5358985" y="2048398"/>
            <a:ext cx="266743" cy="2012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+3</a:t>
            </a:r>
            <a:endParaRPr kumimoji="0" lang="en-GB" sz="700" b="1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29" name="Nadpis 6">
            <a:extLst>
              <a:ext uri="{FF2B5EF4-FFF2-40B4-BE49-F238E27FC236}">
                <a16:creationId xmlns:a16="http://schemas.microsoft.com/office/drawing/2014/main" id="{BD021445-4207-45AA-F2B0-4578BEF45D03}"/>
              </a:ext>
            </a:extLst>
          </p:cNvPr>
          <p:cNvSpPr txBox="1">
            <a:spLocks/>
          </p:cNvSpPr>
          <p:nvPr/>
        </p:nvSpPr>
        <p:spPr>
          <a:xfrm>
            <a:off x="4626622" y="1571185"/>
            <a:ext cx="966716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IPTV</a:t>
            </a:r>
          </a:p>
        </p:txBody>
      </p:sp>
    </p:spTree>
    <p:extLst>
      <p:ext uri="{BB962C8B-B14F-4D97-AF65-F5344CB8AC3E}">
        <p14:creationId xmlns:p14="http://schemas.microsoft.com/office/powerpoint/2010/main" val="244911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BFB2B-EE0F-09C5-D8FD-56383F779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89FA0771-0AD8-5911-AEFA-8F8353E41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925AB56F-223C-A84B-B5CF-459E4F296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849" y="249120"/>
            <a:ext cx="8966597" cy="633322"/>
          </a:xfrm>
        </p:spPr>
        <p:txBody>
          <a:bodyPr>
            <a:normAutofit fontScale="90000"/>
          </a:bodyPr>
          <a:lstStyle/>
          <a:p>
            <a:r>
              <a:rPr lang="cs-CZ" sz="3600" dirty="0"/>
              <a:t>Domácnosti s </a:t>
            </a:r>
            <a:r>
              <a:rPr lang="cs-CZ" sz="3600" dirty="0">
                <a:latin typeface="Barlow Condensed ExtraBold" panose="00000906000000000000" pitchFamily="2" charset="-18"/>
              </a:rPr>
              <a:t>dětmi</a:t>
            </a:r>
            <a:r>
              <a:rPr lang="cs-CZ" sz="3600" dirty="0"/>
              <a:t> a </a:t>
            </a:r>
            <a:r>
              <a:rPr lang="cs-CZ" sz="3600" dirty="0">
                <a:latin typeface="Barlow Condensed ExtraBold" panose="00000906000000000000" pitchFamily="2" charset="-18"/>
              </a:rPr>
              <a:t>mladí</a:t>
            </a:r>
            <a:r>
              <a:rPr lang="cs-CZ" sz="3600" dirty="0"/>
              <a:t> sledují internetové zdroje </a:t>
            </a:r>
            <a:r>
              <a:rPr lang="cs-CZ" sz="3600" dirty="0">
                <a:latin typeface="Barlow Condensed ExtraBold" panose="00000906000000000000" pitchFamily="2" charset="-18"/>
              </a:rPr>
              <a:t>nejvíce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54B9416A-8A68-9A89-E1E9-022EB265B9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Q02: Jakým způsobem sledujete nejčastěji televizní vysílání a videoobsah?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N=1520/1760/1544/1520, všichni respondenti</a:t>
            </a:r>
          </a:p>
        </p:txBody>
      </p:sp>
      <p:sp>
        <p:nvSpPr>
          <p:cNvPr id="6" name="Nadpis 6">
            <a:extLst>
              <a:ext uri="{FF2B5EF4-FFF2-40B4-BE49-F238E27FC236}">
                <a16:creationId xmlns:a16="http://schemas.microsoft.com/office/drawing/2014/main" id="{3CA0686A-CBDF-12F0-7F9C-F001FEA5C8B6}"/>
              </a:ext>
            </a:extLst>
          </p:cNvPr>
          <p:cNvSpPr txBox="1">
            <a:spLocks/>
          </p:cNvSpPr>
          <p:nvPr/>
        </p:nvSpPr>
        <p:spPr>
          <a:xfrm>
            <a:off x="3184669" y="4537219"/>
            <a:ext cx="842451" cy="2090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arlow Condensed Light"/>
                <a:ea typeface="+mj-ea"/>
                <a:cs typeface="+mj-cs"/>
              </a:rPr>
              <a:t>VĚK</a:t>
            </a:r>
            <a:endParaRPr kumimoji="0" lang="cs-CZ" sz="9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arlow Condensed Light"/>
              <a:ea typeface="+mj-ea"/>
              <a:cs typeface="+mj-cs"/>
            </a:endParaRPr>
          </a:p>
        </p:txBody>
      </p:sp>
      <p:sp>
        <p:nvSpPr>
          <p:cNvPr id="10" name="Nadpis 6">
            <a:extLst>
              <a:ext uri="{FF2B5EF4-FFF2-40B4-BE49-F238E27FC236}">
                <a16:creationId xmlns:a16="http://schemas.microsoft.com/office/drawing/2014/main" id="{7AAB5F2E-7027-7EC0-2648-0B48D1FEDCA5}"/>
              </a:ext>
            </a:extLst>
          </p:cNvPr>
          <p:cNvSpPr txBox="1">
            <a:spLocks/>
          </p:cNvSpPr>
          <p:nvPr/>
        </p:nvSpPr>
        <p:spPr>
          <a:xfrm>
            <a:off x="7198767" y="4537219"/>
            <a:ext cx="1019366" cy="2090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arlow Condensed Light"/>
                <a:ea typeface="+mj-ea"/>
                <a:cs typeface="+mj-cs"/>
              </a:rPr>
              <a:t>DOMÁCNOST</a:t>
            </a:r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423E81DA-AC67-9934-D343-D3EB8B9351B5}"/>
              </a:ext>
            </a:extLst>
          </p:cNvPr>
          <p:cNvSpPr txBox="1">
            <a:spLocks/>
          </p:cNvSpPr>
          <p:nvPr/>
        </p:nvSpPr>
        <p:spPr bwMode="gray">
          <a:xfrm>
            <a:off x="657849" y="1576498"/>
            <a:ext cx="837151" cy="327256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IPTV, HbbTV, VOD, www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7" name="Inhaltsplatzhalter 7">
            <a:extLst>
              <a:ext uri="{FF2B5EF4-FFF2-40B4-BE49-F238E27FC236}">
                <a16:creationId xmlns:a16="http://schemas.microsoft.com/office/drawing/2014/main" id="{085252C5-E15B-2052-BADE-B136693C6F04}"/>
              </a:ext>
            </a:extLst>
          </p:cNvPr>
          <p:cNvSpPr txBox="1">
            <a:spLocks/>
          </p:cNvSpPr>
          <p:nvPr/>
        </p:nvSpPr>
        <p:spPr bwMode="gray">
          <a:xfrm>
            <a:off x="561365" y="3436946"/>
            <a:ext cx="1001009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91CB3E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DVB-T2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91CB3E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8" name="Inhaltsplatzhalter 7">
            <a:extLst>
              <a:ext uri="{FF2B5EF4-FFF2-40B4-BE49-F238E27FC236}">
                <a16:creationId xmlns:a16="http://schemas.microsoft.com/office/drawing/2014/main" id="{B562DD87-3145-B7CF-908F-D50345FE0AF7}"/>
              </a:ext>
            </a:extLst>
          </p:cNvPr>
          <p:cNvSpPr txBox="1">
            <a:spLocks/>
          </p:cNvSpPr>
          <p:nvPr/>
        </p:nvSpPr>
        <p:spPr bwMode="gray">
          <a:xfrm>
            <a:off x="561366" y="3556505"/>
            <a:ext cx="1001009" cy="202726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CAB, SAT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FDB833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AF15F40C-DDD7-8F9E-0409-24BD67940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3978345"/>
              </p:ext>
            </p:extLst>
          </p:nvPr>
        </p:nvGraphicFramePr>
        <p:xfrm>
          <a:off x="1641423" y="1342509"/>
          <a:ext cx="7427788" cy="3223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94633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25CC9-9731-A64E-51A2-D28608DAF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A7580D84-7421-F960-06F5-8AB20802F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F5C56738-4F67-B883-5230-B5F3BC596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850" y="249120"/>
            <a:ext cx="9025796" cy="633322"/>
          </a:xfrm>
        </p:spPr>
        <p:txBody>
          <a:bodyPr>
            <a:normAutofit fontScale="90000"/>
          </a:bodyPr>
          <a:lstStyle/>
          <a:p>
            <a:r>
              <a:rPr lang="cs-CZ" sz="3600" dirty="0">
                <a:latin typeface="Barlow Condensed ExtraBold" panose="00000906000000000000" pitchFamily="2" charset="-18"/>
              </a:rPr>
              <a:t>Přes polovinu pořadů</a:t>
            </a:r>
            <a:r>
              <a:rPr lang="cs-CZ" sz="3600" dirty="0"/>
              <a:t> sledují lidé </a:t>
            </a:r>
            <a:r>
              <a:rPr lang="cs-CZ" sz="3600" dirty="0">
                <a:latin typeface="Barlow Condensed ExtraBold" panose="00000906000000000000" pitchFamily="2" charset="-18"/>
              </a:rPr>
              <a:t>prostřednictvím internetu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9F791C65-C553-8061-5C4A-2E442C5371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9438" y="5275644"/>
            <a:ext cx="8052332" cy="304271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Q20: Z jakého zdroje jste televizní pořad sledoval/a? Jak dlouho jste pořad sledoval/a? [záznamy o sledovaných pořadech]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N=2592, všechny sledované pořady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3B05958E-EEC7-7427-A574-2759CD5B0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8643109"/>
              </p:ext>
            </p:extLst>
          </p:nvPr>
        </p:nvGraphicFramePr>
        <p:xfrm>
          <a:off x="1097391" y="1667904"/>
          <a:ext cx="4257767" cy="323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CF5BBBF6-7C7E-9378-CC2C-4A6EA3E37B02}"/>
              </a:ext>
            </a:extLst>
          </p:cNvPr>
          <p:cNvSpPr txBox="1">
            <a:spLocks/>
          </p:cNvSpPr>
          <p:nvPr/>
        </p:nvSpPr>
        <p:spPr bwMode="gray">
          <a:xfrm>
            <a:off x="3363610" y="3021609"/>
            <a:ext cx="500742" cy="53314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900" dirty="0">
                <a:solidFill>
                  <a:schemeClr val="accent6"/>
                </a:solidFill>
                <a:latin typeface="+mn-lt"/>
              </a:rPr>
              <a:t>IPTV</a:t>
            </a:r>
            <a:br>
              <a:rPr lang="cs-CZ" sz="900" dirty="0">
                <a:solidFill>
                  <a:schemeClr val="accent6"/>
                </a:solidFill>
                <a:latin typeface="+mn-lt"/>
              </a:rPr>
            </a:br>
            <a:r>
              <a:rPr lang="cs-CZ" sz="900" dirty="0">
                <a:solidFill>
                  <a:schemeClr val="accent6"/>
                </a:solidFill>
                <a:latin typeface="+mn-lt"/>
              </a:rPr>
              <a:t>HbbTV</a:t>
            </a:r>
            <a:br>
              <a:rPr lang="cs-CZ" sz="900" dirty="0">
                <a:solidFill>
                  <a:schemeClr val="accent6"/>
                </a:solidFill>
                <a:latin typeface="+mn-lt"/>
              </a:rPr>
            </a:br>
            <a:r>
              <a:rPr lang="cs-CZ" sz="900" dirty="0">
                <a:solidFill>
                  <a:schemeClr val="accent6"/>
                </a:solidFill>
                <a:latin typeface="+mn-lt"/>
              </a:rPr>
              <a:t>VOD</a:t>
            </a:r>
            <a:br>
              <a:rPr lang="cs-CZ" sz="900" dirty="0">
                <a:solidFill>
                  <a:schemeClr val="accent6"/>
                </a:solidFill>
                <a:latin typeface="+mn-lt"/>
              </a:rPr>
            </a:br>
            <a:r>
              <a:rPr lang="cs-CZ" sz="900" dirty="0">
                <a:solidFill>
                  <a:schemeClr val="accent6"/>
                </a:solidFill>
                <a:latin typeface="+mn-lt"/>
              </a:rPr>
              <a:t>www</a:t>
            </a:r>
            <a:endParaRPr lang="en-GB" sz="900" u="sng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20" name="Inhaltsplatzhalter 7">
            <a:extLst>
              <a:ext uri="{FF2B5EF4-FFF2-40B4-BE49-F238E27FC236}">
                <a16:creationId xmlns:a16="http://schemas.microsoft.com/office/drawing/2014/main" id="{9836D6A7-BFBE-381E-485C-C2DE9B234909}"/>
              </a:ext>
            </a:extLst>
          </p:cNvPr>
          <p:cNvSpPr txBox="1">
            <a:spLocks/>
          </p:cNvSpPr>
          <p:nvPr/>
        </p:nvSpPr>
        <p:spPr bwMode="gray">
          <a:xfrm>
            <a:off x="2375149" y="3593948"/>
            <a:ext cx="500742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9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DVB-T2</a:t>
            </a:r>
            <a:endParaRPr lang="en-GB" sz="900" u="sng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1" name="Inhaltsplatzhalter 7">
            <a:extLst>
              <a:ext uri="{FF2B5EF4-FFF2-40B4-BE49-F238E27FC236}">
                <a16:creationId xmlns:a16="http://schemas.microsoft.com/office/drawing/2014/main" id="{C79EA125-95D2-CF95-0027-87B001184F66}"/>
              </a:ext>
            </a:extLst>
          </p:cNvPr>
          <p:cNvSpPr txBox="1">
            <a:spLocks/>
          </p:cNvSpPr>
          <p:nvPr/>
        </p:nvSpPr>
        <p:spPr bwMode="gray">
          <a:xfrm>
            <a:off x="2479876" y="2511869"/>
            <a:ext cx="500742" cy="34563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9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CAB</a:t>
            </a:r>
            <a:br>
              <a:rPr lang="cs-CZ" sz="900" dirty="0">
                <a:solidFill>
                  <a:schemeClr val="accent3">
                    <a:lumMod val="75000"/>
                  </a:schemeClr>
                </a:solidFill>
                <a:latin typeface="+mn-lt"/>
              </a:rPr>
            </a:br>
            <a:r>
              <a:rPr lang="cs-CZ" sz="9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SAT</a:t>
            </a:r>
            <a:endParaRPr lang="en-GB" sz="900" u="sng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3" name="Inhaltsplatzhalter 7">
            <a:extLst>
              <a:ext uri="{FF2B5EF4-FFF2-40B4-BE49-F238E27FC236}">
                <a16:creationId xmlns:a16="http://schemas.microsoft.com/office/drawing/2014/main" id="{48091F02-C6B8-A1FF-AEC4-F568AE060F23}"/>
              </a:ext>
            </a:extLst>
          </p:cNvPr>
          <p:cNvSpPr txBox="1">
            <a:spLocks/>
          </p:cNvSpPr>
          <p:nvPr/>
        </p:nvSpPr>
        <p:spPr bwMode="gray">
          <a:xfrm>
            <a:off x="4403590" y="2320884"/>
            <a:ext cx="500742" cy="205156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IPTV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4" name="Inhaltsplatzhalter 7">
            <a:extLst>
              <a:ext uri="{FF2B5EF4-FFF2-40B4-BE49-F238E27FC236}">
                <a16:creationId xmlns:a16="http://schemas.microsoft.com/office/drawing/2014/main" id="{E6D30ECA-B128-2BE6-EF9B-BC98E6852537}"/>
              </a:ext>
            </a:extLst>
          </p:cNvPr>
          <p:cNvSpPr txBox="1">
            <a:spLocks/>
          </p:cNvSpPr>
          <p:nvPr/>
        </p:nvSpPr>
        <p:spPr bwMode="gray">
          <a:xfrm>
            <a:off x="3958727" y="4490921"/>
            <a:ext cx="669834" cy="27042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VOD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6" name="Inhaltsplatzhalter 7">
            <a:extLst>
              <a:ext uri="{FF2B5EF4-FFF2-40B4-BE49-F238E27FC236}">
                <a16:creationId xmlns:a16="http://schemas.microsoft.com/office/drawing/2014/main" id="{704F3F72-56F2-6399-96A9-BA5BDD7A6B37}"/>
              </a:ext>
            </a:extLst>
          </p:cNvPr>
          <p:cNvSpPr txBox="1">
            <a:spLocks/>
          </p:cNvSpPr>
          <p:nvPr/>
        </p:nvSpPr>
        <p:spPr bwMode="gray">
          <a:xfrm>
            <a:off x="3179528" y="4854113"/>
            <a:ext cx="669834" cy="27042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HbbTV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1" name="Inhaltsplatzhalter 7">
            <a:extLst>
              <a:ext uri="{FF2B5EF4-FFF2-40B4-BE49-F238E27FC236}">
                <a16:creationId xmlns:a16="http://schemas.microsoft.com/office/drawing/2014/main" id="{43295E31-D17F-DF12-8FE7-216465323BAB}"/>
              </a:ext>
            </a:extLst>
          </p:cNvPr>
          <p:cNvSpPr txBox="1">
            <a:spLocks/>
          </p:cNvSpPr>
          <p:nvPr/>
        </p:nvSpPr>
        <p:spPr bwMode="gray">
          <a:xfrm>
            <a:off x="1523600" y="1894352"/>
            <a:ext cx="669834" cy="27042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CAB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2" name="Inhaltsplatzhalter 7">
            <a:extLst>
              <a:ext uri="{FF2B5EF4-FFF2-40B4-BE49-F238E27FC236}">
                <a16:creationId xmlns:a16="http://schemas.microsoft.com/office/drawing/2014/main" id="{725907BE-0BE5-5DF8-79A2-C0A6D0F78462}"/>
              </a:ext>
            </a:extLst>
          </p:cNvPr>
          <p:cNvSpPr txBox="1">
            <a:spLocks/>
          </p:cNvSpPr>
          <p:nvPr/>
        </p:nvSpPr>
        <p:spPr bwMode="gray">
          <a:xfrm>
            <a:off x="2193434" y="1552777"/>
            <a:ext cx="669834" cy="1886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SAT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3" name="Nadpis 6">
            <a:extLst>
              <a:ext uri="{FF2B5EF4-FFF2-40B4-BE49-F238E27FC236}">
                <a16:creationId xmlns:a16="http://schemas.microsoft.com/office/drawing/2014/main" id="{BF2C1629-2417-7B32-ED19-9472293A25D3}"/>
              </a:ext>
            </a:extLst>
          </p:cNvPr>
          <p:cNvSpPr txBox="1">
            <a:spLocks/>
          </p:cNvSpPr>
          <p:nvPr/>
        </p:nvSpPr>
        <p:spPr>
          <a:xfrm>
            <a:off x="1972966" y="1287893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1400" b="1" dirty="0">
                <a:solidFill>
                  <a:schemeClr val="tx2"/>
                </a:solidFill>
              </a:rPr>
              <a:t>PODLE POČTU POŘADŮ</a:t>
            </a:r>
          </a:p>
        </p:txBody>
      </p:sp>
      <p:sp>
        <p:nvSpPr>
          <p:cNvPr id="34" name="Nadpis 6">
            <a:extLst>
              <a:ext uri="{FF2B5EF4-FFF2-40B4-BE49-F238E27FC236}">
                <a16:creationId xmlns:a16="http://schemas.microsoft.com/office/drawing/2014/main" id="{63C2E94F-B2C4-D0F6-94BD-6243861F55DF}"/>
              </a:ext>
            </a:extLst>
          </p:cNvPr>
          <p:cNvSpPr txBox="1">
            <a:spLocks/>
          </p:cNvSpPr>
          <p:nvPr/>
        </p:nvSpPr>
        <p:spPr>
          <a:xfrm>
            <a:off x="6463175" y="1722866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1400" b="1" dirty="0">
                <a:solidFill>
                  <a:schemeClr val="tx2"/>
                </a:solidFill>
              </a:rPr>
              <a:t>PODLE STOPÁŽE POŘADŮ</a:t>
            </a:r>
          </a:p>
        </p:txBody>
      </p:sp>
      <p:graphicFrame>
        <p:nvGraphicFramePr>
          <p:cNvPr id="35" name="Graf 34">
            <a:extLst>
              <a:ext uri="{FF2B5EF4-FFF2-40B4-BE49-F238E27FC236}">
                <a16:creationId xmlns:a16="http://schemas.microsoft.com/office/drawing/2014/main" id="{CDE93226-C6D9-AA8D-904F-FE512FE26D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8941549"/>
              </p:ext>
            </p:extLst>
          </p:nvPr>
        </p:nvGraphicFramePr>
        <p:xfrm>
          <a:off x="6159714" y="2411770"/>
          <a:ext cx="2447347" cy="187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Inhaltsplatzhalter 7">
            <a:extLst>
              <a:ext uri="{FF2B5EF4-FFF2-40B4-BE49-F238E27FC236}">
                <a16:creationId xmlns:a16="http://schemas.microsoft.com/office/drawing/2014/main" id="{8238627C-88CA-11CA-C1FA-51DBB198313F}"/>
              </a:ext>
            </a:extLst>
          </p:cNvPr>
          <p:cNvSpPr txBox="1">
            <a:spLocks/>
          </p:cNvSpPr>
          <p:nvPr/>
        </p:nvSpPr>
        <p:spPr bwMode="gray">
          <a:xfrm>
            <a:off x="8231028" y="3222864"/>
            <a:ext cx="500742" cy="463813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accent6"/>
                </a:solidFill>
                <a:latin typeface="+mn-lt"/>
              </a:rPr>
              <a:t>IPTV</a:t>
            </a:r>
            <a:br>
              <a:rPr lang="cs-CZ" sz="800" dirty="0">
                <a:solidFill>
                  <a:schemeClr val="accent6"/>
                </a:solidFill>
                <a:latin typeface="+mn-lt"/>
              </a:rPr>
            </a:br>
            <a:r>
              <a:rPr lang="cs-CZ" sz="800" dirty="0">
                <a:solidFill>
                  <a:schemeClr val="accent6"/>
                </a:solidFill>
                <a:latin typeface="+mn-lt"/>
              </a:rPr>
              <a:t>HbbTV</a:t>
            </a:r>
            <a:br>
              <a:rPr lang="cs-CZ" sz="800" dirty="0">
                <a:solidFill>
                  <a:schemeClr val="accent6"/>
                </a:solidFill>
                <a:latin typeface="+mn-lt"/>
              </a:rPr>
            </a:br>
            <a:r>
              <a:rPr lang="cs-CZ" sz="800" dirty="0">
                <a:solidFill>
                  <a:schemeClr val="accent6"/>
                </a:solidFill>
                <a:latin typeface="+mn-lt"/>
              </a:rPr>
              <a:t>VOD</a:t>
            </a:r>
            <a:br>
              <a:rPr lang="cs-CZ" sz="800" dirty="0">
                <a:solidFill>
                  <a:schemeClr val="accent6"/>
                </a:solidFill>
                <a:latin typeface="+mn-lt"/>
              </a:rPr>
            </a:br>
            <a:r>
              <a:rPr lang="cs-CZ" sz="800" dirty="0">
                <a:solidFill>
                  <a:schemeClr val="accent6"/>
                </a:solidFill>
                <a:latin typeface="+mn-lt"/>
              </a:rPr>
              <a:t>www</a:t>
            </a:r>
            <a:endParaRPr lang="en-GB" sz="800" u="sng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37" name="Inhaltsplatzhalter 7">
            <a:extLst>
              <a:ext uri="{FF2B5EF4-FFF2-40B4-BE49-F238E27FC236}">
                <a16:creationId xmlns:a16="http://schemas.microsoft.com/office/drawing/2014/main" id="{BCA3BA65-65EB-5EB2-12BF-94510C1199DC}"/>
              </a:ext>
            </a:extLst>
          </p:cNvPr>
          <p:cNvSpPr txBox="1">
            <a:spLocks/>
          </p:cNvSpPr>
          <p:nvPr/>
        </p:nvSpPr>
        <p:spPr bwMode="gray">
          <a:xfrm>
            <a:off x="5909343" y="3593947"/>
            <a:ext cx="500742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DVB-T2</a:t>
            </a:r>
            <a:endParaRPr lang="en-GB" sz="800" u="sng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8" name="Inhaltsplatzhalter 7">
            <a:extLst>
              <a:ext uri="{FF2B5EF4-FFF2-40B4-BE49-F238E27FC236}">
                <a16:creationId xmlns:a16="http://schemas.microsoft.com/office/drawing/2014/main" id="{40E75D09-2EA0-95F6-BB19-614241DC93E1}"/>
              </a:ext>
            </a:extLst>
          </p:cNvPr>
          <p:cNvSpPr txBox="1">
            <a:spLocks/>
          </p:cNvSpPr>
          <p:nvPr/>
        </p:nvSpPr>
        <p:spPr bwMode="gray">
          <a:xfrm>
            <a:off x="6440071" y="2212158"/>
            <a:ext cx="500742" cy="34563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CAB</a:t>
            </a:r>
            <a:br>
              <a:rPr lang="cs-CZ" sz="800" dirty="0">
                <a:solidFill>
                  <a:schemeClr val="accent3">
                    <a:lumMod val="75000"/>
                  </a:schemeClr>
                </a:solidFill>
                <a:latin typeface="+mn-lt"/>
              </a:rPr>
            </a:br>
            <a:r>
              <a:rPr lang="cs-CZ" sz="8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SAT</a:t>
            </a:r>
            <a:endParaRPr lang="en-GB" sz="800" u="sng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0" name="Inhaltsplatzhalter 7">
            <a:extLst>
              <a:ext uri="{FF2B5EF4-FFF2-40B4-BE49-F238E27FC236}">
                <a16:creationId xmlns:a16="http://schemas.microsoft.com/office/drawing/2014/main" id="{4599D7C1-2D72-0949-B8A0-37038F4BE37A}"/>
              </a:ext>
            </a:extLst>
          </p:cNvPr>
          <p:cNvSpPr txBox="1">
            <a:spLocks/>
          </p:cNvSpPr>
          <p:nvPr/>
        </p:nvSpPr>
        <p:spPr bwMode="gray">
          <a:xfrm>
            <a:off x="6838192" y="3164414"/>
            <a:ext cx="962563" cy="364833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∅ délka</a:t>
            </a:r>
            <a:b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</a:b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 hodina 39 minut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49" name="Inhaltsplatzhalter 7">
            <a:extLst>
              <a:ext uri="{FF2B5EF4-FFF2-40B4-BE49-F238E27FC236}">
                <a16:creationId xmlns:a16="http://schemas.microsoft.com/office/drawing/2014/main" id="{8263C3E2-7B55-A436-36EF-0FD2972678D5}"/>
              </a:ext>
            </a:extLst>
          </p:cNvPr>
          <p:cNvSpPr txBox="1">
            <a:spLocks/>
          </p:cNvSpPr>
          <p:nvPr/>
        </p:nvSpPr>
        <p:spPr bwMode="gray">
          <a:xfrm>
            <a:off x="2625520" y="4854114"/>
            <a:ext cx="669834" cy="27042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www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7463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39259-4C58-4912-428B-98BD26642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3B7B0035-1290-93D8-D462-AAB76D070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22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E42404FA-623E-B5DF-1819-050DE76308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Podíl </a:t>
            </a:r>
            <a:r>
              <a:rPr lang="cs-CZ" sz="3600" dirty="0">
                <a:latin typeface="Barlow Condensed ExtraBold" panose="00000906000000000000" pitchFamily="2" charset="-18"/>
              </a:rPr>
              <a:t>pořadů</a:t>
            </a:r>
            <a:r>
              <a:rPr lang="cs-CZ" sz="3600" dirty="0"/>
              <a:t> sledovaných </a:t>
            </a:r>
            <a:r>
              <a:rPr lang="cs-CZ" sz="3600" dirty="0">
                <a:latin typeface="Barlow Condensed ExtraBold" panose="00000906000000000000" pitchFamily="2" charset="-18"/>
              </a:rPr>
              <a:t>přes internet od roku 2023 roste</a:t>
            </a:r>
          </a:p>
        </p:txBody>
      </p:sp>
      <p:sp>
        <p:nvSpPr>
          <p:cNvPr id="6" name="Inhaltsplatzhalter 7">
            <a:extLst>
              <a:ext uri="{FF2B5EF4-FFF2-40B4-BE49-F238E27FC236}">
                <a16:creationId xmlns:a16="http://schemas.microsoft.com/office/drawing/2014/main" id="{ADC1D9A8-FD56-E513-8C4A-58AF039AF84F}"/>
              </a:ext>
            </a:extLst>
          </p:cNvPr>
          <p:cNvSpPr txBox="1">
            <a:spLocks/>
          </p:cNvSpPr>
          <p:nvPr/>
        </p:nvSpPr>
        <p:spPr bwMode="gray">
          <a:xfrm>
            <a:off x="700077" y="3431078"/>
            <a:ext cx="929305" cy="81037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IPTV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HbbTV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VOD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www</a:t>
            </a:r>
            <a:endParaRPr kumimoji="0" lang="en-GB" sz="1400" b="1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7" name="Inhaltsplatzhalter 7">
            <a:extLst>
              <a:ext uri="{FF2B5EF4-FFF2-40B4-BE49-F238E27FC236}">
                <a16:creationId xmlns:a16="http://schemas.microsoft.com/office/drawing/2014/main" id="{4AB5328C-6F94-E542-AF07-C6DF6528CF6F}"/>
              </a:ext>
            </a:extLst>
          </p:cNvPr>
          <p:cNvSpPr txBox="1">
            <a:spLocks/>
          </p:cNvSpPr>
          <p:nvPr/>
        </p:nvSpPr>
        <p:spPr bwMode="gray">
          <a:xfrm>
            <a:off x="700077" y="2671489"/>
            <a:ext cx="929305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91CB3E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DVB-T2</a:t>
            </a:r>
            <a:endParaRPr kumimoji="0" lang="en-GB" sz="1400" b="1" i="0" u="sng" strike="noStrike" kern="1200" cap="none" spc="0" normalizeH="0" baseline="0" noProof="0" dirty="0">
              <a:ln>
                <a:noFill/>
              </a:ln>
              <a:solidFill>
                <a:srgbClr val="91CB3E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D1C55BF-4ACA-60E3-F0F5-8CDCE182564A}"/>
              </a:ext>
            </a:extLst>
          </p:cNvPr>
          <p:cNvSpPr txBox="1">
            <a:spLocks/>
          </p:cNvSpPr>
          <p:nvPr/>
        </p:nvSpPr>
        <p:spPr bwMode="gray">
          <a:xfrm>
            <a:off x="700077" y="1751726"/>
            <a:ext cx="929305" cy="34563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CAB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SAT</a:t>
            </a:r>
            <a:endParaRPr kumimoji="0" lang="en-GB" sz="1400" b="1" i="0" u="sng" strike="noStrike" kern="1200" cap="none" spc="0" normalizeH="0" baseline="0" noProof="0" dirty="0">
              <a:ln>
                <a:noFill/>
              </a:ln>
              <a:solidFill>
                <a:srgbClr val="FDB833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3" name="Inhaltsplatzhalter 7">
            <a:extLst>
              <a:ext uri="{FF2B5EF4-FFF2-40B4-BE49-F238E27FC236}">
                <a16:creationId xmlns:a16="http://schemas.microsoft.com/office/drawing/2014/main" id="{8DDBEB73-67A1-455D-A1A6-C1A22EDD5703}"/>
              </a:ext>
            </a:extLst>
          </p:cNvPr>
          <p:cNvSpPr txBox="1">
            <a:spLocks/>
          </p:cNvSpPr>
          <p:nvPr/>
        </p:nvSpPr>
        <p:spPr bwMode="gray">
          <a:xfrm>
            <a:off x="4805345" y="3141715"/>
            <a:ext cx="1508541" cy="74036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66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Barlow Condensed ExtraBold" panose="00000906000000000000" pitchFamily="2" charset="-18"/>
                <a:ea typeface="+mn-ea"/>
                <a:cs typeface="+mn-cs"/>
              </a:rPr>
              <a:t>+13 </a:t>
            </a: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p.b.</a:t>
            </a:r>
            <a:endParaRPr kumimoji="0" lang="en-GB" sz="900" b="1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30" name="Inhaltsplatzhalter 7">
            <a:extLst>
              <a:ext uri="{FF2B5EF4-FFF2-40B4-BE49-F238E27FC236}">
                <a16:creationId xmlns:a16="http://schemas.microsoft.com/office/drawing/2014/main" id="{BF216F79-30F3-661C-51C2-32D5A573A1B3}"/>
              </a:ext>
            </a:extLst>
          </p:cNvPr>
          <p:cNvSpPr txBox="1">
            <a:spLocks/>
          </p:cNvSpPr>
          <p:nvPr/>
        </p:nvSpPr>
        <p:spPr bwMode="gray">
          <a:xfrm>
            <a:off x="4805345" y="1951221"/>
            <a:ext cx="1250758" cy="74036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srgbClr val="6E9D2A"/>
                </a:solidFill>
                <a:effectLst/>
                <a:uLnTx/>
                <a:uFillTx/>
                <a:latin typeface="Barlow Condensed ExtraBold" panose="00000906000000000000" pitchFamily="2" charset="-18"/>
                <a:ea typeface="+mn-ea"/>
                <a:cs typeface="+mn-cs"/>
              </a:rPr>
              <a:t>-2 </a:t>
            </a: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srgbClr val="6E9D2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p</a:t>
            </a: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srgbClr val="6E9D2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.b.</a:t>
            </a:r>
            <a:endParaRPr kumimoji="0" lang="en-GB" sz="900" b="1" i="0" u="sng" strike="noStrike" kern="1200" cap="none" spc="0" normalizeH="0" baseline="0" noProof="0" dirty="0">
              <a:ln>
                <a:noFill/>
              </a:ln>
              <a:solidFill>
                <a:srgbClr val="6E9D2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32" name="Inhaltsplatzhalter 7">
            <a:extLst>
              <a:ext uri="{FF2B5EF4-FFF2-40B4-BE49-F238E27FC236}">
                <a16:creationId xmlns:a16="http://schemas.microsoft.com/office/drawing/2014/main" id="{8EA5EB27-3C42-9200-BE17-4056BADA7C73}"/>
              </a:ext>
            </a:extLst>
          </p:cNvPr>
          <p:cNvSpPr txBox="1">
            <a:spLocks/>
          </p:cNvSpPr>
          <p:nvPr/>
        </p:nvSpPr>
        <p:spPr bwMode="gray">
          <a:xfrm>
            <a:off x="4805345" y="1270245"/>
            <a:ext cx="1250758" cy="74036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srgbClr val="E29502"/>
                </a:solidFill>
                <a:effectLst/>
                <a:uLnTx/>
                <a:uFillTx/>
                <a:latin typeface="Barlow Condensed ExtraBold" panose="00000906000000000000" pitchFamily="2" charset="-18"/>
                <a:ea typeface="+mn-ea"/>
                <a:cs typeface="+mn-cs"/>
              </a:rPr>
              <a:t>-11 </a:t>
            </a: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srgbClr val="E29502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p</a:t>
            </a: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srgbClr val="E29502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.b.</a:t>
            </a:r>
            <a:endParaRPr kumimoji="0" lang="en-GB" sz="900" b="1" i="0" u="sng" strike="noStrike" kern="1200" cap="none" spc="0" normalizeH="0" baseline="0" noProof="0" dirty="0">
              <a:ln>
                <a:noFill/>
              </a:ln>
              <a:solidFill>
                <a:srgbClr val="E29502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24EDA5F-FCD7-205A-051D-13068EACD5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9908842"/>
              </p:ext>
            </p:extLst>
          </p:nvPr>
        </p:nvGraphicFramePr>
        <p:xfrm>
          <a:off x="1379011" y="1412320"/>
          <a:ext cx="3700989" cy="323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A2AE9CE5-0CAB-4631-9AFE-E609596CB03F}"/>
              </a:ext>
            </a:extLst>
          </p:cNvPr>
          <p:cNvSpPr txBox="1">
            <a:spLocks/>
          </p:cNvSpPr>
          <p:nvPr/>
        </p:nvSpPr>
        <p:spPr>
          <a:xfrm>
            <a:off x="657850" y="5289757"/>
            <a:ext cx="7874162" cy="304271"/>
          </a:xfrm>
          <a:prstGeom prst="rect">
            <a:avLst/>
          </a:prstGeom>
        </p:spPr>
        <p:txBody>
          <a:bodyPr anchor="ctr"/>
          <a:lstStyle>
            <a:lvl1pPr marL="0" indent="0" algn="l" defTabSz="761942" rtl="0" eaLnBrk="1" latinLnBrk="0" hangingPunct="1">
              <a:spcBef>
                <a:spcPct val="20000"/>
              </a:spcBef>
              <a:buFontTx/>
              <a:buNone/>
              <a:defRPr sz="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19079" indent="-238108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52428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33400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14372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95343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314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6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257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Q20: Z jakého zdroje jste televizní pořad sledoval/a? [záznamy o sledovaných pořadech] </a:t>
            </a:r>
            <a:r>
              <a:rPr kumimoji="0" lang="cs-CZ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N=2714/2547/2087/2592, všechny sledované pořady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7C391A57-59B3-8A67-905D-3A832A677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454" y="1392046"/>
            <a:ext cx="3355546" cy="31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09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6F9AF-6F5F-AB47-4CFC-EBE0DE1AB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1F84C063-F08E-636B-010B-48A2CB55F5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6522181"/>
              </p:ext>
            </p:extLst>
          </p:nvPr>
        </p:nvGraphicFramePr>
        <p:xfrm>
          <a:off x="1050893" y="1250816"/>
          <a:ext cx="8429657" cy="3195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1D06BF7B-5C83-0D10-D9C0-B333C6810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BF08A8DA-DE32-D54A-1DBA-5EFBB588E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850" y="249120"/>
            <a:ext cx="8913370" cy="633322"/>
          </a:xfrm>
        </p:spPr>
        <p:txBody>
          <a:bodyPr>
            <a:normAutofit fontScale="90000"/>
          </a:bodyPr>
          <a:lstStyle/>
          <a:p>
            <a:r>
              <a:rPr lang="cs-CZ" sz="3600" dirty="0"/>
              <a:t>O nárůst </a:t>
            </a:r>
            <a:r>
              <a:rPr lang="cs-CZ" sz="3600" dirty="0">
                <a:latin typeface="Barlow Condensed ExtraBold" panose="00000906000000000000" pitchFamily="2" charset="-18"/>
              </a:rPr>
              <a:t>videoobsahu z internetu</a:t>
            </a:r>
            <a:r>
              <a:rPr lang="cs-CZ" sz="3600" dirty="0"/>
              <a:t> se dělí </a:t>
            </a:r>
            <a:r>
              <a:rPr lang="cs-CZ" sz="3600" dirty="0">
                <a:latin typeface="Barlow Condensed ExtraBold" panose="00000906000000000000" pitchFamily="2" charset="-18"/>
              </a:rPr>
              <a:t>více různých žánrů</a:t>
            </a:r>
            <a:endParaRPr lang="cs-CZ" sz="3600" strike="sngStrike" dirty="0">
              <a:latin typeface="Barlow Condensed ExtraBold" panose="00000906000000000000" pitchFamily="2" charset="-18"/>
            </a:endParaRPr>
          </a:p>
        </p:txBody>
      </p:sp>
      <p:sp>
        <p:nvSpPr>
          <p:cNvPr id="7" name="Zástupný text 11">
            <a:extLst>
              <a:ext uri="{FF2B5EF4-FFF2-40B4-BE49-F238E27FC236}">
                <a16:creationId xmlns:a16="http://schemas.microsoft.com/office/drawing/2014/main" id="{E8576CEE-2B32-0990-0CF4-3C90BB3684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9438" y="5313119"/>
            <a:ext cx="9154110" cy="304271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Q20: Jaký typ (žánr) televizního pořadu jste sledoval/a? Z jakého zdroje jste televizní pořad sledoval/a? [záznamy o sledovaných pořadech]</a:t>
            </a:r>
            <a:b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N=2714/2547/2087/2592, všechny sledované pořady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5C700346-E2FA-C1BF-B779-199B188D684F}"/>
              </a:ext>
            </a:extLst>
          </p:cNvPr>
          <p:cNvGraphicFramePr>
            <a:graphicFrameLocks noGrp="1"/>
          </p:cNvGraphicFramePr>
          <p:nvPr/>
        </p:nvGraphicFramePr>
        <p:xfrm>
          <a:off x="2171555" y="1327634"/>
          <a:ext cx="1493263" cy="377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323">
                <a:tc>
                  <a:txBody>
                    <a:bodyPr/>
                    <a:lstStyle/>
                    <a:p>
                      <a:pPr algn="r"/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podíl podle počtu </a:t>
                      </a:r>
                      <a:b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</a:br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sledovaných pořadů</a:t>
                      </a:r>
                    </a:p>
                  </a:txBody>
                  <a:tcPr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Inhaltsplatzhalter 7">
            <a:extLst>
              <a:ext uri="{FF2B5EF4-FFF2-40B4-BE49-F238E27FC236}">
                <a16:creationId xmlns:a16="http://schemas.microsoft.com/office/drawing/2014/main" id="{24E85352-045D-36A6-2288-92D0751CB0F3}"/>
              </a:ext>
            </a:extLst>
          </p:cNvPr>
          <p:cNvSpPr txBox="1">
            <a:spLocks/>
          </p:cNvSpPr>
          <p:nvPr/>
        </p:nvSpPr>
        <p:spPr bwMode="gray">
          <a:xfrm>
            <a:off x="658117" y="3747145"/>
            <a:ext cx="500742" cy="463813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IPTV</a:t>
            </a:r>
            <a:b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HbbTV</a:t>
            </a:r>
            <a:b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VOD</a:t>
            </a:r>
            <a:b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www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B97D8F9-6B09-7251-4756-47BABCF50FD4}"/>
              </a:ext>
            </a:extLst>
          </p:cNvPr>
          <p:cNvSpPr txBox="1">
            <a:spLocks/>
          </p:cNvSpPr>
          <p:nvPr/>
        </p:nvSpPr>
        <p:spPr bwMode="gray">
          <a:xfrm>
            <a:off x="658117" y="3141515"/>
            <a:ext cx="500742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91CB3E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DVB-T2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91CB3E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BA95E5B0-75A2-73D1-AA2D-C7ADB3ABB465}"/>
              </a:ext>
            </a:extLst>
          </p:cNvPr>
          <p:cNvSpPr txBox="1">
            <a:spLocks/>
          </p:cNvSpPr>
          <p:nvPr/>
        </p:nvSpPr>
        <p:spPr bwMode="gray">
          <a:xfrm>
            <a:off x="658117" y="2227739"/>
            <a:ext cx="500742" cy="34563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CAB</a:t>
            </a:r>
            <a:b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SAT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FDB833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3B792F1C-602E-AE81-E17C-B0851840D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575489"/>
              </p:ext>
            </p:extLst>
          </p:nvPr>
        </p:nvGraphicFramePr>
        <p:xfrm>
          <a:off x="1226313" y="4596526"/>
          <a:ext cx="8195008" cy="190500"/>
        </p:xfrm>
        <a:graphic>
          <a:graphicData uri="http://schemas.openxmlformats.org/drawingml/2006/table">
            <a:tbl>
              <a:tblPr/>
              <a:tblGrid>
                <a:gridCol w="1024376">
                  <a:extLst>
                    <a:ext uri="{9D8B030D-6E8A-4147-A177-3AD203B41FA5}">
                      <a16:colId xmlns:a16="http://schemas.microsoft.com/office/drawing/2014/main" val="883888922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2556351752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128942137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1341594219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504071714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3290848871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4138242012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2254897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Zpravodajství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Český seriál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Zahraniční seriál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Soutěž, zábava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Zahraniční film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Dokument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Český film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Sport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031748"/>
                  </a:ext>
                </a:extLst>
              </a:tr>
            </a:tbl>
          </a:graphicData>
        </a:graphic>
      </p:graphicFrame>
      <p:graphicFrame>
        <p:nvGraphicFramePr>
          <p:cNvPr id="34" name="Tabulka 33">
            <a:extLst>
              <a:ext uri="{FF2B5EF4-FFF2-40B4-BE49-F238E27FC236}">
                <a16:creationId xmlns:a16="http://schemas.microsoft.com/office/drawing/2014/main" id="{CD57D783-6799-30E7-E25D-F5DA51603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16802"/>
              </p:ext>
            </p:extLst>
          </p:nvPr>
        </p:nvGraphicFramePr>
        <p:xfrm>
          <a:off x="4846791" y="1453505"/>
          <a:ext cx="2405921" cy="2386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5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86705">
                <a:tc>
                  <a:txBody>
                    <a:bodyPr/>
                    <a:lstStyle/>
                    <a:p>
                      <a:pPr algn="r"/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změna zastoupení mezi </a:t>
                      </a:r>
                      <a:r>
                        <a:rPr lang="cs-CZ" sz="800" b="0" i="0" u="sng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všemi</a:t>
                      </a:r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b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</a:br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pořady v procentních bodech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Šipka: doprava 17">
            <a:extLst>
              <a:ext uri="{FF2B5EF4-FFF2-40B4-BE49-F238E27FC236}">
                <a16:creationId xmlns:a16="http://schemas.microsoft.com/office/drawing/2014/main" id="{2D3DA9E4-338F-170C-2B9B-913CF08C26F6}"/>
              </a:ext>
            </a:extLst>
          </p:cNvPr>
          <p:cNvSpPr/>
          <p:nvPr/>
        </p:nvSpPr>
        <p:spPr>
          <a:xfrm>
            <a:off x="1529150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+3</a:t>
            </a:r>
          </a:p>
        </p:txBody>
      </p:sp>
      <p:sp>
        <p:nvSpPr>
          <p:cNvPr id="23" name="Šipka: doprava 22">
            <a:extLst>
              <a:ext uri="{FF2B5EF4-FFF2-40B4-BE49-F238E27FC236}">
                <a16:creationId xmlns:a16="http://schemas.microsoft.com/office/drawing/2014/main" id="{700FAEAC-63A8-3913-A954-20BC1EF5C330}"/>
              </a:ext>
            </a:extLst>
          </p:cNvPr>
          <p:cNvSpPr/>
          <p:nvPr/>
        </p:nvSpPr>
        <p:spPr>
          <a:xfrm>
            <a:off x="2554951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+4</a:t>
            </a:r>
          </a:p>
        </p:txBody>
      </p:sp>
      <p:sp>
        <p:nvSpPr>
          <p:cNvPr id="25" name="Šipka: doprava 24">
            <a:extLst>
              <a:ext uri="{FF2B5EF4-FFF2-40B4-BE49-F238E27FC236}">
                <a16:creationId xmlns:a16="http://schemas.microsoft.com/office/drawing/2014/main" id="{20058E62-2A15-8B28-DA9C-C31A0939771B}"/>
              </a:ext>
            </a:extLst>
          </p:cNvPr>
          <p:cNvSpPr/>
          <p:nvPr/>
        </p:nvSpPr>
        <p:spPr>
          <a:xfrm>
            <a:off x="3578668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+2</a:t>
            </a:r>
          </a:p>
        </p:txBody>
      </p:sp>
      <p:sp>
        <p:nvSpPr>
          <p:cNvPr id="27" name="Šipka: doprava 26">
            <a:extLst>
              <a:ext uri="{FF2B5EF4-FFF2-40B4-BE49-F238E27FC236}">
                <a16:creationId xmlns:a16="http://schemas.microsoft.com/office/drawing/2014/main" id="{C69D9630-52A9-B3B5-3381-E675A8004BA9}"/>
              </a:ext>
            </a:extLst>
          </p:cNvPr>
          <p:cNvSpPr/>
          <p:nvPr/>
        </p:nvSpPr>
        <p:spPr>
          <a:xfrm>
            <a:off x="4596420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+2</a:t>
            </a:r>
          </a:p>
        </p:txBody>
      </p:sp>
      <p:sp>
        <p:nvSpPr>
          <p:cNvPr id="29" name="Šipka: doprava 28">
            <a:extLst>
              <a:ext uri="{FF2B5EF4-FFF2-40B4-BE49-F238E27FC236}">
                <a16:creationId xmlns:a16="http://schemas.microsoft.com/office/drawing/2014/main" id="{B01B4BE7-96C2-7A4D-E2C1-DA09AFBF029B}"/>
              </a:ext>
            </a:extLst>
          </p:cNvPr>
          <p:cNvSpPr/>
          <p:nvPr/>
        </p:nvSpPr>
        <p:spPr>
          <a:xfrm>
            <a:off x="5614249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+1</a:t>
            </a:r>
          </a:p>
        </p:txBody>
      </p:sp>
      <p:sp>
        <p:nvSpPr>
          <p:cNvPr id="30" name="Šipka: doprava 29">
            <a:extLst>
              <a:ext uri="{FF2B5EF4-FFF2-40B4-BE49-F238E27FC236}">
                <a16:creationId xmlns:a16="http://schemas.microsoft.com/office/drawing/2014/main" id="{E0166D3F-D760-D81B-B5B9-0606AB21B0CF}"/>
              </a:ext>
            </a:extLst>
          </p:cNvPr>
          <p:cNvSpPr/>
          <p:nvPr/>
        </p:nvSpPr>
        <p:spPr>
          <a:xfrm>
            <a:off x="6632078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+1</a:t>
            </a:r>
          </a:p>
        </p:txBody>
      </p:sp>
      <p:sp>
        <p:nvSpPr>
          <p:cNvPr id="31" name="Šipka: doprava 30">
            <a:extLst>
              <a:ext uri="{FF2B5EF4-FFF2-40B4-BE49-F238E27FC236}">
                <a16:creationId xmlns:a16="http://schemas.microsoft.com/office/drawing/2014/main" id="{17BA0B62-9DEA-63FC-037E-A3CBA1CC1867}"/>
              </a:ext>
            </a:extLst>
          </p:cNvPr>
          <p:cNvSpPr/>
          <p:nvPr/>
        </p:nvSpPr>
        <p:spPr>
          <a:xfrm>
            <a:off x="7657402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+1</a:t>
            </a:r>
          </a:p>
        </p:txBody>
      </p:sp>
      <p:sp>
        <p:nvSpPr>
          <p:cNvPr id="32" name="Šipka: doprava 31">
            <a:extLst>
              <a:ext uri="{FF2B5EF4-FFF2-40B4-BE49-F238E27FC236}">
                <a16:creationId xmlns:a16="http://schemas.microsoft.com/office/drawing/2014/main" id="{1FCF81FD-52D5-C3FC-6A20-75B3B440C990}"/>
              </a:ext>
            </a:extLst>
          </p:cNvPr>
          <p:cNvSpPr/>
          <p:nvPr/>
        </p:nvSpPr>
        <p:spPr>
          <a:xfrm>
            <a:off x="8682726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+1</a:t>
            </a:r>
          </a:p>
        </p:txBody>
      </p:sp>
    </p:spTree>
    <p:extLst>
      <p:ext uri="{BB962C8B-B14F-4D97-AF65-F5344CB8AC3E}">
        <p14:creationId xmlns:p14="http://schemas.microsoft.com/office/powerpoint/2010/main" val="1455754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07F7F05C-3A66-9711-D79B-96DEF589D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>
                <a:latin typeface="Barlow Condensed ExtraBold" panose="00000906000000000000" pitchFamily="2" charset="-18"/>
              </a:rPr>
              <a:t>Větší využití </a:t>
            </a:r>
            <a:r>
              <a:rPr lang="cs-CZ" sz="3600" dirty="0"/>
              <a:t>plánují lidé především u </a:t>
            </a:r>
            <a:r>
              <a:rPr lang="cs-CZ" sz="3600" dirty="0">
                <a:latin typeface="Barlow Condensed ExtraBold" panose="00000906000000000000" pitchFamily="2" charset="-18"/>
              </a:rPr>
              <a:t>VOD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AAFC22CB-2484-56DE-FED2-3B909CD122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9438" y="5313119"/>
            <a:ext cx="8779512" cy="304271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Q21: Jaký vývoj ve sledování videoobsahu z daného zdroje očekáváte do budoucnosti (za 1–2 roky)?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N=1520, všichni respondenti</a:t>
            </a:r>
          </a:p>
        </p:txBody>
      </p:sp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C323EC64-826C-6763-CC4C-4C996AED95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7552808"/>
              </p:ext>
            </p:extLst>
          </p:nvPr>
        </p:nvGraphicFramePr>
        <p:xfrm>
          <a:off x="2960557" y="1864603"/>
          <a:ext cx="4643007" cy="2903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Inhaltsplatzhalter 7">
            <a:extLst>
              <a:ext uri="{FF2B5EF4-FFF2-40B4-BE49-F238E27FC236}">
                <a16:creationId xmlns:a16="http://schemas.microsoft.com/office/drawing/2014/main" id="{F14E223D-F0D3-8CFE-1C3D-4161E6B68334}"/>
              </a:ext>
            </a:extLst>
          </p:cNvPr>
          <p:cNvSpPr txBox="1">
            <a:spLocks/>
          </p:cNvSpPr>
          <p:nvPr/>
        </p:nvSpPr>
        <p:spPr bwMode="gray">
          <a:xfrm>
            <a:off x="3838673" y="1546471"/>
            <a:ext cx="1686142" cy="213888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>VÝHLED DO BUDOUCNOSTI</a:t>
            </a:r>
            <a:endParaRPr lang="en-GB" sz="14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7" name="Inhaltsplatzhalter 7">
            <a:extLst>
              <a:ext uri="{FF2B5EF4-FFF2-40B4-BE49-F238E27FC236}">
                <a16:creationId xmlns:a16="http://schemas.microsoft.com/office/drawing/2014/main" id="{2E3191D2-7528-472D-5B5F-E845220385E1}"/>
              </a:ext>
            </a:extLst>
          </p:cNvPr>
          <p:cNvSpPr txBox="1">
            <a:spLocks/>
          </p:cNvSpPr>
          <p:nvPr/>
        </p:nvSpPr>
        <p:spPr bwMode="gray">
          <a:xfrm>
            <a:off x="6063561" y="1897393"/>
            <a:ext cx="1161019" cy="234185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50000"/>
            </a:pPr>
            <a:r>
              <a:rPr lang="cs-CZ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>OČEKÁVÁ RŮST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D532F017-C09D-3A6D-6E60-E7BF0D3B9682}"/>
              </a:ext>
            </a:extLst>
          </p:cNvPr>
          <p:cNvSpPr txBox="1">
            <a:spLocks/>
          </p:cNvSpPr>
          <p:nvPr/>
        </p:nvSpPr>
        <p:spPr bwMode="gray">
          <a:xfrm>
            <a:off x="6063560" y="2040935"/>
            <a:ext cx="1540004" cy="234185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50000"/>
            </a:pPr>
            <a:r>
              <a:rPr lang="cs-CZ" sz="1200" b="1" dirty="0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rPr>
              <a:t>OČEKÁVÁ POKLES / ZRUŠENÍ</a:t>
            </a:r>
            <a:endParaRPr lang="en-GB" sz="1200" b="1" dirty="0">
              <a:solidFill>
                <a:schemeClr val="bg1">
                  <a:lumMod val="5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AF7F0347-3EEE-4D3A-A22E-880AED3D4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763579"/>
              </p:ext>
            </p:extLst>
          </p:nvPr>
        </p:nvGraphicFramePr>
        <p:xfrm>
          <a:off x="3181711" y="1874908"/>
          <a:ext cx="609600" cy="2882544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160090850"/>
                    </a:ext>
                  </a:extLst>
                </a:gridCol>
              </a:tblGrid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Merriweather" panose="00000500000000000000" pitchFamily="2" charset="-18"/>
                        </a:rPr>
                        <a:t>VOD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832024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Www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410126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IPTV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603716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HbbTV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118275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1" i="0" u="none" strike="noStrike" dirty="0">
                          <a:solidFill>
                            <a:schemeClr val="accent4"/>
                          </a:solidFill>
                          <a:effectLst/>
                          <a:latin typeface="Merriweather" panose="00000500000000000000" pitchFamily="2" charset="-18"/>
                        </a:rPr>
                        <a:t>DVB-T2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6998409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CAB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711652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SAT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895565"/>
                  </a:ext>
                </a:extLst>
              </a:tr>
            </a:tbl>
          </a:graphicData>
        </a:graphic>
      </p:graphicFrame>
      <p:sp>
        <p:nvSpPr>
          <p:cNvPr id="14" name="Inhaltsplatzhalter 7">
            <a:extLst>
              <a:ext uri="{FF2B5EF4-FFF2-40B4-BE49-F238E27FC236}">
                <a16:creationId xmlns:a16="http://schemas.microsoft.com/office/drawing/2014/main" id="{BD2EA342-D10D-A1D1-67EA-F6BE8B2F52E3}"/>
              </a:ext>
            </a:extLst>
          </p:cNvPr>
          <p:cNvSpPr txBox="1">
            <a:spLocks/>
          </p:cNvSpPr>
          <p:nvPr/>
        </p:nvSpPr>
        <p:spPr bwMode="gray">
          <a:xfrm>
            <a:off x="852124" y="3336894"/>
            <a:ext cx="1617036" cy="946522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lang="cs-CZ" sz="5400" b="1" dirty="0">
                <a:solidFill>
                  <a:schemeClr val="accent4"/>
                </a:solidFill>
                <a:latin typeface="Barlow Condensed ExtraBold" panose="00000906000000000000" pitchFamily="2" charset="-18"/>
              </a:rPr>
              <a:t>8 %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lang="cs-CZ" sz="900" b="1" dirty="0">
                <a:solidFill>
                  <a:schemeClr val="accent4"/>
                </a:solidFill>
                <a:latin typeface="Merriweather"/>
              </a:rPr>
              <a:t>očekává pokles DVB-T2</a:t>
            </a:r>
            <a:endParaRPr kumimoji="0" lang="en-GB" sz="900" b="1" i="0" u="sng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D25EAB8-6F2E-00E4-BE68-25548A815CD2}"/>
              </a:ext>
            </a:extLst>
          </p:cNvPr>
          <p:cNvSpPr txBox="1"/>
          <p:nvPr/>
        </p:nvSpPr>
        <p:spPr>
          <a:xfrm>
            <a:off x="744507" y="2676060"/>
            <a:ext cx="18119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>
                <a:solidFill>
                  <a:srgbClr val="1964AA"/>
                </a:solidFill>
                <a:latin typeface="Merriweather"/>
              </a:rPr>
              <a:t>očekává růst VOD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1FC47BCF-8803-135A-9FE1-4DD549431708}"/>
              </a:ext>
            </a:extLst>
          </p:cNvPr>
          <p:cNvSpPr txBox="1"/>
          <p:nvPr/>
        </p:nvSpPr>
        <p:spPr>
          <a:xfrm>
            <a:off x="679438" y="1640411"/>
            <a:ext cx="19420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lang="cs-CZ" sz="7200" b="1" dirty="0">
                <a:solidFill>
                  <a:srgbClr val="1964AA"/>
                </a:solidFill>
                <a:latin typeface="Barlow Condensed ExtraBold" panose="00000906000000000000" pitchFamily="2" charset="-18"/>
              </a:rPr>
              <a:t>12 %</a:t>
            </a:r>
          </a:p>
        </p:txBody>
      </p:sp>
    </p:spTree>
    <p:extLst>
      <p:ext uri="{BB962C8B-B14F-4D97-AF65-F5344CB8AC3E}">
        <p14:creationId xmlns:p14="http://schemas.microsoft.com/office/powerpoint/2010/main" val="1212498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A935E07-D745-643D-7A22-9D2327B5C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6262B2E-B0CB-4DBB-8C61-F612C05A0A37}" type="slidenum">
              <a:rPr lang="cs-CZ" smtClean="0"/>
              <a:pPr/>
              <a:t>12</a:t>
            </a:fld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78030051-31F8-FD46-9BC1-82AB006795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cs-CZ" sz="3300">
                <a:latin typeface="Barlow Condensed ExtraBold"/>
              </a:rPr>
              <a:t>Internet</a:t>
            </a:r>
            <a:r>
              <a:rPr lang="cs-CZ" sz="3300"/>
              <a:t> jako dominantní zdroj do </a:t>
            </a:r>
            <a:r>
              <a:rPr lang="cs-CZ" sz="3300">
                <a:latin typeface="Barlow Condensed ExtraBold"/>
              </a:rPr>
              <a:t>budoucna</a:t>
            </a:r>
          </a:p>
        </p:txBody>
      </p:sp>
      <p:sp>
        <p:nvSpPr>
          <p:cNvPr id="6" name="Nadpis 6">
            <a:extLst>
              <a:ext uri="{FF2B5EF4-FFF2-40B4-BE49-F238E27FC236}">
                <a16:creationId xmlns:a16="http://schemas.microsoft.com/office/drawing/2014/main" id="{C50984D5-D631-AC26-FF7E-F81329965A31}"/>
              </a:ext>
            </a:extLst>
          </p:cNvPr>
          <p:cNvSpPr txBox="1">
            <a:spLocks/>
          </p:cNvSpPr>
          <p:nvPr/>
        </p:nvSpPr>
        <p:spPr>
          <a:xfrm>
            <a:off x="1488424" y="1550363"/>
            <a:ext cx="7970526" cy="2169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I V ROCE 2026 PŘEVAŽUJE </a:t>
            </a:r>
            <a:r>
              <a:rPr lang="cs-CZ" sz="2000" dirty="0">
                <a:solidFill>
                  <a:schemeClr val="accent4"/>
                </a:solidFill>
              </a:rPr>
              <a:t>INTERNET</a:t>
            </a:r>
            <a:r>
              <a:rPr lang="cs-CZ" sz="2000" dirty="0">
                <a:solidFill>
                  <a:srgbClr val="1964AA"/>
                </a:solidFill>
              </a:rPr>
              <a:t> JAKO HLAVNÍ ZDROJ VIDEOOBSAHU.</a:t>
            </a:r>
          </a:p>
        </p:txBody>
      </p:sp>
      <p:sp>
        <p:nvSpPr>
          <p:cNvPr id="12" name="Nadpis 6">
            <a:extLst>
              <a:ext uri="{FF2B5EF4-FFF2-40B4-BE49-F238E27FC236}">
                <a16:creationId xmlns:a16="http://schemas.microsoft.com/office/drawing/2014/main" id="{67A19450-32DF-9254-A6C7-CE9566E9384B}"/>
              </a:ext>
            </a:extLst>
          </p:cNvPr>
          <p:cNvSpPr txBox="1">
            <a:spLocks/>
          </p:cNvSpPr>
          <p:nvPr/>
        </p:nvSpPr>
        <p:spPr>
          <a:xfrm>
            <a:off x="1488424" y="4656095"/>
            <a:ext cx="7968006" cy="28747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NÁROKY NA KAPACITU MOBILNÍCH I PEVNÝCH DATOVÝCH SÍTÍ </a:t>
            </a:r>
            <a:r>
              <a:rPr lang="cs-CZ" sz="2000" dirty="0">
                <a:solidFill>
                  <a:schemeClr val="accent4"/>
                </a:solidFill>
              </a:rPr>
              <a:t>POROSTOU</a:t>
            </a:r>
            <a:r>
              <a:rPr lang="cs-CZ" sz="2000" dirty="0">
                <a:solidFill>
                  <a:srgbClr val="1964AA"/>
                </a:solidFill>
              </a:rPr>
              <a:t>.</a:t>
            </a:r>
          </a:p>
        </p:txBody>
      </p:sp>
      <p:sp>
        <p:nvSpPr>
          <p:cNvPr id="8" name="Nadpis 6">
            <a:extLst>
              <a:ext uri="{FF2B5EF4-FFF2-40B4-BE49-F238E27FC236}">
                <a16:creationId xmlns:a16="http://schemas.microsoft.com/office/drawing/2014/main" id="{D4742825-DC9B-DA2D-F609-5BF6815C7ED3}"/>
              </a:ext>
            </a:extLst>
          </p:cNvPr>
          <p:cNvSpPr txBox="1">
            <a:spLocks/>
          </p:cNvSpPr>
          <p:nvPr/>
        </p:nvSpPr>
        <p:spPr>
          <a:xfrm>
            <a:off x="1488424" y="1923345"/>
            <a:ext cx="7970526" cy="139308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ROSTE POČET POŘADŮ SLEDOVANÝCH PŘES INTERNETOVÉ ZDROJE. ZA NÁRŮSTEM SLEDOVÁNÍ PŘES INTERNET STOJÍ PŘEDEVŠÍM ROSTOUCÍ POPULARITA </a:t>
            </a:r>
            <a:r>
              <a:rPr lang="cs-CZ" sz="2000" dirty="0">
                <a:solidFill>
                  <a:schemeClr val="accent4"/>
                </a:solidFill>
              </a:rPr>
              <a:t>IPTV SLUŽEB</a:t>
            </a:r>
            <a:r>
              <a:rPr lang="cs-CZ" sz="2000" dirty="0">
                <a:solidFill>
                  <a:srgbClr val="1964AA"/>
                </a:solidFill>
              </a:rPr>
              <a:t>. </a:t>
            </a:r>
          </a:p>
          <a:p>
            <a:endParaRPr lang="cs-CZ" sz="2000" dirty="0">
              <a:solidFill>
                <a:srgbClr val="1964AA"/>
              </a:solidFill>
            </a:endParaRPr>
          </a:p>
          <a:p>
            <a:endParaRPr lang="cs-CZ" sz="2000" dirty="0">
              <a:solidFill>
                <a:srgbClr val="1964AA"/>
              </a:solidFill>
            </a:endParaRPr>
          </a:p>
        </p:txBody>
      </p:sp>
      <p:sp>
        <p:nvSpPr>
          <p:cNvPr id="13" name="Nadpis 6">
            <a:extLst>
              <a:ext uri="{FF2B5EF4-FFF2-40B4-BE49-F238E27FC236}">
                <a16:creationId xmlns:a16="http://schemas.microsoft.com/office/drawing/2014/main" id="{0C0EB887-6F35-4596-42E9-4FE28A14B24D}"/>
              </a:ext>
            </a:extLst>
          </p:cNvPr>
          <p:cNvSpPr txBox="1">
            <a:spLocks/>
          </p:cNvSpPr>
          <p:nvPr/>
        </p:nvSpPr>
        <p:spPr>
          <a:xfrm>
            <a:off x="1488424" y="4091625"/>
            <a:ext cx="7961707" cy="208097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OD ROKU 2023 SE SLEDOVÁNÍ ZPRAVODAJSTVÍ</a:t>
            </a:r>
            <a:r>
              <a:rPr lang="en-GB" sz="2000" dirty="0">
                <a:solidFill>
                  <a:srgbClr val="1964AA"/>
                </a:solidFill>
              </a:rPr>
              <a:t>, SOUTĚŽÍ</a:t>
            </a:r>
            <a:r>
              <a:rPr lang="cs-CZ" sz="2000" dirty="0">
                <a:solidFill>
                  <a:srgbClr val="1964AA"/>
                </a:solidFill>
              </a:rPr>
              <a:t> A </a:t>
            </a:r>
            <a:r>
              <a:rPr lang="en-GB" sz="2000">
                <a:solidFill>
                  <a:srgbClr val="1964AA"/>
                </a:solidFill>
              </a:rPr>
              <a:t>SERIÁLŮ</a:t>
            </a:r>
            <a:r>
              <a:rPr lang="cs-CZ" sz="2000">
                <a:solidFill>
                  <a:srgbClr val="1964AA"/>
                </a:solidFill>
              </a:rPr>
              <a:t> </a:t>
            </a:r>
            <a:r>
              <a:rPr lang="cs-CZ" sz="2000" dirty="0">
                <a:solidFill>
                  <a:srgbClr val="1964AA"/>
                </a:solidFill>
              </a:rPr>
              <a:t>POSUNULO </a:t>
            </a:r>
            <a:r>
              <a:rPr lang="cs-CZ" sz="2000" dirty="0">
                <a:solidFill>
                  <a:schemeClr val="accent4"/>
                </a:solidFill>
              </a:rPr>
              <a:t>SMĚREM </a:t>
            </a:r>
            <a:br>
              <a:rPr lang="cs-CZ" sz="2000" dirty="0">
                <a:solidFill>
                  <a:schemeClr val="accent4"/>
                </a:solidFill>
              </a:rPr>
            </a:br>
            <a:r>
              <a:rPr lang="cs-CZ" sz="2000" dirty="0">
                <a:solidFill>
                  <a:schemeClr val="accent4"/>
                </a:solidFill>
              </a:rPr>
              <a:t>K INTERNETOVÝM ZDROJŮM</a:t>
            </a:r>
            <a:r>
              <a:rPr lang="cs-CZ" sz="2000" dirty="0">
                <a:solidFill>
                  <a:srgbClr val="1964AA"/>
                </a:solidFill>
              </a:rPr>
              <a:t>, PŘEDEVŠÍM K IPTV A VOD PLATFORMÁM.</a:t>
            </a:r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CA3E59D5-AABF-47B6-950A-04F30CD61CB7}"/>
              </a:ext>
            </a:extLst>
          </p:cNvPr>
          <p:cNvSpPr/>
          <p:nvPr/>
        </p:nvSpPr>
        <p:spPr>
          <a:xfrm>
            <a:off x="773670" y="1562143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6" name="Šipka: doprava 15">
            <a:extLst>
              <a:ext uri="{FF2B5EF4-FFF2-40B4-BE49-F238E27FC236}">
                <a16:creationId xmlns:a16="http://schemas.microsoft.com/office/drawing/2014/main" id="{6FBB20E7-B796-8723-A261-4F6D46F835C8}"/>
              </a:ext>
            </a:extLst>
          </p:cNvPr>
          <p:cNvSpPr/>
          <p:nvPr/>
        </p:nvSpPr>
        <p:spPr>
          <a:xfrm>
            <a:off x="773670" y="2203476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7" name="Šipka: doprava 16">
            <a:extLst>
              <a:ext uri="{FF2B5EF4-FFF2-40B4-BE49-F238E27FC236}">
                <a16:creationId xmlns:a16="http://schemas.microsoft.com/office/drawing/2014/main" id="{0CB41869-E221-3A4D-C188-38B45C75F289}"/>
              </a:ext>
            </a:extLst>
          </p:cNvPr>
          <p:cNvSpPr/>
          <p:nvPr/>
        </p:nvSpPr>
        <p:spPr>
          <a:xfrm>
            <a:off x="781186" y="3961376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8" name="Šipka: doprava 17">
            <a:extLst>
              <a:ext uri="{FF2B5EF4-FFF2-40B4-BE49-F238E27FC236}">
                <a16:creationId xmlns:a16="http://schemas.microsoft.com/office/drawing/2014/main" id="{0CAA6608-5BB1-B015-30BB-356B56301BE6}"/>
              </a:ext>
            </a:extLst>
          </p:cNvPr>
          <p:cNvSpPr/>
          <p:nvPr/>
        </p:nvSpPr>
        <p:spPr>
          <a:xfrm>
            <a:off x="773670" y="2915710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9" name="Šipka: doprava 18">
            <a:extLst>
              <a:ext uri="{FF2B5EF4-FFF2-40B4-BE49-F238E27FC236}">
                <a16:creationId xmlns:a16="http://schemas.microsoft.com/office/drawing/2014/main" id="{761D7FD8-934C-1F5D-C5DF-25B8F33E9519}"/>
              </a:ext>
            </a:extLst>
          </p:cNvPr>
          <p:cNvSpPr/>
          <p:nvPr/>
        </p:nvSpPr>
        <p:spPr>
          <a:xfrm>
            <a:off x="783195" y="4693734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4" name="Nadpis 6">
            <a:extLst>
              <a:ext uri="{FF2B5EF4-FFF2-40B4-BE49-F238E27FC236}">
                <a16:creationId xmlns:a16="http://schemas.microsoft.com/office/drawing/2014/main" id="{DAEB58B2-17F8-4260-F549-EF07B78A4ACE}"/>
              </a:ext>
            </a:extLst>
          </p:cNvPr>
          <p:cNvSpPr txBox="1">
            <a:spLocks/>
          </p:cNvSpPr>
          <p:nvPr/>
        </p:nvSpPr>
        <p:spPr>
          <a:xfrm>
            <a:off x="1488424" y="3098191"/>
            <a:ext cx="7968006" cy="28747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ZATÍMCO INTERNETOVÉ ZDROJE ROSTOU, </a:t>
            </a:r>
            <a:r>
              <a:rPr lang="cs-CZ" sz="2000" dirty="0">
                <a:solidFill>
                  <a:schemeClr val="accent4"/>
                </a:solidFill>
              </a:rPr>
              <a:t>TRADIČNÍ ZPŮSOBY PŘÍJMU TELEVIZNÍHO SIGNÁLU ZAZNAMENÁVAJÍ POKLES. </a:t>
            </a:r>
          </a:p>
        </p:txBody>
      </p:sp>
    </p:spTree>
    <p:extLst>
      <p:ext uri="{BB962C8B-B14F-4D97-AF65-F5344CB8AC3E}">
        <p14:creationId xmlns:p14="http://schemas.microsoft.com/office/powerpoint/2010/main" val="315666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D9CF0220-52A7-49B5-9DEA-B848AA204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Metodologie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59E9D84-146F-002C-EC9B-37D3329AE306}"/>
              </a:ext>
            </a:extLst>
          </p:cNvPr>
          <p:cNvSpPr/>
          <p:nvPr/>
        </p:nvSpPr>
        <p:spPr>
          <a:xfrm>
            <a:off x="641707" y="1155767"/>
            <a:ext cx="1585473" cy="3854479"/>
          </a:xfrm>
          <a:prstGeom prst="rect">
            <a:avLst/>
          </a:pr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27A2FF1E-D139-4926-FAF1-A903D3CB2A29}"/>
              </a:ext>
            </a:extLst>
          </p:cNvPr>
          <p:cNvGrpSpPr/>
          <p:nvPr/>
        </p:nvGrpSpPr>
        <p:grpSpPr>
          <a:xfrm>
            <a:off x="764047" y="1197384"/>
            <a:ext cx="1328216" cy="1352837"/>
            <a:chOff x="647006" y="1197385"/>
            <a:chExt cx="1328216" cy="1104386"/>
          </a:xfrm>
        </p:grpSpPr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9FEE4473-0509-24D6-F06D-8740E9F7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006" y="1358134"/>
              <a:ext cx="1328216" cy="824921"/>
            </a:xfrm>
            <a:prstGeom prst="rect">
              <a:avLst/>
            </a:prstGeom>
          </p:spPr>
        </p:pic>
        <p:grpSp>
          <p:nvGrpSpPr>
            <p:cNvPr id="17" name="Skupina 26">
              <a:extLst>
                <a:ext uri="{FF2B5EF4-FFF2-40B4-BE49-F238E27FC236}">
                  <a16:creationId xmlns:a16="http://schemas.microsoft.com/office/drawing/2014/main" id="{8843C190-571C-2516-C37F-3083F9C2C94F}"/>
                </a:ext>
              </a:extLst>
            </p:cNvPr>
            <p:cNvGrpSpPr/>
            <p:nvPr/>
          </p:nvGrpSpPr>
          <p:grpSpPr>
            <a:xfrm>
              <a:off x="679259" y="1197385"/>
              <a:ext cx="1263710" cy="1104386"/>
              <a:chOff x="273055" y="1065"/>
              <a:chExt cx="1620006" cy="1616196"/>
            </a:xfrm>
            <a:noFill/>
            <a:effectLst/>
          </p:grpSpPr>
          <p:sp>
            <p:nvSpPr>
              <p:cNvPr id="18" name="Zaoblený obdélník 10">
                <a:extLst>
                  <a:ext uri="{FF2B5EF4-FFF2-40B4-BE49-F238E27FC236}">
                    <a16:creationId xmlns:a16="http://schemas.microsoft.com/office/drawing/2014/main" id="{DC13F4FB-10B1-C312-503F-64842589D44F}"/>
                  </a:ext>
                </a:extLst>
              </p:cNvPr>
              <p:cNvSpPr/>
              <p:nvPr/>
            </p:nvSpPr>
            <p:spPr>
              <a:xfrm>
                <a:off x="273055" y="1065"/>
                <a:ext cx="1620006" cy="1616196"/>
              </a:xfrm>
              <a:prstGeom prst="roundRect">
                <a:avLst/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68575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rriweather"/>
                  <a:ea typeface="+mn-ea"/>
                  <a:cs typeface="+mn-cs"/>
                </a:endParaRPr>
              </a:p>
            </p:txBody>
          </p:sp>
          <p:sp>
            <p:nvSpPr>
              <p:cNvPr id="19" name="Zaoblený obdélník 6">
                <a:extLst>
                  <a:ext uri="{FF2B5EF4-FFF2-40B4-BE49-F238E27FC236}">
                    <a16:creationId xmlns:a16="http://schemas.microsoft.com/office/drawing/2014/main" id="{65390EE2-49B6-C70E-9441-255550F1DC23}"/>
                  </a:ext>
                </a:extLst>
              </p:cNvPr>
              <p:cNvSpPr/>
              <p:nvPr/>
            </p:nvSpPr>
            <p:spPr>
              <a:xfrm>
                <a:off x="347460" y="119455"/>
                <a:ext cx="1462214" cy="1458404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34290" rIns="68580" bIns="34290" numCol="1" spcCol="1270" anchor="ctr" anchorCtr="0">
                <a:noAutofit/>
              </a:bodyPr>
              <a:lstStyle/>
              <a:p>
                <a:pPr marL="0" marR="0" lvl="0" indent="0" algn="ctr" defTabSz="80010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rriweather"/>
                    <a:ea typeface="+mn-ea"/>
                    <a:cs typeface="+mn-cs"/>
                  </a:rPr>
                  <a:t>Design výzkumu</a:t>
                </a:r>
                <a:endParaRPr kumimoji="0" lang="cs-CZ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rriweather"/>
                  <a:ea typeface="+mn-ea"/>
                  <a:cs typeface="Calibri" pitchFamily="34" charset="0"/>
                </a:endParaRPr>
              </a:p>
            </p:txBody>
          </p:sp>
        </p:grpSp>
      </p:grpSp>
      <p:sp>
        <p:nvSpPr>
          <p:cNvPr id="20" name="Obdélník 19">
            <a:extLst>
              <a:ext uri="{FF2B5EF4-FFF2-40B4-BE49-F238E27FC236}">
                <a16:creationId xmlns:a16="http://schemas.microsoft.com/office/drawing/2014/main" id="{855C3A02-6BCE-3FCD-74BF-7528494A2D26}"/>
              </a:ext>
            </a:extLst>
          </p:cNvPr>
          <p:cNvSpPr/>
          <p:nvPr/>
        </p:nvSpPr>
        <p:spPr>
          <a:xfrm>
            <a:off x="2221723" y="1570903"/>
            <a:ext cx="6382631" cy="633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Metoda: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 On-line sběr dat (CAWI) v panelu Norstat, osobní dotazování (CAPI)</a:t>
            </a:r>
          </a:p>
          <a:p>
            <a:pPr marL="0" lvl="1" indent="1191" defTabSz="533400" fontAlgn="base">
              <a:lnSpc>
                <a:spcPct val="120000"/>
              </a:lnSpc>
              <a:defRPr/>
            </a:pP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Velikost online vzorku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: N=1520 respondentů</a:t>
            </a:r>
            <a:r>
              <a:rPr lang="cs-CZ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(CAWI 1417 + CAPI 103)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, N=2592 sledovaných pořadů</a:t>
            </a:r>
          </a:p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Sběr dat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: 14. - 20. 9. 2026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A2FC558-4571-443D-AAA7-8E2526C37012}"/>
              </a:ext>
            </a:extLst>
          </p:cNvPr>
          <p:cNvSpPr/>
          <p:nvPr/>
        </p:nvSpPr>
        <p:spPr>
          <a:xfrm>
            <a:off x="2221723" y="3047662"/>
            <a:ext cx="6382631" cy="948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Reprezentativní vzorek populace České republiky ve věku 15-79 let</a:t>
            </a:r>
            <a:b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(reprezentativita na pohlaví, věk, vzdělání, velikost obce a kraj)</a:t>
            </a:r>
          </a:p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Merriweather"/>
              </a:rPr>
              <a:t>Rovnoměrný sběr vzorku během 1 kalendářního týdne (</a:t>
            </a:r>
            <a:r>
              <a:rPr lang="cs-CZ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Merriweather"/>
                <a:sym typeface="Symbol" panose="05050102010706020507" pitchFamily="18" charset="2"/>
              </a:rPr>
              <a:t> 220 respondentů / den)</a:t>
            </a:r>
          </a:p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  <a:sym typeface="Symbol" panose="05050102010706020507" pitchFamily="18" charset="2"/>
              </a:rPr>
              <a:t>(součástí dotazníku byl i tzv. „deníček“, tedy seznam pořadů sledovaných v dané domácnosti v den předcházející dnu dotazování)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4DF43606-05A1-A6A8-D159-FA9CC811BEB3}"/>
              </a:ext>
            </a:extLst>
          </p:cNvPr>
          <p:cNvGrpSpPr/>
          <p:nvPr/>
        </p:nvGrpSpPr>
        <p:grpSpPr>
          <a:xfrm>
            <a:off x="760544" y="2833101"/>
            <a:ext cx="1328216" cy="1347504"/>
            <a:chOff x="658133" y="2375663"/>
            <a:chExt cx="1328216" cy="1215000"/>
          </a:xfrm>
        </p:grpSpPr>
        <p:pic>
          <p:nvPicPr>
            <p:cNvPr id="25" name="Obrázek 24">
              <a:extLst>
                <a:ext uri="{FF2B5EF4-FFF2-40B4-BE49-F238E27FC236}">
                  <a16:creationId xmlns:a16="http://schemas.microsoft.com/office/drawing/2014/main" id="{B8EE3D0B-6358-6D4F-77AA-0768C6BC3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133" y="2534567"/>
              <a:ext cx="1328216" cy="911135"/>
            </a:xfrm>
            <a:prstGeom prst="rect">
              <a:avLst/>
            </a:prstGeom>
          </p:spPr>
        </p:pic>
        <p:grpSp>
          <p:nvGrpSpPr>
            <p:cNvPr id="26" name="Skupina 28">
              <a:extLst>
                <a:ext uri="{FF2B5EF4-FFF2-40B4-BE49-F238E27FC236}">
                  <a16:creationId xmlns:a16="http://schemas.microsoft.com/office/drawing/2014/main" id="{7F4BD1A4-8114-099E-EDD9-C8BFE70470DB}"/>
                </a:ext>
              </a:extLst>
            </p:cNvPr>
            <p:cNvGrpSpPr/>
            <p:nvPr/>
          </p:nvGrpSpPr>
          <p:grpSpPr>
            <a:xfrm>
              <a:off x="675920" y="2375663"/>
              <a:ext cx="1263709" cy="1215000"/>
              <a:chOff x="273055" y="1884203"/>
              <a:chExt cx="1620006" cy="1616196"/>
            </a:xfrm>
            <a:noFill/>
          </p:grpSpPr>
          <p:sp>
            <p:nvSpPr>
              <p:cNvPr id="27" name="Zaoblený obdélník 16">
                <a:extLst>
                  <a:ext uri="{FF2B5EF4-FFF2-40B4-BE49-F238E27FC236}">
                    <a16:creationId xmlns:a16="http://schemas.microsoft.com/office/drawing/2014/main" id="{C3E2F722-84FC-61E7-686E-DEA439A1193E}"/>
                  </a:ext>
                </a:extLst>
              </p:cNvPr>
              <p:cNvSpPr/>
              <p:nvPr/>
            </p:nvSpPr>
            <p:spPr>
              <a:xfrm>
                <a:off x="273055" y="1884203"/>
                <a:ext cx="1620006" cy="1616196"/>
              </a:xfrm>
              <a:prstGeom prst="roundRect">
                <a:avLst/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68575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rriweather"/>
                  <a:ea typeface="+mn-ea"/>
                  <a:cs typeface="+mn-cs"/>
                </a:endParaRPr>
              </a:p>
            </p:txBody>
          </p:sp>
          <p:sp>
            <p:nvSpPr>
              <p:cNvPr id="28" name="Zaoblený obdélník 10">
                <a:extLst>
                  <a:ext uri="{FF2B5EF4-FFF2-40B4-BE49-F238E27FC236}">
                    <a16:creationId xmlns:a16="http://schemas.microsoft.com/office/drawing/2014/main" id="{BCDF0930-F431-B9D4-B70E-AEF752D16A62}"/>
                  </a:ext>
                </a:extLst>
              </p:cNvPr>
              <p:cNvSpPr/>
              <p:nvPr/>
            </p:nvSpPr>
            <p:spPr>
              <a:xfrm>
                <a:off x="370496" y="1972372"/>
                <a:ext cx="1462214" cy="1458404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34290" rIns="68580" bIns="34290" numCol="1" spcCol="1270" anchor="ctr" anchorCtr="0">
                <a:noAutofit/>
              </a:bodyPr>
              <a:lstStyle/>
              <a:p>
                <a:pPr marL="0" marR="0" lvl="0" indent="0" algn="ctr" defTabSz="80010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rriweather"/>
                    <a:ea typeface="+mn-ea"/>
                    <a:cs typeface="+mn-cs"/>
                  </a:rPr>
                  <a:t>Cílová skupina</a:t>
                </a:r>
                <a:endParaRPr kumimoji="0" lang="cs-CZ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rriweather"/>
                  <a:ea typeface="+mn-ea"/>
                  <a:cs typeface="Calibri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3525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/>
          <p:cNvSpPr/>
          <p:nvPr/>
        </p:nvSpPr>
        <p:spPr>
          <a:xfrm>
            <a:off x="0" y="-940"/>
            <a:ext cx="10160000" cy="5715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1556" dirty="0"/>
          </a:p>
        </p:txBody>
      </p:sp>
      <p:sp>
        <p:nvSpPr>
          <p:cNvPr id="11" name="Obdélník 10"/>
          <p:cNvSpPr/>
          <p:nvPr/>
        </p:nvSpPr>
        <p:spPr bwMode="auto">
          <a:xfrm>
            <a:off x="0" y="0"/>
            <a:ext cx="10160000" cy="720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defTabSz="761942" fontAlgn="base">
              <a:spcBef>
                <a:spcPct val="0"/>
              </a:spcBef>
              <a:spcAft>
                <a:spcPct val="0"/>
              </a:spcAft>
            </a:pPr>
            <a:endParaRPr lang="en-GB" sz="1556">
              <a:latin typeface="Arial" charset="0"/>
            </a:endParaRPr>
          </a:p>
        </p:txBody>
      </p:sp>
      <p:pic>
        <p:nvPicPr>
          <p:cNvPr id="21" name="Picture 10">
            <a:extLst>
              <a:ext uri="{FF2B5EF4-FFF2-40B4-BE49-F238E27FC236}">
                <a16:creationId xmlns:a16="http://schemas.microsoft.com/office/drawing/2014/main" id="{26B70F39-F180-45DA-8B2F-87C91AA2AA74}"/>
              </a:ext>
            </a:extLst>
          </p:cNvPr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4444024" y="4905919"/>
            <a:ext cx="1271952" cy="43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85C46BB-A7BF-CB43-D13B-FC385B649CB4}"/>
              </a:ext>
            </a:extLst>
          </p:cNvPr>
          <p:cNvSpPr/>
          <p:nvPr/>
        </p:nvSpPr>
        <p:spPr bwMode="auto">
          <a:xfrm>
            <a:off x="425669" y="-940"/>
            <a:ext cx="9144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8576" tIns="34288" rIns="68576" bIns="3428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Podnadpis 5">
            <a:extLst>
              <a:ext uri="{FF2B5EF4-FFF2-40B4-BE49-F238E27FC236}">
                <a16:creationId xmlns:a16="http://schemas.microsoft.com/office/drawing/2014/main" id="{DA1DFDAB-1D32-F213-85D7-457CB88A4F33}"/>
              </a:ext>
            </a:extLst>
          </p:cNvPr>
          <p:cNvSpPr txBox="1">
            <a:spLocks/>
          </p:cNvSpPr>
          <p:nvPr/>
        </p:nvSpPr>
        <p:spPr>
          <a:xfrm>
            <a:off x="3709815" y="3650525"/>
            <a:ext cx="2740371" cy="98487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ct val="50000"/>
              </a:spcBef>
              <a:buNone/>
            </a:pPr>
            <a:r>
              <a:rPr lang="cs-CZ" sz="1333" b="1" dirty="0">
                <a:solidFill>
                  <a:schemeClr val="bg1"/>
                </a:solidFill>
                <a:cs typeface="Arial" charset="0"/>
              </a:rPr>
              <a:t>NMS Market Research</a:t>
            </a:r>
            <a:br>
              <a:rPr lang="cs-CZ" sz="1333" dirty="0">
                <a:solidFill>
                  <a:schemeClr val="bg1"/>
                </a:solidFill>
                <a:cs typeface="Arial" charset="0"/>
              </a:rPr>
            </a:br>
            <a:r>
              <a:rPr lang="cs-CZ" sz="1333" dirty="0">
                <a:solidFill>
                  <a:schemeClr val="bg1"/>
                </a:solidFill>
                <a:cs typeface="Arial" charset="0"/>
              </a:rPr>
              <a:t>U Nikolajky 13, 150 00 Praha 5</a:t>
            </a:r>
            <a:br>
              <a:rPr lang="cs-CZ" sz="1333" dirty="0">
                <a:solidFill>
                  <a:schemeClr val="bg1"/>
                </a:solidFill>
                <a:cs typeface="Arial" charset="0"/>
              </a:rPr>
            </a:br>
            <a:r>
              <a:rPr lang="cs-CZ" sz="1333" kern="0" dirty="0">
                <a:solidFill>
                  <a:srgbClr val="009FE3"/>
                </a:solidFill>
                <a:cs typeface="Arial" charset="0"/>
              </a:rPr>
              <a:t>t</a:t>
            </a:r>
            <a:r>
              <a:rPr lang="cs-CZ" sz="1333" dirty="0">
                <a:solidFill>
                  <a:schemeClr val="bg1"/>
                </a:solidFill>
                <a:cs typeface="Arial" charset="0"/>
              </a:rPr>
              <a:t> (+420) 222 351 611 </a:t>
            </a:r>
            <a:br>
              <a:rPr lang="cs-CZ" sz="1333" dirty="0">
                <a:solidFill>
                  <a:schemeClr val="bg1"/>
                </a:solidFill>
                <a:cs typeface="Arial" charset="0"/>
              </a:rPr>
            </a:br>
            <a:r>
              <a:rPr lang="cs-CZ" sz="1333" kern="0" dirty="0">
                <a:solidFill>
                  <a:srgbClr val="009FE3"/>
                </a:solidFill>
                <a:cs typeface="Arial" charset="0"/>
              </a:rPr>
              <a:t>w</a:t>
            </a:r>
            <a:r>
              <a:rPr lang="cs-CZ" sz="1333" dirty="0">
                <a:solidFill>
                  <a:schemeClr val="bg1"/>
                </a:solidFill>
                <a:cs typeface="Arial" charset="0"/>
              </a:rPr>
              <a:t> www.nms.global</a:t>
            </a:r>
          </a:p>
        </p:txBody>
      </p:sp>
      <p:sp>
        <p:nvSpPr>
          <p:cNvPr id="10" name="Podnadpis 5">
            <a:extLst>
              <a:ext uri="{FF2B5EF4-FFF2-40B4-BE49-F238E27FC236}">
                <a16:creationId xmlns:a16="http://schemas.microsoft.com/office/drawing/2014/main" id="{AB8D3EF6-FA06-D9FA-8523-5997AA8A56A2}"/>
              </a:ext>
            </a:extLst>
          </p:cNvPr>
          <p:cNvSpPr txBox="1">
            <a:spLocks/>
          </p:cNvSpPr>
          <p:nvPr/>
        </p:nvSpPr>
        <p:spPr>
          <a:xfrm>
            <a:off x="4010285" y="2630782"/>
            <a:ext cx="2132418" cy="88434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sz="1400" b="1" kern="0" dirty="0">
                <a:solidFill>
                  <a:prstClr val="white"/>
                </a:solidFill>
                <a:cs typeface="Arial" charset="0"/>
              </a:rPr>
              <a:t>Kamil Kunc</a:t>
            </a:r>
            <a:br>
              <a:rPr lang="cs-CZ" sz="1400" kern="0" dirty="0">
                <a:solidFill>
                  <a:prstClr val="white"/>
                </a:solidFill>
                <a:cs typeface="Arial" charset="0"/>
              </a:rPr>
            </a:br>
            <a:r>
              <a:rPr lang="cs-CZ" sz="1200" kern="0" dirty="0" err="1">
                <a:solidFill>
                  <a:prstClr val="white"/>
                </a:solidFill>
                <a:cs typeface="Arial" charset="0"/>
              </a:rPr>
              <a:t>Research</a:t>
            </a:r>
            <a:r>
              <a:rPr lang="cs-CZ" sz="1200" kern="0" dirty="0">
                <a:solidFill>
                  <a:prstClr val="white"/>
                </a:solidFill>
                <a:cs typeface="Arial" charset="0"/>
              </a:rPr>
              <a:t> </a:t>
            </a:r>
            <a:r>
              <a:rPr lang="en-GB" sz="1200" kern="0" dirty="0">
                <a:solidFill>
                  <a:prstClr val="white"/>
                </a:solidFill>
                <a:cs typeface="Arial" charset="0"/>
              </a:rPr>
              <a:t>&amp; </a:t>
            </a:r>
            <a:r>
              <a:rPr lang="cs-CZ" sz="1200" kern="0" dirty="0" err="1">
                <a:solidFill>
                  <a:prstClr val="white"/>
                </a:solidFill>
                <a:cs typeface="Arial" charset="0"/>
              </a:rPr>
              <a:t>Insights</a:t>
            </a:r>
            <a:r>
              <a:rPr lang="cs-CZ" sz="1200" kern="0" dirty="0">
                <a:solidFill>
                  <a:prstClr val="white"/>
                </a:solidFill>
                <a:cs typeface="Arial" charset="0"/>
              </a:rPr>
              <a:t> Partner</a:t>
            </a:r>
            <a:br>
              <a:rPr lang="cs-CZ" sz="1200" kern="0" dirty="0">
                <a:solidFill>
                  <a:prstClr val="white"/>
                </a:solidFill>
                <a:cs typeface="Arial" charset="0"/>
              </a:rPr>
            </a:br>
            <a:r>
              <a:rPr lang="cs-CZ" sz="1200" kern="0" dirty="0">
                <a:solidFill>
                  <a:srgbClr val="009FE3"/>
                </a:solidFill>
                <a:cs typeface="Arial" charset="0"/>
              </a:rPr>
              <a:t>m</a:t>
            </a:r>
            <a:r>
              <a:rPr lang="cs-CZ" sz="1200" kern="0" dirty="0">
                <a:solidFill>
                  <a:prstClr val="white"/>
                </a:solidFill>
                <a:cs typeface="Arial" charset="0"/>
              </a:rPr>
              <a:t> (+420) 777 825 723 </a:t>
            </a:r>
            <a:br>
              <a:rPr lang="cs-CZ" sz="1200" kern="0" dirty="0">
                <a:solidFill>
                  <a:prstClr val="white"/>
                </a:solidFill>
                <a:cs typeface="Arial" charset="0"/>
              </a:rPr>
            </a:br>
            <a:r>
              <a:rPr lang="cs-CZ" sz="1200" kern="0" dirty="0">
                <a:solidFill>
                  <a:srgbClr val="009FE3"/>
                </a:solidFill>
                <a:cs typeface="Arial" charset="0"/>
              </a:rPr>
              <a:t>e</a:t>
            </a:r>
            <a:r>
              <a:rPr lang="cs-CZ" sz="1200" kern="0" dirty="0">
                <a:solidFill>
                  <a:prstClr val="white"/>
                </a:solidFill>
                <a:cs typeface="Arial" charset="0"/>
              </a:rPr>
              <a:t> kamil.kunc@nms.eu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DB98C86-6846-38F3-E62A-9436100BE2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66" y="997200"/>
            <a:ext cx="1404000" cy="1404000"/>
          </a:xfrm>
          <a:prstGeom prst="ellipse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8516287"/>
      </p:ext>
    </p:extLst>
  </p:cSld>
  <p:clrMapOvr>
    <a:masterClrMapping/>
  </p:clrMapOvr>
</p:sld>
</file>

<file path=ppt/theme/theme1.xml><?xml version="1.0" encoding="utf-8"?>
<a:theme xmlns:a="http://schemas.openxmlformats.org/drawingml/2006/main" name="S logem">
  <a:themeElements>
    <a:clrScheme name="NMS">
      <a:dk1>
        <a:sysClr val="windowText" lastClr="000000"/>
      </a:dk1>
      <a:lt1>
        <a:sysClr val="window" lastClr="FFFFFF"/>
      </a:lt1>
      <a:dk2>
        <a:srgbClr val="595959"/>
      </a:dk2>
      <a:lt2>
        <a:srgbClr val="D8D8D8"/>
      </a:lt2>
      <a:accent1>
        <a:srgbClr val="426A5A"/>
      </a:accent1>
      <a:accent2>
        <a:srgbClr val="91CB3E"/>
      </a:accent2>
      <a:accent3>
        <a:srgbClr val="FDB833"/>
      </a:accent3>
      <a:accent4>
        <a:srgbClr val="FD5200"/>
      </a:accent4>
      <a:accent5>
        <a:srgbClr val="D00000"/>
      </a:accent5>
      <a:accent6>
        <a:srgbClr val="1964AA"/>
      </a:accent6>
      <a:hlink>
        <a:srgbClr val="009FE3"/>
      </a:hlink>
      <a:folHlink>
        <a:srgbClr val="7F7F7F"/>
      </a:folHlink>
    </a:clrScheme>
    <a:fontScheme name="NMS 2020">
      <a:majorFont>
        <a:latin typeface="Barlow Condensed Light"/>
        <a:ea typeface=""/>
        <a:cs typeface=""/>
      </a:majorFont>
      <a:minorFont>
        <a:latin typeface="Merriweather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S-sablona-prezentace-2022_v1.potx" id="{271F5B80-15D5-40D2-8634-AE4412F57704}" vid="{C5C8A3D1-FA76-475E-A315-EF2E40757D91}"/>
    </a:ext>
  </a:extLst>
</a:theme>
</file>

<file path=ppt/theme/theme2.xml><?xml version="1.0" encoding="utf-8"?>
<a:theme xmlns:a="http://schemas.openxmlformats.org/drawingml/2006/main" name="Bez loga">
  <a:themeElements>
    <a:clrScheme name="NMS paleta 2020">
      <a:dk1>
        <a:sysClr val="windowText" lastClr="000000"/>
      </a:dk1>
      <a:lt1>
        <a:sysClr val="window" lastClr="FFFFFF"/>
      </a:lt1>
      <a:dk2>
        <a:srgbClr val="595959"/>
      </a:dk2>
      <a:lt2>
        <a:srgbClr val="D8D8D8"/>
      </a:lt2>
      <a:accent1>
        <a:srgbClr val="426A5A"/>
      </a:accent1>
      <a:accent2>
        <a:srgbClr val="91CB3E"/>
      </a:accent2>
      <a:accent3>
        <a:srgbClr val="FDB833"/>
      </a:accent3>
      <a:accent4>
        <a:srgbClr val="FD5200"/>
      </a:accent4>
      <a:accent5>
        <a:srgbClr val="D00000"/>
      </a:accent5>
      <a:accent6>
        <a:srgbClr val="1964AA"/>
      </a:accent6>
      <a:hlink>
        <a:srgbClr val="009FE3"/>
      </a:hlink>
      <a:folHlink>
        <a:srgbClr val="7F7F7F"/>
      </a:folHlink>
    </a:clrScheme>
    <a:fontScheme name="NMS 2020">
      <a:majorFont>
        <a:latin typeface="Barlow Condensed Light"/>
        <a:ea typeface=""/>
        <a:cs typeface=""/>
      </a:majorFont>
      <a:minorFont>
        <a:latin typeface="Merriweather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S-sablona-prezentace-2022_v1.potx" id="{271F5B80-15D5-40D2-8634-AE4412F57704}" vid="{E48036EA-54D4-4CE1-8CC5-8AB265E036FD}"/>
    </a:ext>
  </a:extLst>
</a:theme>
</file>

<file path=ppt/theme/theme3.xml><?xml version="1.0" encoding="utf-8"?>
<a:theme xmlns:a="http://schemas.openxmlformats.org/drawingml/2006/main" name="3_Titulni strana - s dvojnadpisem">
  <a:themeElements>
    <a:clrScheme name="NMS paleta 2020">
      <a:dk1>
        <a:sysClr val="windowText" lastClr="000000"/>
      </a:dk1>
      <a:lt1>
        <a:sysClr val="window" lastClr="FFFFFF"/>
      </a:lt1>
      <a:dk2>
        <a:srgbClr val="595959"/>
      </a:dk2>
      <a:lt2>
        <a:srgbClr val="D8D8D8"/>
      </a:lt2>
      <a:accent1>
        <a:srgbClr val="426A5A"/>
      </a:accent1>
      <a:accent2>
        <a:srgbClr val="91CB3E"/>
      </a:accent2>
      <a:accent3>
        <a:srgbClr val="FDB833"/>
      </a:accent3>
      <a:accent4>
        <a:srgbClr val="FD5200"/>
      </a:accent4>
      <a:accent5>
        <a:srgbClr val="D00000"/>
      </a:accent5>
      <a:accent6>
        <a:srgbClr val="1964AA"/>
      </a:accent6>
      <a:hlink>
        <a:srgbClr val="009FE3"/>
      </a:hlink>
      <a:folHlink>
        <a:srgbClr val="7F7F7F"/>
      </a:folHlink>
    </a:clrScheme>
    <a:fontScheme name="NMS 2020">
      <a:majorFont>
        <a:latin typeface="Barlow Condensed Light"/>
        <a:ea typeface=""/>
        <a:cs typeface=""/>
      </a:majorFont>
      <a:minorFont>
        <a:latin typeface="Merriweather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S_Sablona_16_9_2017-10-31" id="{225079AF-12A9-4C45-8905-47A3FAAAE9F1}" vid="{184A33BF-4EAA-4DFC-9978-E8A45E2FAD69}"/>
    </a:ext>
  </a:extLst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18F165743F0248B8D2CC69F2028104" ma:contentTypeVersion="18" ma:contentTypeDescription="Vytvoří nový dokument" ma:contentTypeScope="" ma:versionID="ea68015af082615655d91f27cf27d030">
  <xsd:schema xmlns:xsd="http://www.w3.org/2001/XMLSchema" xmlns:xs="http://www.w3.org/2001/XMLSchema" xmlns:p="http://schemas.microsoft.com/office/2006/metadata/properties" xmlns:ns2="f56f86a3-d294-4dac-94b2-f8faeaaed1f1" xmlns:ns3="b5a53909-9be4-4c15-8966-63e863494342" targetNamespace="http://schemas.microsoft.com/office/2006/metadata/properties" ma:root="true" ma:fieldsID="1f8cbeec3568b31a6e5986d1b4438052" ns2:_="" ns3:_="">
    <xsd:import namespace="f56f86a3-d294-4dac-94b2-f8faeaaed1f1"/>
    <xsd:import namespace="b5a53909-9be4-4c15-8966-63e8634943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6f86a3-d294-4dac-94b2-f8faeaaed1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8a272d31-1921-4439-b44f-c8719d2038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a53909-9be4-4c15-8966-63e86349434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42af5f1-96fb-480d-8861-4b98071e3686}" ma:internalName="TaxCatchAll" ma:showField="CatchAllData" ma:web="b5a53909-9be4-4c15-8966-63e8634943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56f86a3-d294-4dac-94b2-f8faeaaed1f1">
      <Terms xmlns="http://schemas.microsoft.com/office/infopath/2007/PartnerControls"/>
    </lcf76f155ced4ddcb4097134ff3c332f>
    <TaxCatchAll xmlns="b5a53909-9be4-4c15-8966-63e863494342" xsi:nil="true"/>
  </documentManagement>
</p:properties>
</file>

<file path=customXml/itemProps1.xml><?xml version="1.0" encoding="utf-8"?>
<ds:datastoreItem xmlns:ds="http://schemas.openxmlformats.org/officeDocument/2006/customXml" ds:itemID="{38D9FA52-5115-4ACE-8231-B0DE082BB6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73504E-B7BD-45FE-9EA5-7B5816CD04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6f86a3-d294-4dac-94b2-f8faeaaed1f1"/>
    <ds:schemaRef ds:uri="b5a53909-9be4-4c15-8966-63e8634943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AD8AC9-07E4-46E8-BABE-6A82803F6DDD}">
  <ds:schemaRefs>
    <ds:schemaRef ds:uri="http://schemas.microsoft.com/office/2006/metadata/properties"/>
    <ds:schemaRef ds:uri="http://schemas.microsoft.com/office/infopath/2007/PartnerControls"/>
    <ds:schemaRef ds:uri="bc73e101-7735-4da7-a259-195fe0fb6679"/>
    <ds:schemaRef ds:uri="a2a6182a-deac-4c7a-99c3-441e09d4d8d4"/>
    <ds:schemaRef ds:uri="f56f86a3-d294-4dac-94b2-f8faeaaed1f1"/>
    <ds:schemaRef ds:uri="b5a53909-9be4-4c15-8966-63e86349434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NMS-sablona-prezentace-2022_v1</Template>
  <TotalTime>0</TotalTime>
  <Words>1979</Words>
  <Application>Microsoft Office PowerPoint</Application>
  <PresentationFormat>Vlastní</PresentationFormat>
  <Paragraphs>239</Paragraphs>
  <Slides>14</Slides>
  <Notes>13</Notes>
  <HiddenSlides>2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14</vt:i4>
      </vt:variant>
    </vt:vector>
  </HeadingPairs>
  <TitlesOfParts>
    <vt:vector size="24" baseType="lpstr">
      <vt:lpstr>Calibri</vt:lpstr>
      <vt:lpstr>Wingdings</vt:lpstr>
      <vt:lpstr>Arial</vt:lpstr>
      <vt:lpstr>Barlow Condensed ExtraBold</vt:lpstr>
      <vt:lpstr>Merriweather</vt:lpstr>
      <vt:lpstr>Barlow Condensed Light</vt:lpstr>
      <vt:lpstr>Aptos</vt:lpstr>
      <vt:lpstr>S logem</vt:lpstr>
      <vt:lpstr>Bez loga</vt:lpstr>
      <vt:lpstr>3_Titulni strana - s dvojnadpisem</vt:lpstr>
      <vt:lpstr>Trendy konzumace videoobsahu</vt:lpstr>
      <vt:lpstr>Potřeba a cíle výzkumu</vt:lpstr>
      <vt:lpstr>Televizi mají připojenou na internet ¾ domácností</vt:lpstr>
      <vt:lpstr>Internet dominuje při sledování videoobsahu i v roce 2026</vt:lpstr>
      <vt:lpstr>Rostou internetové zdroje, klesá DVB-T2 i kabelovka a satelit</vt:lpstr>
      <vt:lpstr>Sledování obsahu přes IPTV nadále stoupá</vt:lpstr>
      <vt:lpstr>Domácnosti s dětmi a mladí sledují internetové zdroje nejvíce</vt:lpstr>
      <vt:lpstr>Přes polovinu pořadů sledují lidé prostřednictvím internetu</vt:lpstr>
      <vt:lpstr>Podíl pořadů sledovaných přes internet od roku 2023 roste</vt:lpstr>
      <vt:lpstr>O nárůst videoobsahu z internetu se dělí více různých žánrů</vt:lpstr>
      <vt:lpstr>Větší využití plánují lidé především u VOD</vt:lpstr>
      <vt:lpstr>Internet jako dominantní zdroj do budoucna</vt:lpstr>
      <vt:lpstr>Metodologie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Martina Vojtěchovská (Omnicom)</dc:creator>
  <cp:lastModifiedBy>Martina Vojtěchovská (Omnicom)</cp:lastModifiedBy>
  <cp:revision>2</cp:revision>
  <dcterms:created xsi:type="dcterms:W3CDTF">2026-11-04T14:27:36Z</dcterms:created>
  <dcterms:modified xsi:type="dcterms:W3CDTF">2026-11-05T09:15:40Z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0x0101002018F165743F0248B8D2CC69F2028104</vt:lpwstr>
  </property>
  <property fmtid="{D5CDD505-2E9C-101B-9397-08002B2CF9AE}" pid="4" name="MSIP_Label_8e19d756-792e-42a1-bcad-4cb9051ddd2d_Enabled">
    <vt:lpwstr>true</vt:lpwstr>
  </property>
  <property fmtid="{D5CDD505-2E9C-101B-9397-08002B2CF9AE}" pid="5" name="MSIP_Label_8e19d756-792e-42a1-bcad-4cb9051ddd2d_SetDate">
    <vt:lpwstr>2026-11-05T09:15:40Z</vt:lpwstr>
  </property>
  <property fmtid="{D5CDD505-2E9C-101B-9397-08002B2CF9AE}" pid="6" name="MSIP_Label_8e19d756-792e-42a1-bcad-4cb9051ddd2d_Method">
    <vt:lpwstr>Standard</vt:lpwstr>
  </property>
  <property fmtid="{D5CDD505-2E9C-101B-9397-08002B2CF9AE}" pid="7" name="MSIP_Label_8e19d756-792e-42a1-bcad-4cb9051ddd2d_Name">
    <vt:lpwstr>Confidential</vt:lpwstr>
  </property>
  <property fmtid="{D5CDD505-2E9C-101B-9397-08002B2CF9AE}" pid="8" name="MSIP_Label_8e19d756-792e-42a1-bcad-4cb9051ddd2d_SiteId">
    <vt:lpwstr>41eb501a-f671-4ce0-a5bf-b64168c3705f</vt:lpwstr>
  </property>
  <property fmtid="{D5CDD505-2E9C-101B-9397-08002B2CF9AE}" pid="9" name="MSIP_Label_8e19d756-792e-42a1-bcad-4cb9051ddd2d_ActionId">
    <vt:lpwstr>c4e1a353-08da-452a-b7b3-42bd52753db6</vt:lpwstr>
  </property>
  <property fmtid="{D5CDD505-2E9C-101B-9397-08002B2CF9AE}" pid="10" name="MSIP_Label_8e19d756-792e-42a1-bcad-4cb9051ddd2d_ContentBits">
    <vt:lpwstr>2</vt:lpwstr>
  </property>
  <property fmtid="{D5CDD505-2E9C-101B-9397-08002B2CF9AE}" pid="11" name="MSIP_Label_8e19d756-792e-42a1-bcad-4cb9051ddd2d_Tag">
    <vt:lpwstr>10, 3, 0, 1</vt:lpwstr>
  </property>
  <property fmtid="{D5CDD505-2E9C-101B-9397-08002B2CF9AE}" pid="12" name="ClassificationContentMarkingFooterLocations">
    <vt:lpwstr>S logem:3\Bez loga:3\3_Titulni strana - s dvojnadpisem:4</vt:lpwstr>
  </property>
  <property fmtid="{D5CDD505-2E9C-101B-9397-08002B2CF9AE}" pid="13" name="ClassificationContentMarkingFooterText">
    <vt:lpwstr>Confidential - Not for Public Consumption or Distribution</vt:lpwstr>
  </property>
</Properties>
</file>