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79" r:id="rId2"/>
    <p:sldId id="296" r:id="rId3"/>
    <p:sldId id="298" r:id="rId4"/>
    <p:sldId id="258" r:id="rId5"/>
    <p:sldId id="259" r:id="rId6"/>
    <p:sldId id="280" r:id="rId7"/>
    <p:sldId id="281" r:id="rId8"/>
    <p:sldId id="262" r:id="rId9"/>
    <p:sldId id="282" r:id="rId10"/>
    <p:sldId id="283" r:id="rId11"/>
    <p:sldId id="284" r:id="rId12"/>
    <p:sldId id="285" r:id="rId13"/>
    <p:sldId id="286" r:id="rId14"/>
    <p:sldId id="268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78" r:id="rId2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za Kleiblová" initials="TK" lastIdx="50" clrIdx="0">
    <p:extLst>
      <p:ext uri="{19B8F6BF-5375-455C-9EA6-DF929625EA0E}">
        <p15:presenceInfo xmlns:p15="http://schemas.microsoft.com/office/powerpoint/2012/main" userId="S-1-5-21-2267437881-2372393462-1526301930-26372" providerId="AD"/>
      </p:ext>
    </p:extLst>
  </p:cmAuthor>
  <p:cmAuthor id="2" name="Kristýna Kamlarová" initials="KK" lastIdx="17" clrIdx="1">
    <p:extLst>
      <p:ext uri="{19B8F6BF-5375-455C-9EA6-DF929625EA0E}">
        <p15:presenceInfo xmlns:p15="http://schemas.microsoft.com/office/powerpoint/2012/main" userId="S-1-5-21-2267437881-2372393462-1526301930-11280" providerId="AD"/>
      </p:ext>
    </p:extLst>
  </p:cmAuthor>
  <p:cmAuthor id="3" name="Eliška Morochovičová" initials="EM" lastIdx="9" clrIdx="2">
    <p:extLst>
      <p:ext uri="{19B8F6BF-5375-455C-9EA6-DF929625EA0E}">
        <p15:presenceInfo xmlns:p15="http://schemas.microsoft.com/office/powerpoint/2012/main" userId="S-1-5-21-2267437881-2372393462-1526301930-5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7" autoAdjust="0"/>
  </p:normalViewPr>
  <p:slideViewPr>
    <p:cSldViewPr snapToGrid="0">
      <p:cViewPr>
        <p:scale>
          <a:sx n="30" d="100"/>
          <a:sy n="30" d="100"/>
        </p:scale>
        <p:origin x="152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74905"/>
          <c:y val="0.174905"/>
          <c:w val="0.65019000000000005"/>
          <c:h val="0.6376899999999999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D0EA-447B-B4CC-B206C8A3E54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EA-447B-B4CC-B206C8A3E54C}"/>
              </c:ext>
            </c:extLst>
          </c:dPt>
          <c:dPt>
            <c:idx val="2"/>
            <c:bubble3D val="0"/>
            <c:spPr>
              <a:solidFill>
                <a:srgbClr val="929292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EA-447B-B4CC-B206C8A3E54C}"/>
              </c:ext>
            </c:extLst>
          </c:dPt>
          <c:dLbls>
            <c:dLbl>
              <c:idx val="0"/>
              <c:layout>
                <c:manualLayout>
                  <c:x val="0"/>
                  <c:y val="-1.6858280269573193E-2"/>
                </c:manualLayout>
              </c:layout>
              <c:numFmt formatCode="#,##0%" sourceLinked="0"/>
              <c:spPr/>
              <c:txPr>
                <a:bodyPr/>
                <a:lstStyle/>
                <a:p>
                  <a:pPr>
                    <a:defRPr sz="4800" b="0" i="0" u="none" strike="noStrike">
                      <a:solidFill>
                        <a:srgbClr val="000000"/>
                      </a:solidFill>
                      <a:latin typeface="Helvetica Neue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EA-447B-B4CC-B206C8A3E54C}"/>
                </c:ext>
              </c:extLst>
            </c:dLbl>
            <c:dLbl>
              <c:idx val="1"/>
              <c:layout>
                <c:manualLayout>
                  <c:x val="-5.1054755558066897E-8"/>
                  <c:y val="6.4839539498348924E-4"/>
                </c:manualLayout>
              </c:layout>
              <c:numFmt formatCode="#,##0%" sourceLinked="0"/>
              <c:spPr/>
              <c:txPr>
                <a:bodyPr/>
                <a:lstStyle/>
                <a:p>
                  <a:pPr>
                    <a:defRPr sz="4800" b="0" i="0" u="none" strike="noStrike">
                      <a:solidFill>
                        <a:srgbClr val="000000"/>
                      </a:solidFill>
                      <a:latin typeface="Helvetica Neue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149981513073028"/>
                      <c:h val="7.97462006837865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0EA-447B-B4CC-B206C8A3E54C}"/>
                </c:ext>
              </c:extLst>
            </c:dLbl>
            <c:dLbl>
              <c:idx val="2"/>
              <c:layout>
                <c:manualLayout>
                  <c:x val="2.0748652639474698E-2"/>
                  <c:y val="-2.4639025009376207E-2"/>
                </c:manualLayout>
              </c:layout>
              <c:tx>
                <c:rich>
                  <a:bodyPr/>
                  <a:lstStyle/>
                  <a:p>
                    <a:pPr>
                      <a:defRPr sz="5000" b="0" i="0" u="none" strike="noStrike">
                        <a:solidFill>
                          <a:srgbClr val="000000"/>
                        </a:solidFill>
                        <a:latin typeface="Helvetica Neue"/>
                      </a:defRPr>
                    </a:pPr>
                    <a:fld id="{3AF1D04F-F1A8-44D9-BA6B-34DFE43E5EDF}" type="PERCENTAGE">
                      <a:rPr lang="en-US" sz="4800" smtClean="0"/>
                      <a:pPr>
                        <a:defRPr sz="5000" b="0" i="0" u="none" strike="noStrike">
                          <a:solidFill>
                            <a:srgbClr val="000000"/>
                          </a:solidFill>
                          <a:latin typeface="Helvetica Neue"/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numFmt formatCode="#,##0%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EA-447B-B4CC-B206C8A3E54C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66</c:v>
                </c:pt>
                <c:pt idx="1">
                  <c:v>4.8</c:v>
                </c:pt>
                <c:pt idx="2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EA-447B-B4CC-B206C8A3E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6905999999999999"/>
          <c:y val="8.2749100000000006E-2"/>
          <c:w val="0.66188100000000005"/>
          <c:h val="7.56370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BB-4522-ACDA-537458B9F582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BB-4522-ACDA-537458B9F58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</c:v>
                </c:pt>
                <c:pt idx="1">
                  <c:v>30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BB-4522-ACDA-537458B9F58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8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7232"/>
        <c:axId val="1330130496"/>
      </c:barChart>
      <c:catAx>
        <c:axId val="13301272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0496"/>
        <c:crosses val="autoZero"/>
        <c:auto val="1"/>
        <c:lblAlgn val="ctr"/>
        <c:lblOffset val="100"/>
        <c:noMultiLvlLbl val="1"/>
      </c:catAx>
      <c:valAx>
        <c:axId val="133013049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723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4A-4047-A5FF-BC183B5A843A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4A-4047-A5FF-BC183B5A843A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18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4A-4047-A5FF-BC183B5A843A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21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40832"/>
        <c:axId val="1330131040"/>
      </c:barChart>
      <c:catAx>
        <c:axId val="13301408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1040"/>
        <c:crosses val="autoZero"/>
        <c:auto val="1"/>
        <c:lblAlgn val="ctr"/>
        <c:lblOffset val="100"/>
        <c:noMultiLvlLbl val="1"/>
      </c:catAx>
      <c:valAx>
        <c:axId val="133013104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083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0E-4809-BA0A-4AE539078C2D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0E-4809-BA0A-4AE539078C2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30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0E-4809-BA0A-4AE539078C2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19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8656"/>
        <c:axId val="1330137024"/>
      </c:barChart>
      <c:catAx>
        <c:axId val="133013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7024"/>
        <c:crosses val="autoZero"/>
        <c:auto val="1"/>
        <c:lblAlgn val="ctr"/>
        <c:lblOffset val="100"/>
        <c:noMultiLvlLbl val="1"/>
      </c:catAx>
      <c:valAx>
        <c:axId val="1330137024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865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BCB-4E9A-BEE0-9D532C9449EB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CB-4E9A-BEE0-9D532C9449EB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16</c:v>
                </c:pt>
                <c:pt idx="1">
                  <c:v>24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CB-4E9A-BEE0-9D532C9449EB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28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3760"/>
        <c:axId val="1330137568"/>
      </c:barChart>
      <c:catAx>
        <c:axId val="13301337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7568"/>
        <c:crosses val="autoZero"/>
        <c:auto val="1"/>
        <c:lblAlgn val="ctr"/>
        <c:lblOffset val="100"/>
        <c:noMultiLvlLbl val="1"/>
      </c:catAx>
      <c:valAx>
        <c:axId val="1330137568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376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07-4BD3-A740-4F19E15670CE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07-4BD3-A740-4F19E15670CE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25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07-4BD3-A740-4F19E15670CE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23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4304"/>
        <c:axId val="1330138112"/>
      </c:barChart>
      <c:catAx>
        <c:axId val="13301343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8112"/>
        <c:crosses val="autoZero"/>
        <c:auto val="1"/>
        <c:lblAlgn val="ctr"/>
        <c:lblOffset val="100"/>
        <c:noMultiLvlLbl val="1"/>
      </c:catAx>
      <c:valAx>
        <c:axId val="1330138112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430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FD-49F7-8F87-DA18ECDA73A5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FD-49F7-8F87-DA18ECDA73A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</c:v>
                </c:pt>
                <c:pt idx="1">
                  <c:v>34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FD-49F7-8F87-DA18ECDA73A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7776"/>
        <c:axId val="1330134848"/>
      </c:barChart>
      <c:catAx>
        <c:axId val="13301277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4848"/>
        <c:crosses val="autoZero"/>
        <c:auto val="1"/>
        <c:lblAlgn val="ctr"/>
        <c:lblOffset val="100"/>
        <c:noMultiLvlLbl val="1"/>
      </c:catAx>
      <c:valAx>
        <c:axId val="1330134848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777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6C-423E-A91F-B9FFC51ACB22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6C-423E-A91F-B9FFC51ACB2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21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6C-423E-A91F-B9FFC51ACB2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9744"/>
        <c:axId val="1330135936"/>
      </c:barChart>
      <c:catAx>
        <c:axId val="13301397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5936"/>
        <c:crosses val="autoZero"/>
        <c:auto val="1"/>
        <c:lblAlgn val="ctr"/>
        <c:lblOffset val="100"/>
        <c:noMultiLvlLbl val="1"/>
      </c:catAx>
      <c:valAx>
        <c:axId val="133013593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974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84-4DED-AB9B-D4A317BB9785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84-4DED-AB9B-D4A317BB978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</c:v>
                </c:pt>
                <c:pt idx="1">
                  <c:v>47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4-4DED-AB9B-D4A317BB978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6688"/>
        <c:axId val="1330128320"/>
      </c:barChart>
      <c:catAx>
        <c:axId val="1330126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8320"/>
        <c:crosses val="autoZero"/>
        <c:auto val="1"/>
        <c:lblAlgn val="ctr"/>
        <c:lblOffset val="100"/>
        <c:noMultiLvlLbl val="1"/>
      </c:catAx>
      <c:valAx>
        <c:axId val="133012832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6688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61-4E2D-AE6D-92111BE76818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61-4E2D-AE6D-92111BE76818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40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61-4E2D-AE6D-92111BE76818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6480"/>
        <c:axId val="1330141376"/>
      </c:barChart>
      <c:catAx>
        <c:axId val="13301364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1376"/>
        <c:crosses val="autoZero"/>
        <c:auto val="1"/>
        <c:lblAlgn val="ctr"/>
        <c:lblOffset val="100"/>
        <c:noMultiLvlLbl val="1"/>
      </c:catAx>
      <c:valAx>
        <c:axId val="133014137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648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77-4A4C-B507-0C7CB8FFD0AC}"/>
              </c:ext>
            </c:extLst>
          </c:dPt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8.4701196000000003</c:v>
                </c:pt>
                <c:pt idx="1">
                  <c:v>4.9000000000000004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34.6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80624"/>
        <c:axId val="1081682256"/>
      </c:barChart>
      <c:catAx>
        <c:axId val="10816806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2256"/>
        <c:crosses val="autoZero"/>
        <c:auto val="1"/>
        <c:lblAlgn val="ctr"/>
        <c:lblOffset val="100"/>
        <c:noMultiLvlLbl val="1"/>
      </c:catAx>
      <c:valAx>
        <c:axId val="108168225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062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2C-44B0-AF7B-3D81BC8D9017}"/>
              </c:ext>
            </c:extLst>
          </c:dPt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</c:v>
                </c:pt>
                <c:pt idx="1">
                  <c:v>4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39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77360"/>
        <c:axId val="1081682800"/>
      </c:barChart>
      <c:catAx>
        <c:axId val="1081677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2800"/>
        <c:crosses val="autoZero"/>
        <c:auto val="1"/>
        <c:lblAlgn val="ctr"/>
        <c:lblOffset val="100"/>
        <c:noMultiLvlLbl val="1"/>
      </c:catAx>
      <c:valAx>
        <c:axId val="108168280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736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B4-4ACD-9095-2E8DDE217F3D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B4-4ACD-9095-2E8DDE217F3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</c:v>
                </c:pt>
                <c:pt idx="1">
                  <c:v>2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B4-4ACD-9095-2E8DDE217F3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42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7568"/>
        <c:axId val="1081668112"/>
      </c:barChart>
      <c:catAx>
        <c:axId val="10816675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8112"/>
        <c:crosses val="autoZero"/>
        <c:auto val="1"/>
        <c:lblAlgn val="ctr"/>
        <c:lblOffset val="100"/>
        <c:noMultiLvlLbl val="1"/>
      </c:catAx>
      <c:valAx>
        <c:axId val="1081668112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7568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EF-4DBC-9667-1F4C1CA85C57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EF-4DBC-9667-1F4C1CA85C57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</c:v>
                </c:pt>
                <c:pt idx="1">
                  <c:v>12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EF-4DBC-9667-1F4C1CA85C57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8656"/>
        <c:axId val="1081673008"/>
      </c:barChart>
      <c:catAx>
        <c:axId val="108166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3008"/>
        <c:crosses val="autoZero"/>
        <c:auto val="1"/>
        <c:lblAlgn val="ctr"/>
        <c:lblOffset val="100"/>
        <c:noMultiLvlLbl val="1"/>
      </c:catAx>
      <c:valAx>
        <c:axId val="108167300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865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39-4B7F-8B4F-18437E2B1989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39-4B7F-8B4F-18437E2B198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39-4B7F-8B4F-18437E2B198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28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9200"/>
        <c:axId val="1081674096"/>
      </c:barChart>
      <c:catAx>
        <c:axId val="10816692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4096"/>
        <c:crosses val="autoZero"/>
        <c:auto val="1"/>
        <c:lblAlgn val="ctr"/>
        <c:lblOffset val="100"/>
        <c:noMultiLvlLbl val="1"/>
      </c:catAx>
      <c:valAx>
        <c:axId val="1081674096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920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BB-4F6E-8A29-A506AEDC6BA4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BB-4F6E-8A29-A506AEDC6BA4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17</c:v>
                </c:pt>
                <c:pt idx="1">
                  <c:v>7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BB-4F6E-8A29-A506AEDC6BA4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21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75184"/>
        <c:axId val="1124202848"/>
      </c:barChart>
      <c:catAx>
        <c:axId val="10816751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124202848"/>
        <c:crosses val="autoZero"/>
        <c:auto val="1"/>
        <c:lblAlgn val="ctr"/>
        <c:lblOffset val="100"/>
        <c:noMultiLvlLbl val="1"/>
      </c:catAx>
      <c:valAx>
        <c:axId val="112420284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518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1D-4860-9BFA-4B2CE9C1D039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1D-4860-9BFA-4B2CE9C1D03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1D-4860-9BFA-4B2CE9C1D03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18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882490336"/>
        <c:axId val="1330140288"/>
      </c:barChart>
      <c:catAx>
        <c:axId val="882490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0288"/>
        <c:crosses val="autoZero"/>
        <c:auto val="1"/>
        <c:lblAlgn val="ctr"/>
        <c:lblOffset val="100"/>
        <c:noMultiLvlLbl val="1"/>
      </c:catAx>
      <c:valAx>
        <c:axId val="133014028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88249033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64-4496-B078-9BFB9778CB51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64-4496-B078-9BFB9778CB51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64-4496-B078-9BFB9778CB51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26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3216"/>
        <c:axId val="1330135392"/>
      </c:barChart>
      <c:catAx>
        <c:axId val="13301332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5392"/>
        <c:crosses val="autoZero"/>
        <c:auto val="1"/>
        <c:lblAlgn val="ctr"/>
        <c:lblOffset val="100"/>
        <c:noMultiLvlLbl val="1"/>
      </c:catAx>
      <c:valAx>
        <c:axId val="1330135392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321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595837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414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886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Vnímání ohrožení nezávislosti médií v české společnosti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7840" spc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Češi a dezinformace</a:t>
            </a:r>
            <a:endParaRPr dirty="0"/>
          </a:p>
        </p:txBody>
      </p:sp>
      <p:sp>
        <p:nvSpPr>
          <p:cNvPr id="152" name="Josef Šlerka, Nadační fond nezávislé žurnalistiky, 11. 3. 2021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Josef </a:t>
            </a:r>
            <a:r>
              <a:rPr dirty="0" err="1"/>
              <a:t>Šlerka</a:t>
            </a:r>
            <a:r>
              <a:rPr dirty="0"/>
              <a:t>, </a:t>
            </a:r>
            <a:r>
              <a:rPr dirty="0" err="1"/>
              <a:t>Nadační</a:t>
            </a:r>
            <a:r>
              <a:rPr dirty="0"/>
              <a:t> fond </a:t>
            </a:r>
            <a:r>
              <a:rPr dirty="0" err="1"/>
              <a:t>nezávislé</a:t>
            </a:r>
            <a:r>
              <a:rPr dirty="0"/>
              <a:t> </a:t>
            </a:r>
            <a:r>
              <a:rPr dirty="0" err="1"/>
              <a:t>žurnalistiky</a:t>
            </a:r>
            <a:endParaRPr lang="cs-CZ" dirty="0"/>
          </a:p>
          <a:p>
            <a:r>
              <a:rPr lang="cs-CZ" dirty="0"/>
              <a:t>Hana </a:t>
            </a:r>
            <a:r>
              <a:rPr lang="cs-CZ" dirty="0" err="1"/>
              <a:t>Friedlaenderová</a:t>
            </a:r>
            <a:r>
              <a:rPr lang="cs-CZ" dirty="0"/>
              <a:t>, 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endParaRPr dirty="0"/>
          </a:p>
        </p:txBody>
      </p:sp>
      <p:pic>
        <p:nvPicPr>
          <p:cNvPr id="153" name="Obrázek 27" descr="Obrázek 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7077" y="11824150"/>
            <a:ext cx="6039523" cy="666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logo.jpg" descr="logo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189376" y="9888033"/>
            <a:ext cx="2236875" cy="3182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„Lidé, kteří nahlašují druhé za „nevhodné příspěvky“ na </a:t>
            </a:r>
            <a:r>
              <a:rPr lang="cs-CZ" b="1" dirty="0" err="1"/>
              <a:t>Facebooku</a:t>
            </a:r>
            <a:r>
              <a:rPr lang="cs-CZ" b="1" dirty="0"/>
              <a:t>, dělají dobrou věc“</a:t>
            </a:r>
            <a:r>
              <a:rPr lang="cs-CZ" dirty="0"/>
              <a:t> vyjadřuje Váš postoj a názor.</a:t>
            </a:r>
          </a:p>
          <a:p>
            <a:pPr marL="0" indent="0">
              <a:buNone/>
            </a:pPr>
            <a:r>
              <a:rPr lang="cs-CZ" b="1" dirty="0"/>
              <a:t>15-24 let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1358689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008600" y="5789267"/>
            <a:ext cx="47679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Ve věku 15-24 let; N=111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N=111, internetová populace ČR 15+, ČNP, říjen-listopad 2020</a:t>
            </a:r>
          </a:p>
        </p:txBody>
      </p:sp>
      <p:sp>
        <p:nvSpPr>
          <p:cNvPr id="9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Nahlašování příspěvků na </a:t>
            </a:r>
            <a:r>
              <a:rPr lang="cs-CZ" dirty="0" err="1"/>
              <a:t>Facebooku</a:t>
            </a:r>
            <a:r>
              <a:rPr lang="cs-CZ" dirty="0"/>
              <a:t>: správná věc?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260382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Je mazání příspěvků na </a:t>
            </a:r>
            <a:r>
              <a:rPr lang="cs-CZ" dirty="0" err="1"/>
              <a:t>Facebooku</a:t>
            </a:r>
            <a:r>
              <a:rPr lang="cs-CZ" dirty="0"/>
              <a:t> cenzurou?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„Mazání nevhodných příspěvků a blokování uživatelských profilů </a:t>
            </a:r>
            <a:r>
              <a:rPr lang="cs-CZ" b="1" dirty="0" err="1"/>
              <a:t>Facebookem</a:t>
            </a:r>
            <a:r>
              <a:rPr lang="cs-CZ" b="1" dirty="0"/>
              <a:t> považuji </a:t>
            </a:r>
            <a:br>
              <a:rPr lang="cs-CZ" b="1" dirty="0"/>
            </a:br>
            <a:r>
              <a:rPr lang="cs-CZ" b="1" dirty="0"/>
              <a:t>za cenzuru a nebezpečnou totalitní praktiku“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10672008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342399158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„Mazání nevhodných příspěvků a blokování uživatelských profilů </a:t>
            </a:r>
            <a:r>
              <a:rPr lang="cs-CZ" b="1" dirty="0" err="1"/>
              <a:t>Facebookem</a:t>
            </a:r>
            <a:r>
              <a:rPr lang="cs-CZ" b="1" dirty="0"/>
              <a:t> považuji </a:t>
            </a:r>
            <a:br>
              <a:rPr lang="cs-CZ" b="1" dirty="0"/>
            </a:br>
            <a:r>
              <a:rPr lang="cs-CZ" b="1" dirty="0"/>
              <a:t>za cenzuru a nebezpečnou totalitní praktiku“ </a:t>
            </a:r>
            <a:r>
              <a:rPr lang="cs-CZ" dirty="0"/>
              <a:t>vyjadřuje Váš postoj a názor.</a:t>
            </a:r>
          </a:p>
          <a:p>
            <a:pPr marL="0" indent="0">
              <a:buNone/>
            </a:pPr>
            <a:r>
              <a:rPr lang="cs-CZ" b="1" dirty="0"/>
              <a:t>15-24 let</a:t>
            </a:r>
            <a:endParaRPr lang="cs-CZ" dirty="0"/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715503061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008600" y="5789267"/>
            <a:ext cx="47679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Ve věku 15-24 let; N=111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N=111, internetová populace ČR 15+, ČNP, říjen-listopad 2020</a:t>
            </a:r>
          </a:p>
        </p:txBody>
      </p:sp>
      <p:sp>
        <p:nvSpPr>
          <p:cNvPr id="8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Je mazání příspěvků na </a:t>
            </a:r>
            <a:r>
              <a:rPr lang="cs-CZ" dirty="0" err="1"/>
              <a:t>Facebooku</a:t>
            </a:r>
            <a:r>
              <a:rPr lang="cs-CZ" dirty="0"/>
              <a:t> cenzurou?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855953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Uzavírají nás sociální sítě do informačních bublin a ohrožují demokracii?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„Pro demokracii je zpravodajství na sociálních sítích nebezpečné, lidé se uzavírají do sociálních bublin a nejsou vystaveni názorům ostatních lidí“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93664623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214618963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říklady konkrétních dezinformací a konspirací"/>
          <p:cNvSpPr txBox="1">
            <a:spLocks noGrp="1"/>
          </p:cNvSpPr>
          <p:nvPr>
            <p:ph type="title"/>
          </p:nvPr>
        </p:nvSpPr>
        <p:spPr>
          <a:xfrm>
            <a:off x="1683575" y="4712805"/>
            <a:ext cx="21971004" cy="46482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Příklady</a:t>
            </a:r>
            <a:r>
              <a:rPr dirty="0"/>
              <a:t> </a:t>
            </a:r>
            <a:r>
              <a:rPr dirty="0" err="1"/>
              <a:t>konkrétních</a:t>
            </a:r>
            <a:r>
              <a:rPr dirty="0"/>
              <a:t> </a:t>
            </a:r>
            <a:r>
              <a:rPr dirty="0" err="1"/>
              <a:t>dezinformací</a:t>
            </a:r>
            <a:r>
              <a:rPr dirty="0"/>
              <a:t> a </a:t>
            </a:r>
            <a:r>
              <a:rPr dirty="0" err="1"/>
              <a:t>konspirací</a:t>
            </a:r>
            <a:r>
              <a:rPr lang="cs-CZ"/>
              <a:t> – testované výroky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89033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dirty="0"/>
              <a:t>Testovaný výrok 1:</a:t>
            </a:r>
            <a:br>
              <a:rPr lang="cs-CZ" dirty="0"/>
            </a:br>
            <a:r>
              <a:rPr lang="cs-CZ" sz="6700" dirty="0"/>
              <a:t>„Demonstrace proti vládám v České republice, </a:t>
            </a:r>
            <a:br>
              <a:rPr lang="cs-CZ" sz="6700" dirty="0"/>
            </a:br>
            <a:r>
              <a:rPr lang="cs-CZ" sz="6700" dirty="0"/>
              <a:t>na Slovensku a v Maďarsku financuje George </a:t>
            </a:r>
            <a:r>
              <a:rPr lang="cs-CZ" sz="6700" dirty="0" err="1"/>
              <a:t>Soros</a:t>
            </a:r>
            <a:r>
              <a:rPr lang="cs-CZ" sz="6700" dirty="0"/>
              <a:t>.“</a:t>
            </a:r>
            <a:endParaRPr sz="6700"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demonstrace proti vládám v České republice, na Slovensku a v Maďarsku financuje George </a:t>
            </a:r>
            <a:r>
              <a:rPr lang="cs-CZ" dirty="0" err="1"/>
              <a:t>Soros</a:t>
            </a:r>
            <a:r>
              <a:rPr lang="cs-CZ" dirty="0"/>
              <a:t>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3327767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45206266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380097380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814800" y="5789267"/>
            <a:ext cx="5961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Muži ve věku 55 a více let; N=134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N=134, internetová populace ČR 15+, ČNP, říjen-listopad 2020</a:t>
            </a:r>
          </a:p>
        </p:txBody>
      </p:sp>
      <p:sp>
        <p:nvSpPr>
          <p:cNvPr id="9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89033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dirty="0"/>
              <a:t>Testovaný výrok 1:</a:t>
            </a:r>
            <a:br>
              <a:rPr lang="cs-CZ" dirty="0"/>
            </a:br>
            <a:r>
              <a:rPr lang="cs-CZ" sz="6700" dirty="0"/>
              <a:t>„Demonstrace proti vládám v České republice, </a:t>
            </a:r>
            <a:br>
              <a:rPr lang="cs-CZ" sz="6700" dirty="0"/>
            </a:br>
            <a:r>
              <a:rPr lang="cs-CZ" sz="6700" dirty="0"/>
              <a:t>na Slovensku a v Maďarsku financuje George </a:t>
            </a:r>
            <a:r>
              <a:rPr lang="cs-CZ" sz="6700" dirty="0" err="1"/>
              <a:t>Soros</a:t>
            </a:r>
            <a:r>
              <a:rPr lang="cs-CZ" sz="6700" dirty="0"/>
              <a:t>.“</a:t>
            </a:r>
            <a:endParaRPr sz="6700" dirty="0"/>
          </a:p>
        </p:txBody>
      </p:sp>
      <p:sp>
        <p:nvSpPr>
          <p:cNvPr id="10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demonstrace proti vládám v České republice, na Slovensku a v Maďarsku financuje George </a:t>
            </a:r>
            <a:r>
              <a:rPr lang="cs-CZ" dirty="0" err="1"/>
              <a:t>Soros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b="1" dirty="0"/>
              <a:t>Muži 55+</a:t>
            </a:r>
          </a:p>
        </p:txBody>
      </p:sp>
    </p:spTree>
    <p:extLst>
      <p:ext uri="{BB962C8B-B14F-4D97-AF65-F5344CB8AC3E}">
        <p14:creationId xmlns:p14="http://schemas.microsoft.com/office/powerpoint/2010/main" val="111935799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731262883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58709015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47209897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814800" y="5789267"/>
            <a:ext cx="5961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Muži ve věku 55 a více let; N=134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N=134, internetová populace ČR 15+, ČNP, říjen-listopad 2020</a:t>
            </a:r>
          </a:p>
        </p:txBody>
      </p:sp>
      <p:sp>
        <p:nvSpPr>
          <p:cNvPr id="11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  <a:p>
            <a:pPr marL="0" indent="0">
              <a:buNone/>
            </a:pPr>
            <a:r>
              <a:rPr lang="cs-CZ" b="1" dirty="0"/>
              <a:t>Muži 55+</a:t>
            </a:r>
          </a:p>
        </p:txBody>
      </p:sp>
      <p:sp>
        <p:nvSpPr>
          <p:cNvPr id="13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75280142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3068896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5671800" y="5789267"/>
            <a:ext cx="7104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Obyvatelé malých a středních měst; N=404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N=404,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  <a:p>
            <a:pPr marL="0" indent="0">
              <a:buNone/>
            </a:pPr>
            <a:r>
              <a:rPr lang="cs-CZ" b="1" dirty="0"/>
              <a:t>Lidé z malých a středních měst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0593631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/>
              <a:t>Češi a dezinformace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 obsahem, který považovali za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nebo za dezinformaci, se již někdy setkalo 66 % české (internetové) veřejnosti, což je o 11 p. b. více než v roce 2019.</a:t>
            </a:r>
          </a:p>
          <a:p>
            <a:pPr algn="just"/>
            <a:r>
              <a:rPr lang="cs-CZ" dirty="0"/>
              <a:t>Nejčastěji se lidé setkali s dezinformacemi náhodně v příspěvcích na sociálních sítích, případně je četli v komentářích na sociálních sítích či zpravodajských webech, nebo je sdílel na sociálních sítích někdo z jejich kontaktů. </a:t>
            </a:r>
          </a:p>
          <a:p>
            <a:pPr algn="just"/>
            <a:r>
              <a:rPr lang="cs-CZ" b="1" dirty="0"/>
              <a:t>V české společnosti sílí obavy z masivního šíření dezinformací – </a:t>
            </a:r>
            <a:r>
              <a:rPr lang="cs-CZ" dirty="0"/>
              <a:t>tyto obavy sdílí (určitě souhlasím / spíše souhlasím) 54 % české (internetové) veřejnosti, což představuje meziroční nárůst o 10 p. b.</a:t>
            </a:r>
            <a:endParaRPr lang="cs-CZ" b="1" dirty="0"/>
          </a:p>
          <a:p>
            <a:pPr algn="just"/>
            <a:r>
              <a:rPr lang="cs-CZ" dirty="0"/>
              <a:t>Meziročně posílily (o 4 p. b.) také obavy lidí z toho, že nedokážou v médiích rozeznat, co je pravdivá a co nepravdivá informace. Tyto obavy sdílí více než dvě pětiny české internetové veřejnosti (43 %).</a:t>
            </a:r>
          </a:p>
        </p:txBody>
      </p:sp>
    </p:spTree>
    <p:extLst>
      <p:ext uri="{BB962C8B-B14F-4D97-AF65-F5344CB8AC3E}">
        <p14:creationId xmlns:p14="http://schemas.microsoft.com/office/powerpoint/2010/main" val="101666507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vysílače 5G signálu mohou mít významně negativní dopad na lidské zdraví?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052753983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3: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5G sítě škodí zdraví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99375329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0063455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246600" y="5789266"/>
            <a:ext cx="5529996" cy="484533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Ženy ve věku 35-44 let; N=122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N=122,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vysílače 5G signálu mohou mít významně negativní dopad na lidské zdraví?</a:t>
            </a:r>
          </a:p>
          <a:p>
            <a:pPr marL="0" indent="0">
              <a:buNone/>
            </a:pPr>
            <a:r>
              <a:rPr lang="cs-CZ" b="1" dirty="0"/>
              <a:t>Ženy 35-44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3: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5G sítě škodí zdraví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52082607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92187"/>
            <a:ext cx="21971000" cy="78479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</a:t>
            </a:r>
            <a:r>
              <a:rPr lang="cs-CZ" dirty="0" err="1"/>
              <a:t>koronavirus</a:t>
            </a:r>
            <a:r>
              <a:rPr lang="cs-CZ" dirty="0"/>
              <a:t> byl uměle vytvořen </a:t>
            </a:r>
            <a:br>
              <a:rPr lang="cs-CZ" dirty="0"/>
            </a:br>
            <a:r>
              <a:rPr lang="cs-CZ" dirty="0"/>
              <a:t>v laboratořích díky financím Billa Gatese?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69730220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4: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Koronavirus byl uměle vytvořen v laboratořích díky financím Billa Gatese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51142995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2293474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246600" y="5789266"/>
            <a:ext cx="5529996" cy="484533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Ženy ve věku 35-44 let; N=122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N=122,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92187"/>
            <a:ext cx="21971000" cy="78479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</a:t>
            </a:r>
            <a:r>
              <a:rPr lang="cs-CZ" dirty="0" err="1"/>
              <a:t>koronavirus</a:t>
            </a:r>
            <a:r>
              <a:rPr lang="cs-CZ" dirty="0"/>
              <a:t> byl uměle vytvořen </a:t>
            </a:r>
            <a:br>
              <a:rPr lang="cs-CZ" dirty="0"/>
            </a:br>
            <a:r>
              <a:rPr lang="cs-CZ" dirty="0"/>
              <a:t>v laboratořích díky financím Billa Gatese?</a:t>
            </a:r>
          </a:p>
          <a:p>
            <a:pPr marL="0" indent="0">
              <a:buNone/>
            </a:pPr>
            <a:r>
              <a:rPr lang="cs-CZ" b="1" dirty="0"/>
              <a:t>Ženy 35-44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4: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Koronavirus byl uměle vytvořen v laboratořích díky financím Billa Gatese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05833814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Děkuji za pozornost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Děkuji za pozornost.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/>
              <a:t>Češi a dezinformace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206500" y="4248504"/>
            <a:ext cx="21971000" cy="8629296"/>
          </a:xfrm>
        </p:spPr>
        <p:txBody>
          <a:bodyPr>
            <a:normAutofit/>
          </a:bodyPr>
          <a:lstStyle/>
          <a:p>
            <a:pPr algn="just"/>
            <a:r>
              <a:rPr lang="cs-CZ" sz="4400" dirty="0"/>
              <a:t>Generační rozdíly - mladá generace 15-24 let  má větší obavy z masivního šíření dezinformací (62 % vs. 54 % celého vzorku internetové populace). Ve srovnání se starší generací jim méně vadí nahlašování nevhodných příspěvků druhými uživateli </a:t>
            </a:r>
            <a:br>
              <a:rPr lang="cs-CZ" sz="4400" dirty="0"/>
            </a:br>
            <a:r>
              <a:rPr lang="cs-CZ" sz="4400" dirty="0"/>
              <a:t> mazání nevhodných příspěvků a blokování profilů na </a:t>
            </a:r>
            <a:r>
              <a:rPr lang="cs-CZ" sz="4400" dirty="0" err="1"/>
              <a:t>Facebooku</a:t>
            </a:r>
            <a:r>
              <a:rPr lang="cs-CZ" sz="4400" dirty="0"/>
              <a:t>.</a:t>
            </a:r>
          </a:p>
          <a:p>
            <a:pPr algn="just"/>
            <a:r>
              <a:rPr lang="cs-CZ" sz="4400" dirty="0"/>
              <a:t>V rámci výzkumu byly testovány čtyři „příběhy“ šířené tzv. alternativními zpravodajskými zdroji. Míra souhlasu s vybranými testovanými čtyřmi „příběhy“ se pohybovala v intervalu 12-28 %. </a:t>
            </a:r>
          </a:p>
          <a:p>
            <a:pPr algn="just"/>
            <a:r>
              <a:rPr lang="cs-CZ" sz="4400" dirty="0"/>
              <a:t>Nejvíce se z testovaných výroků v české společnosti rozšířila informace, že „</a:t>
            </a:r>
            <a:r>
              <a:rPr lang="cs-CZ" sz="4400" dirty="0" err="1"/>
              <a:t>koronavirus</a:t>
            </a:r>
            <a:r>
              <a:rPr lang="cs-CZ" sz="4400" dirty="0"/>
              <a:t> byl uměle vytvořen v laboratořích díky financím Billa Gatese“, kterou zaznamenalo v médiích 62 % české internetové populace. Tuto informaci také nejvíce dotázaných označilo za dezinformaci (40 %).</a:t>
            </a:r>
          </a:p>
        </p:txBody>
      </p:sp>
    </p:spTree>
    <p:extLst>
      <p:ext uri="{BB962C8B-B14F-4D97-AF65-F5344CB8AC3E}">
        <p14:creationId xmlns:p14="http://schemas.microsoft.com/office/powerpoint/2010/main" val="172455204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vě třetiny Čechů se dezinformacemi setkali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2504589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Dvě</a:t>
            </a:r>
            <a:r>
              <a:rPr dirty="0"/>
              <a:t> </a:t>
            </a:r>
            <a:r>
              <a:rPr dirty="0" err="1"/>
              <a:t>třetiny</a:t>
            </a:r>
            <a:r>
              <a:rPr dirty="0"/>
              <a:t> </a:t>
            </a:r>
            <a:r>
              <a:rPr dirty="0" err="1"/>
              <a:t>Čechů</a:t>
            </a:r>
            <a:r>
              <a:rPr dirty="0"/>
              <a:t> se </a:t>
            </a:r>
            <a:r>
              <a:rPr dirty="0" err="1"/>
              <a:t>dezinformacemi</a:t>
            </a:r>
            <a:r>
              <a:rPr dirty="0"/>
              <a:t> </a:t>
            </a:r>
            <a:r>
              <a:rPr dirty="0" err="1"/>
              <a:t>setkal</a:t>
            </a:r>
            <a:r>
              <a:rPr lang="cs-CZ" dirty="0"/>
              <a:t>y</a:t>
            </a:r>
            <a:endParaRPr dirty="0"/>
          </a:p>
        </p:txBody>
      </p:sp>
      <p:sp>
        <p:nvSpPr>
          <p:cNvPr id="160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dirty="0" err="1"/>
              <a:t>Výzkumná</a:t>
            </a:r>
            <a:r>
              <a:rPr dirty="0"/>
              <a:t> </a:t>
            </a:r>
            <a:r>
              <a:rPr dirty="0" err="1"/>
              <a:t>otázka</a:t>
            </a:r>
            <a:r>
              <a:rPr dirty="0"/>
              <a:t>: </a:t>
            </a:r>
            <a:r>
              <a:rPr dirty="0" err="1"/>
              <a:t>Setkal</a:t>
            </a:r>
            <a:r>
              <a:rPr dirty="0"/>
              <a:t>(a) </a:t>
            </a:r>
            <a:r>
              <a:rPr dirty="0" err="1"/>
              <a:t>jste</a:t>
            </a:r>
            <a:r>
              <a:rPr dirty="0"/>
              <a:t> se </a:t>
            </a:r>
            <a:r>
              <a:rPr dirty="0" err="1"/>
              <a:t>někdy</a:t>
            </a:r>
            <a:r>
              <a:rPr dirty="0"/>
              <a:t> s </a:t>
            </a:r>
            <a:r>
              <a:rPr dirty="0" err="1"/>
              <a:t>dezinformačními</a:t>
            </a:r>
            <a:r>
              <a:rPr dirty="0"/>
              <a:t> </a:t>
            </a:r>
            <a:r>
              <a:rPr dirty="0" err="1"/>
              <a:t>weby</a:t>
            </a:r>
            <a:r>
              <a:rPr dirty="0"/>
              <a:t>, s </a:t>
            </a:r>
            <a:r>
              <a:rPr dirty="0" err="1"/>
              <a:t>falešnými</a:t>
            </a:r>
            <a:r>
              <a:rPr dirty="0"/>
              <a:t> </a:t>
            </a:r>
            <a:r>
              <a:rPr dirty="0" err="1"/>
              <a:t>zprávami</a:t>
            </a:r>
            <a:r>
              <a:rPr dirty="0"/>
              <a:t>, t</a:t>
            </a:r>
            <a:r>
              <a:rPr lang="cs-CZ" dirty="0" err="1"/>
              <a:t>zv</a:t>
            </a:r>
            <a:r>
              <a:rPr lang="cs-CZ" dirty="0"/>
              <a:t>.</a:t>
            </a:r>
            <a:r>
              <a:rPr dirty="0"/>
              <a:t> fake news?</a:t>
            </a:r>
          </a:p>
        </p:txBody>
      </p:sp>
      <p:graphicFrame>
        <p:nvGraphicFramePr>
          <p:cNvPr id="161" name="2D Donut Chart"/>
          <p:cNvGraphicFramePr/>
          <p:nvPr>
            <p:extLst>
              <p:ext uri="{D42A27DB-BD31-4B8C-83A1-F6EECF244321}">
                <p14:modId xmlns:p14="http://schemas.microsoft.com/office/powerpoint/2010/main" val="288719721"/>
              </p:ext>
            </p:extLst>
          </p:nvPr>
        </p:nvGraphicFramePr>
        <p:xfrm>
          <a:off x="7295296" y="4551283"/>
          <a:ext cx="9793407" cy="9793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115338" y="13122823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Většina</a:t>
            </a:r>
            <a:r>
              <a:rPr dirty="0"/>
              <a:t> </a:t>
            </a:r>
            <a:r>
              <a:rPr dirty="0" err="1"/>
              <a:t>Čechů</a:t>
            </a:r>
            <a:r>
              <a:rPr dirty="0"/>
              <a:t> se </a:t>
            </a:r>
            <a:r>
              <a:rPr dirty="0" err="1"/>
              <a:t>obává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nedokáže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rozeznat</a:t>
            </a:r>
            <a:r>
              <a:rPr dirty="0"/>
              <a:t> </a:t>
            </a:r>
            <a:r>
              <a:rPr dirty="0" err="1"/>
              <a:t>dezinformace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„Mám obavy, že vždy nedokážu v médiích rozeznat, co je pravdivá a co nepravdivá nebo zkreslená informace“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427827693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8000" dirty="0"/>
              <a:t>„Mám obavy z masivního šíření dezinformací.“</a:t>
            </a:r>
            <a:endParaRPr sz="8000"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„Mám obavy </a:t>
            </a:r>
            <a:br>
              <a:rPr lang="cs-CZ" b="1" dirty="0"/>
            </a:br>
            <a:r>
              <a:rPr lang="cs-CZ" b="1" dirty="0"/>
              <a:t>z masivního šíření dezinformací“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242073220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897804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Dezinformace a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se šíří hlavně prostřednictvím sociálních sítí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„Dezinformace a </a:t>
            </a:r>
            <a:r>
              <a:rPr lang="cs-CZ" b="1" dirty="0" err="1"/>
              <a:t>fake</a:t>
            </a:r>
            <a:r>
              <a:rPr lang="cs-CZ" b="1" dirty="0"/>
              <a:t> </a:t>
            </a:r>
            <a:r>
              <a:rPr lang="cs-CZ" b="1" dirty="0" err="1"/>
              <a:t>news</a:t>
            </a:r>
            <a:r>
              <a:rPr lang="cs-CZ" b="1" dirty="0"/>
              <a:t> se šíří hlavně prostřednictvím sociálních sítí“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51270170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23551400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ociální sítě a svoboda proje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Sociální sítě a svoboda projevu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Nahlašování příspěvků na </a:t>
            </a:r>
            <a:r>
              <a:rPr lang="cs-CZ" dirty="0" err="1"/>
              <a:t>Facebooku</a:t>
            </a:r>
            <a:r>
              <a:rPr lang="cs-CZ" dirty="0"/>
              <a:t>: správná věc?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„Lidé, kteří nahlašují druhé za „nevhodné příspěvky“ na </a:t>
            </a:r>
            <a:r>
              <a:rPr lang="cs-CZ" b="1" dirty="0" err="1"/>
              <a:t>Facebooku</a:t>
            </a:r>
            <a:r>
              <a:rPr lang="cs-CZ" b="1" dirty="0"/>
              <a:t>, dělají dobrou věc“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95828628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1019375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1217</Words>
  <Application>Microsoft Office PowerPoint</Application>
  <PresentationFormat>Vlastní</PresentationFormat>
  <Paragraphs>129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Helvetica</vt:lpstr>
      <vt:lpstr>Helvetica Neue</vt:lpstr>
      <vt:lpstr>Helvetica Neue Medium</vt:lpstr>
      <vt:lpstr>21_BasicWhite</vt:lpstr>
      <vt:lpstr>Češi a dezinformace</vt:lpstr>
      <vt:lpstr>Executive summary</vt:lpstr>
      <vt:lpstr>Executive summary</vt:lpstr>
      <vt:lpstr>Dvě třetiny Čechů se dezinformacemi setkaly</vt:lpstr>
      <vt:lpstr>Většina Čechů se obává, že nedokáže vždy rozeznat dezinformace</vt:lpstr>
      <vt:lpstr>„Mám obavy z masivního šíření dezinformací.“</vt:lpstr>
      <vt:lpstr>Dezinformace a fake news se šíří hlavně prostřednictvím sociálních sítí</vt:lpstr>
      <vt:lpstr>Sociální sítě a svoboda projevu</vt:lpstr>
      <vt:lpstr>Nahlašování příspěvků na Facebooku: správná věc?</vt:lpstr>
      <vt:lpstr>Nahlašování příspěvků na Facebooku: správná věc?</vt:lpstr>
      <vt:lpstr>Je mazání příspěvků na Facebooku cenzurou?</vt:lpstr>
      <vt:lpstr>Je mazání příspěvků na Facebooku cenzurou?</vt:lpstr>
      <vt:lpstr>Uzavírají nás sociální sítě do informačních bublin a ohrožují demokracii?</vt:lpstr>
      <vt:lpstr>Příklady konkrétních dezinformací a konspirací – testované výroky</vt:lpstr>
      <vt:lpstr>Testovaný výrok 1: „Demonstrace proti vládám v České republice,  na Slovensku a v Maďarsku financuje George Soros.“</vt:lpstr>
      <vt:lpstr>Testovaný výrok 1: „Demonstrace proti vládám v České republice,  na Slovensku a v Maďarsku financuje George Soros.“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a dezinformace</dc:title>
  <dc:creator>Tereza Kleiblová</dc:creator>
  <cp:lastModifiedBy>Martina Vojtechovska (PHD Media)</cp:lastModifiedBy>
  <cp:revision>62</cp:revision>
  <dcterms:modified xsi:type="dcterms:W3CDTF">2021-05-17T12:21:35Z</dcterms:modified>
</cp:coreProperties>
</file>