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31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3"/>
    <p:restoredTop sz="94684"/>
  </p:normalViewPr>
  <p:slideViewPr>
    <p:cSldViewPr snapToGrid="0" snapToObjects="1">
      <p:cViewPr varScale="1">
        <p:scale>
          <a:sx n="81" d="100"/>
          <a:sy n="81" d="100"/>
        </p:scale>
        <p:origin x="8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U:\Controlling\Prezentace\Strategie%202024_kv&#283;ten%202022\prezentace_graf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U:\Controlling\Prezentace\Strategie%202024_kv&#283;ten%202022\prezentace_grafy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U:\Controlling\Prezentace\Strategie%202024_kv&#283;ten%202022\prezentace_grafy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U:\Controlling\Prezentace\Strategie%202024_kv&#283;ten%202022\prezentace_grafy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9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amshare\Public\VPA\Agenda%20osoby\Jirka%20Kub&#237;&#269;ek\Ad%20hoc%20anal&#253;zy\220527%20Sledovanost%202011%20x%202021%20pro%20PD\KOL&#193;&#268;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amshare\Public\VPA\Agenda%20osoby\Jirka%20Kub&#237;&#269;ek\Ad%20hoc%20anal&#253;zy\220527%20Sledovanost%202011%20x%202021%20pro%20PD\KOL&#193;&#268;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U:\Controlling\Prezentace\Strategie%202024_kv&#283;ten%202022\prezentace_graf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U:\Controlling\Prezentace\Strategie%202024_kv&#283;ten%202022\prezentace_grafy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U:\Controlling\Prezentace\Strategie%202024_kv&#283;ten%202022\prezentace_graf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U:\Controlling\Prezentace\Strategie%202024_kv&#283;ten%202022\prezentace_graf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U:\Controlling\Prezentace\Strategie%202024_kv&#283;ten%202022\prezentace_grafy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průměrná měsíční mzda v ČR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DATA!$A$3</c:f>
              <c:strCache>
                <c:ptCount val="1"/>
                <c:pt idx="0">
                  <c:v>průměrná měsíční mzda v ČR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3F-2441-AC12-79418380AD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DATA!$B$2:$C$2</c:f>
              <c:numCache>
                <c:formatCode>General</c:formatCode>
                <c:ptCount val="2"/>
                <c:pt idx="0">
                  <c:v>2008</c:v>
                </c:pt>
                <c:pt idx="1">
                  <c:v>2021</c:v>
                </c:pt>
              </c:numCache>
            </c:numRef>
          </c:cat>
          <c:val>
            <c:numRef>
              <c:f>DATA!$B$3:$C$3</c:f>
              <c:numCache>
                <c:formatCode>#,##0</c:formatCode>
                <c:ptCount val="2"/>
                <c:pt idx="0">
                  <c:v>22592</c:v>
                </c:pt>
                <c:pt idx="1">
                  <c:v>37839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3F-2441-AC12-79418380AD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5781776"/>
        <c:axId val="875782608"/>
      </c:barChart>
      <c:catAx>
        <c:axId val="87578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75782608"/>
        <c:crosses val="autoZero"/>
        <c:auto val="1"/>
        <c:lblAlgn val="ctr"/>
        <c:lblOffset val="100"/>
        <c:noMultiLvlLbl val="0"/>
      </c:catAx>
      <c:valAx>
        <c:axId val="875782608"/>
        <c:scaling>
          <c:orientation val="minMax"/>
          <c:max val="45000"/>
        </c:scaling>
        <c:delete val="1"/>
        <c:axPos val="l"/>
        <c:numFmt formatCode="#,##0" sourceLinked="1"/>
        <c:majorTickMark val="none"/>
        <c:minorTickMark val="none"/>
        <c:tickLblPos val="nextTo"/>
        <c:crossAx val="87578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65421455938697E-2"/>
          <c:y val="0.11168865740740741"/>
          <c:w val="0.92727377598795679"/>
          <c:h val="0.79665302796818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DATA!$A$166</c:f>
              <c:strCache>
                <c:ptCount val="1"/>
                <c:pt idx="0">
                  <c:v>výroba pořadů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6D-EC42-883E-EBACA8DE981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6D-EC42-883E-EBACA8DE981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6D-EC42-883E-EBACA8DE981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6D-EC42-883E-EBACA8DE981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5A9F586-A863-8C40-98A7-E1E8EDE62529}" type="VALUE">
                      <a:rPr lang="en-US" sz="2400" b="1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6D-EC42-883E-EBACA8DE981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5593ED06-F9C9-F146-9397-A34A64C7487B}" type="VALUE">
                      <a:rPr lang="en-US" sz="2400" b="1">
                        <a:solidFill>
                          <a:srgbClr val="C00000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86D-EC42-883E-EBACA8DE981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DATA!$B$165:$O$165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DATA!$B$166:$O$166</c:f>
              <c:numCache>
                <c:formatCode>#,##0</c:formatCode>
                <c:ptCount val="14"/>
                <c:pt idx="0">
                  <c:v>15481.1</c:v>
                </c:pt>
                <c:pt idx="1">
                  <c:v>14637.5</c:v>
                </c:pt>
                <c:pt idx="2">
                  <c:v>15659</c:v>
                </c:pt>
                <c:pt idx="3">
                  <c:v>16311</c:v>
                </c:pt>
                <c:pt idx="4">
                  <c:v>16760.7</c:v>
                </c:pt>
                <c:pt idx="5">
                  <c:v>17489.499999999996</c:v>
                </c:pt>
                <c:pt idx="6">
                  <c:v>18521.8</c:v>
                </c:pt>
                <c:pt idx="7">
                  <c:v>18014.899999999998</c:v>
                </c:pt>
                <c:pt idx="8">
                  <c:v>18034.8</c:v>
                </c:pt>
                <c:pt idx="9">
                  <c:v>17771.7</c:v>
                </c:pt>
                <c:pt idx="10">
                  <c:v>17914.2</c:v>
                </c:pt>
                <c:pt idx="11">
                  <c:v>18501</c:v>
                </c:pt>
                <c:pt idx="12">
                  <c:v>17922.547930000004</c:v>
                </c:pt>
                <c:pt idx="13">
                  <c:v>19261.099999999999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86D-EC42-883E-EBACA8DE98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90"/>
        <c:axId val="622461824"/>
        <c:axId val="622464568"/>
      </c:barChart>
      <c:catAx>
        <c:axId val="62246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2464568"/>
        <c:crosses val="autoZero"/>
        <c:auto val="1"/>
        <c:lblAlgn val="ctr"/>
        <c:lblOffset val="100"/>
        <c:noMultiLvlLbl val="0"/>
      </c:catAx>
      <c:valAx>
        <c:axId val="62246456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 err="1"/>
                  <a:t>tisÍC</a:t>
                </a:r>
                <a:r>
                  <a:rPr lang="cs-CZ" sz="1200" dirty="0"/>
                  <a:t>  hodin  VLASTNÍ VÝROBY</a:t>
                </a:r>
              </a:p>
            </c:rich>
          </c:tx>
          <c:layout>
            <c:manualLayout>
              <c:xMode val="edge"/>
              <c:yMode val="edge"/>
              <c:x val="1.0256417624521072E-2"/>
              <c:y val="0.421971759259259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out"/>
        <c:minorTickMark val="none"/>
        <c:tickLblPos val="nextTo"/>
        <c:crossAx val="62246182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Celkové náklady přepočtené na 1 hodinu výroby pořadů (v tis. 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DATA!$A$194</c:f>
              <c:strCache>
                <c:ptCount val="1"/>
                <c:pt idx="0">
                  <c:v>Celkové náklady přepočtené 1 hodinu výroby pořadů (v tis. Kč)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A6-E34E-B93F-F3F3E2DBC1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DATA!$B$193:$C$193</c:f>
              <c:numCache>
                <c:formatCode>General</c:formatCode>
                <c:ptCount val="2"/>
                <c:pt idx="0">
                  <c:v>2008</c:v>
                </c:pt>
                <c:pt idx="1">
                  <c:v>2021</c:v>
                </c:pt>
              </c:numCache>
            </c:numRef>
          </c:cat>
          <c:val>
            <c:numRef>
              <c:f>DATA!$B$194:$C$194</c:f>
              <c:numCache>
                <c:formatCode>General</c:formatCode>
                <c:ptCount val="2"/>
                <c:pt idx="0">
                  <c:v>416</c:v>
                </c:pt>
                <c:pt idx="1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A6-E34E-B93F-F3F3E2DBC1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51026752"/>
        <c:axId val="1051034240"/>
      </c:barChart>
      <c:catAx>
        <c:axId val="105102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51034240"/>
        <c:crosses val="autoZero"/>
        <c:auto val="1"/>
        <c:lblAlgn val="ctr"/>
        <c:lblOffset val="100"/>
        <c:noMultiLvlLbl val="0"/>
      </c:catAx>
      <c:valAx>
        <c:axId val="1051034240"/>
        <c:scaling>
          <c:orientation val="minMax"/>
          <c:min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05102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Počet vyrobených hodin </a:t>
            </a:r>
          </a:p>
          <a:p>
            <a:pPr>
              <a:defRPr sz="1600"/>
            </a:pPr>
            <a:r>
              <a:rPr lang="cs-CZ" b="1" dirty="0"/>
              <a:t>na zaměstnance ČT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DATA!$A$197</c:f>
              <c:strCache>
                <c:ptCount val="1"/>
                <c:pt idx="0">
                  <c:v>Počet vyrobných hodin na zaměstnance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BC-7744-A156-D2F6EFD7ECDC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BC-7744-A156-D2F6EFD7EC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DATA!$B$196:$C$196</c:f>
              <c:numCache>
                <c:formatCode>General</c:formatCode>
                <c:ptCount val="2"/>
                <c:pt idx="0">
                  <c:v>2008</c:v>
                </c:pt>
                <c:pt idx="1">
                  <c:v>2021</c:v>
                </c:pt>
              </c:numCache>
            </c:numRef>
          </c:cat>
          <c:val>
            <c:numRef>
              <c:f>DATA!$B$197:$C$197</c:f>
              <c:numCache>
                <c:formatCode>General</c:formatCode>
                <c:ptCount val="2"/>
                <c:pt idx="0">
                  <c:v>5.37</c:v>
                </c:pt>
                <c:pt idx="1">
                  <c:v>6.44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BC-7744-A156-D2F6EFD7EC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7790256"/>
        <c:axId val="997801904"/>
      </c:barChart>
      <c:catAx>
        <c:axId val="99779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97801904"/>
        <c:crosses val="autoZero"/>
        <c:auto val="1"/>
        <c:lblAlgn val="ctr"/>
        <c:lblOffset val="100"/>
        <c:noMultiLvlLbl val="0"/>
      </c:catAx>
      <c:valAx>
        <c:axId val="997801904"/>
        <c:scaling>
          <c:orientation val="minMax"/>
          <c:min val="1"/>
        </c:scaling>
        <c:delete val="1"/>
        <c:axPos val="l"/>
        <c:numFmt formatCode="General" sourceLinked="1"/>
        <c:majorTickMark val="none"/>
        <c:minorTickMark val="none"/>
        <c:tickLblPos val="nextTo"/>
        <c:crossAx val="99779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37668409631276E-2"/>
          <c:y val="0.16116987001444288"/>
          <c:w val="0.95410793461372845"/>
          <c:h val="0.69567270303299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Celý den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D19-954D-A876-0B76F843F86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19-954D-A876-0B76F843F86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D19-954D-A876-0B76F843F86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F8411B0-1255-A444-BD15-F731C7C3FBF5}" type="VALUE">
                      <a:rPr lang="en-US" sz="2400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D19-954D-A876-0B76F843F86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FF07181-13F6-E841-A873-F5C303C3EB03}" type="VALUE">
                      <a:rPr lang="en-US" sz="2400">
                        <a:solidFill>
                          <a:srgbClr val="C00000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D19-954D-A876-0B76F843F8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List1!$A$2:$A$12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List1!$B$2:$B$12</c:f>
              <c:numCache>
                <c:formatCode>General</c:formatCode>
                <c:ptCount val="11"/>
                <c:pt idx="0">
                  <c:v>8.1999999999999993</c:v>
                </c:pt>
                <c:pt idx="1">
                  <c:v>8.3000000000000007</c:v>
                </c:pt>
                <c:pt idx="2">
                  <c:v>8.4</c:v>
                </c:pt>
                <c:pt idx="3">
                  <c:v>8.3000000000000007</c:v>
                </c:pt>
                <c:pt idx="4">
                  <c:v>8.3000000000000007</c:v>
                </c:pt>
                <c:pt idx="5" formatCode="0.0">
                  <c:v>8.3000000000000007</c:v>
                </c:pt>
                <c:pt idx="6" formatCode="0.0">
                  <c:v>8.3000000000000007</c:v>
                </c:pt>
                <c:pt idx="7" formatCode="0.0">
                  <c:v>8.4</c:v>
                </c:pt>
                <c:pt idx="8">
                  <c:v>8.5</c:v>
                </c:pt>
                <c:pt idx="9">
                  <c:v>8.5</c:v>
                </c:pt>
                <c:pt idx="10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19-954D-A876-0B76F843F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12034176"/>
        <c:axId val="112035712"/>
      </c:barChart>
      <c:catAx>
        <c:axId val="11203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12035712"/>
        <c:crosses val="autoZero"/>
        <c:auto val="1"/>
        <c:lblAlgn val="ctr"/>
        <c:lblOffset val="100"/>
        <c:noMultiLvlLbl val="0"/>
      </c:catAx>
      <c:valAx>
        <c:axId val="112035712"/>
        <c:scaling>
          <c:orientation val="minMax"/>
          <c:max val="9"/>
          <c:min val="7.8"/>
        </c:scaling>
        <c:delete val="0"/>
        <c:axPos val="l"/>
        <c:majorGridlines>
          <c:spPr>
            <a:ln w="6350">
              <a:solidFill>
                <a:schemeClr val="bg1">
                  <a:lumMod val="50000"/>
                  <a:alpha val="6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  <a:prstDash val="solid"/>
          </a:ln>
        </c:spPr>
        <c:txPr>
          <a:bodyPr/>
          <a:lstStyle/>
          <a:p>
            <a:pPr>
              <a:defRPr sz="7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12034176"/>
        <c:crosses val="autoZero"/>
        <c:crossBetween val="between"/>
        <c:majorUnit val="0.4"/>
      </c:valAx>
      <c:spPr>
        <a:noFill/>
        <a:ln w="9525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61904761904761"/>
          <c:y val="2.3809523809523808E-2"/>
          <c:w val="0.557638387752321"/>
          <c:h val="0.95564334922351335"/>
        </c:manualLayout>
      </c:layout>
      <c:pieChart>
        <c:varyColors val="1"/>
        <c:ser>
          <c:idx val="0"/>
          <c:order val="0"/>
          <c:spPr>
            <a:solidFill>
              <a:srgbClr val="000080"/>
            </a:solidFill>
            <a:ln w="25400">
              <a:noFill/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002060"/>
              </a:solidFill>
              <a:ln w="9525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4940-144C-8D57-E8B08984EE14}"/>
              </c:ext>
            </c:extLst>
          </c:dPt>
          <c:dPt>
            <c:idx val="1"/>
            <c:bubble3D val="0"/>
            <c:spPr>
              <a:solidFill>
                <a:srgbClr val="D13138"/>
              </a:solidFill>
              <a:ln w="635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4940-144C-8D57-E8B08984EE14}"/>
              </c:ext>
            </c:extLst>
          </c:dPt>
          <c:dPt>
            <c:idx val="2"/>
            <c:bubble3D val="0"/>
            <c:spPr>
              <a:solidFill>
                <a:srgbClr val="008000"/>
              </a:solidFill>
              <a:ln w="635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4940-144C-8D57-E8B08984EE14}"/>
              </c:ext>
            </c:extLst>
          </c:dPt>
          <c:dPt>
            <c:idx val="3"/>
            <c:bubble3D val="0"/>
            <c:spPr>
              <a:solidFill>
                <a:srgbClr val="EC008C"/>
              </a:solidFill>
              <a:ln w="3175">
                <a:solidFill>
                  <a:srgbClr val="808080"/>
                </a:solidFill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4940-144C-8D57-E8B08984EE14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3175">
                <a:solidFill>
                  <a:srgbClr val="808080"/>
                </a:solidFill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4940-144C-8D57-E8B08984EE14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3175">
                <a:solidFill>
                  <a:srgbClr val="808080"/>
                </a:solidFill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4940-144C-8D57-E8B08984EE14}"/>
              </c:ext>
            </c:extLst>
          </c:dPt>
          <c:dLbls>
            <c:dLbl>
              <c:idx val="0"/>
              <c:layout>
                <c:manualLayout>
                  <c:x val="2.6079809242371143E-2"/>
                  <c:y val="-0.13780529552620258"/>
                </c:manualLayout>
              </c:layout>
              <c:tx>
                <c:rich>
                  <a:bodyPr/>
                  <a:lstStyle/>
                  <a:p>
                    <a:pPr>
                      <a:defRPr sz="9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7EB73497-77F0-304F-86CA-079B62C590A0}" type="CATEGORYNAME">
                      <a:rPr lang="en-US" sz="2000">
                        <a:solidFill>
                          <a:srgbClr val="C00000"/>
                        </a:solidFill>
                      </a:rPr>
                      <a:pPr>
                        <a:defRPr sz="9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[NÁZEV KATEGORIE]</a:t>
                    </a:fld>
                    <a:r>
                      <a:rPr lang="en-US" sz="2000" baseline="0" dirty="0">
                        <a:solidFill>
                          <a:srgbClr val="C00000"/>
                        </a:solidFill>
                      </a:rPr>
                      <a:t> </a:t>
                    </a:r>
                    <a:fld id="{326DAB02-1053-3447-AE8E-DEF0CE2545ED}" type="PERCENTAGE">
                      <a:rPr lang="en-US" sz="2000" baseline="0">
                        <a:solidFill>
                          <a:srgbClr val="C00000"/>
                        </a:solidFill>
                      </a:rPr>
                      <a:pPr>
                        <a:defRPr sz="9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[PROCENTO]</a:t>
                    </a:fld>
                    <a:endParaRPr lang="en-US" sz="2000" baseline="0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53402976832272"/>
                      <c:h val="0.238780207645580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40-144C-8D57-E8B08984EE14}"/>
                </c:ext>
              </c:extLst>
            </c:dLbl>
            <c:dLbl>
              <c:idx val="1"/>
              <c:layout>
                <c:manualLayout>
                  <c:x val="-8.4680889305504912E-3"/>
                  <c:y val="2.3692358104486926E-2"/>
                </c:manualLayout>
              </c:layout>
              <c:tx>
                <c:rich>
                  <a:bodyPr/>
                  <a:lstStyle/>
                  <a:p>
                    <a:pPr>
                      <a:defRPr sz="7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35871443-6A68-9A4F-AD62-BEAF5E47FDE6}" type="CATEGORYNAME">
                      <a:rPr lang="en-US" sz="1400"/>
                      <a:pPr>
                        <a:defRPr sz="7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[NÁZEV KATEGORIE]</a:t>
                    </a:fld>
                    <a:r>
                      <a:rPr lang="en-US" sz="1400" baseline="0" dirty="0"/>
                      <a:t> </a:t>
                    </a:r>
                    <a:fld id="{52F2ABB7-5780-F746-ACA9-3C3B5C3A714B}" type="PERCENTAGE">
                      <a:rPr lang="en-US" sz="1400" baseline="0"/>
                      <a:pPr>
                        <a:defRPr sz="7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[PROCENTO]</a:t>
                    </a:fld>
                    <a:endParaRPr lang="en-US" sz="1400" baseline="0" dirty="0"/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940-144C-8D57-E8B08984EE14}"/>
                </c:ext>
              </c:extLst>
            </c:dLbl>
            <c:dLbl>
              <c:idx val="2"/>
              <c:layout>
                <c:manualLayout>
                  <c:x val="-7.2033653913403717E-2"/>
                  <c:y val="1.7045532751710214E-2"/>
                </c:manualLayout>
              </c:layout>
              <c:tx>
                <c:rich>
                  <a:bodyPr/>
                  <a:lstStyle/>
                  <a:p>
                    <a:pPr>
                      <a:defRPr sz="7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AA361F62-09B4-5D46-BAFB-B7E74B882154}" type="CATEGORYNAME">
                      <a:rPr lang="en-US" sz="1400"/>
                      <a:pPr>
                        <a:defRPr sz="7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[NÁZEV KATEGORIE]</a:t>
                    </a:fld>
                    <a:r>
                      <a:rPr lang="en-US" sz="1400" baseline="0" dirty="0"/>
                      <a:t> </a:t>
                    </a:r>
                    <a:fld id="{AF8815CF-3E3A-934D-9830-E47498CCD1A3}" type="PERCENTAGE">
                      <a:rPr lang="en-US" sz="1400" baseline="0"/>
                      <a:pPr>
                        <a:defRPr sz="7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[PROCENTO]</a:t>
                    </a:fld>
                    <a:endParaRPr lang="en-US" sz="1400" baseline="0" dirty="0"/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940-144C-8D57-E8B08984EE14}"/>
                </c:ext>
              </c:extLst>
            </c:dLbl>
            <c:dLbl>
              <c:idx val="3"/>
              <c:layout>
                <c:manualLayout>
                  <c:x val="-1.172527467684438E-2"/>
                  <c:y val="1.5209330597641509E-2"/>
                </c:manualLayout>
              </c:layout>
              <c:tx>
                <c:rich>
                  <a:bodyPr/>
                  <a:lstStyle/>
                  <a:p>
                    <a:pPr>
                      <a:defRPr sz="7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63B958C2-D893-AC45-81A2-43517BDC4638}" type="CATEGORYNAME">
                      <a:rPr lang="en-US" sz="1000" smtClean="0"/>
                      <a:pPr>
                        <a:defRPr sz="7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[NÁZEV KATEGORIE]</a:t>
                    </a:fld>
                    <a:r>
                      <a:rPr lang="en-US" sz="1000" baseline="0" dirty="0"/>
                      <a:t> </a:t>
                    </a:r>
                    <a:fld id="{A7314EF0-881F-8A40-9522-3DB2AEE16D3A}" type="PERCENTAGE">
                      <a:rPr lang="en-US" sz="1000" baseline="0"/>
                      <a:pPr>
                        <a:defRPr sz="7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[PROCENTO]</a:t>
                    </a:fld>
                    <a:endParaRPr lang="en-US" sz="1000" baseline="0" dirty="0"/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98423670409628"/>
                      <c:h val="0.155634283410509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940-144C-8D57-E8B08984EE14}"/>
                </c:ext>
              </c:extLst>
            </c:dLbl>
            <c:dLbl>
              <c:idx val="4"/>
              <c:layout>
                <c:manualLayout>
                  <c:x val="2.4538472222222094E-2"/>
                  <c:y val="5.0495370370370371E-2"/>
                </c:manualLayout>
              </c:layout>
              <c:tx>
                <c:rich>
                  <a:bodyPr/>
                  <a:lstStyle/>
                  <a:p>
                    <a:pPr>
                      <a:defRPr sz="7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EB475279-ED41-DA4A-8110-F7FD361173C7}" type="CATEGORYNAME">
                      <a:rPr lang="en-US" sz="1000"/>
                      <a:pPr>
                        <a:defRPr sz="7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[NÁZEV KATEGORIE]</a:t>
                    </a:fld>
                    <a:r>
                      <a:rPr lang="en-US" sz="1000" baseline="0" dirty="0"/>
                      <a:t> </a:t>
                    </a:r>
                    <a:fld id="{321929B4-58FF-8B4A-B06A-F24C09AB4205}" type="PERCENTAGE">
                      <a:rPr lang="en-US" sz="1000" baseline="0"/>
                      <a:pPr>
                        <a:defRPr sz="7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[PROCENTO]</a:t>
                    </a:fld>
                    <a:endParaRPr lang="en-US" sz="1000" baseline="0" dirty="0"/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263555555555551"/>
                      <c:h val="0.159631944444444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940-144C-8D57-E8B08984EE14}"/>
                </c:ext>
              </c:extLst>
            </c:dLbl>
            <c:dLbl>
              <c:idx val="5"/>
              <c:layout>
                <c:manualLayout>
                  <c:x val="-7.677840269966254E-4"/>
                  <c:y val="1.5287548515894972E-2"/>
                </c:manualLayout>
              </c:layout>
              <c:tx>
                <c:rich>
                  <a:bodyPr/>
                  <a:lstStyle/>
                  <a:p>
                    <a:pPr>
                      <a:defRPr sz="7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834DD3B7-5DF7-4C4B-8AAE-EEB3166AE85C}" type="CATEGORYNAME">
                      <a:rPr lang="en-US" sz="1000"/>
                      <a:pPr>
                        <a:defRPr sz="7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[NÁZEV KATEGORIE]</a:t>
                    </a:fld>
                    <a:r>
                      <a:rPr lang="en-US" sz="1000" baseline="0" dirty="0"/>
                      <a:t> </a:t>
                    </a:r>
                    <a:fld id="{63A4759F-0F8B-9C46-BB75-2EDE1C491617}" type="PERCENTAGE">
                      <a:rPr lang="en-US" sz="1000" baseline="0"/>
                      <a:pPr>
                        <a:defRPr sz="7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[PROCENTO]</a:t>
                    </a:fld>
                    <a:endParaRPr lang="en-US" sz="1000" baseline="0" dirty="0"/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940-144C-8D57-E8B08984EE14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77371428571428569"/>
                  <c:y val="0.54826254826254828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940-144C-8D57-E8B08984EE14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77600000000000002"/>
                  <c:y val="0.50386100386100385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940-144C-8D57-E8B08984EE14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78742857142857148"/>
                  <c:y val="0.550193050193050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940-144C-8D57-E8B08984EE14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77942857142857147"/>
                  <c:y val="0.62355212355212353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940-144C-8D57-E8B08984EE14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kolac!$AD$11:$AI$11</c:f>
              <c:strCache>
                <c:ptCount val="6"/>
                <c:pt idx="0">
                  <c:v>ČT celkem </c:v>
                </c:pt>
                <c:pt idx="1">
                  <c:v>Nova celkem</c:v>
                </c:pt>
                <c:pt idx="2">
                  <c:v>Prima celkem</c:v>
                </c:pt>
                <c:pt idx="3">
                  <c:v>Barrandov celkem</c:v>
                </c:pt>
                <c:pt idx="4">
                  <c:v>At Media+Óčko</c:v>
                </c:pt>
                <c:pt idx="5">
                  <c:v>ostatní stanice</c:v>
                </c:pt>
              </c:strCache>
            </c:strRef>
          </c:cat>
          <c:val>
            <c:numRef>
              <c:f>kolac!$AD$12:$AI$12</c:f>
              <c:numCache>
                <c:formatCode>0.00</c:formatCode>
                <c:ptCount val="6"/>
                <c:pt idx="0">
                  <c:v>27.639775399918101</c:v>
                </c:pt>
                <c:pt idx="1">
                  <c:v>33.966398772389198</c:v>
                </c:pt>
                <c:pt idx="2">
                  <c:v>22.242737683499598</c:v>
                </c:pt>
                <c:pt idx="3">
                  <c:v>5.0747382418071902</c:v>
                </c:pt>
                <c:pt idx="4">
                  <c:v>3.2435790052081299</c:v>
                </c:pt>
                <c:pt idx="5">
                  <c:v>7.8327708971777668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940-144C-8D57-E8B08984E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</c:pieChart>
      <c:spPr>
        <a:noFill/>
        <a:ln w="25400">
          <a:noFill/>
        </a:ln>
      </c:spPr>
    </c:plotArea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773990579944631"/>
          <c:y val="6.5511001876210562E-2"/>
          <c:w val="0.53973528843336394"/>
          <c:h val="0.87563990917320311"/>
        </c:manualLayout>
      </c:layout>
      <c:pieChart>
        <c:varyColors val="1"/>
        <c:ser>
          <c:idx val="0"/>
          <c:order val="0"/>
          <c:spPr>
            <a:solidFill>
              <a:srgbClr val="000080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dPt>
            <c:idx val="0"/>
            <c:bubble3D val="0"/>
            <c:spPr>
              <a:solidFill>
                <a:srgbClr val="002060"/>
              </a:solidFill>
              <a:ln w="3175">
                <a:solidFill>
                  <a:srgbClr val="808080"/>
                </a:solidFill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F329-5745-AA37-944874308EA6}"/>
              </c:ext>
            </c:extLst>
          </c:dPt>
          <c:dPt>
            <c:idx val="1"/>
            <c:bubble3D val="0"/>
            <c:spPr>
              <a:solidFill>
                <a:srgbClr val="D13138"/>
              </a:solidFill>
              <a:ln w="3175">
                <a:solidFill>
                  <a:srgbClr val="808080"/>
                </a:solidFill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F329-5745-AA37-944874308EA6}"/>
              </c:ext>
            </c:extLst>
          </c:dPt>
          <c:dPt>
            <c:idx val="2"/>
            <c:bubble3D val="0"/>
            <c:spPr>
              <a:solidFill>
                <a:srgbClr val="008000"/>
              </a:solidFill>
              <a:ln w="3175">
                <a:solidFill>
                  <a:srgbClr val="808080"/>
                </a:solidFill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F329-5745-AA37-944874308EA6}"/>
              </c:ext>
            </c:extLst>
          </c:dPt>
          <c:dPt>
            <c:idx val="3"/>
            <c:bubble3D val="0"/>
            <c:spPr>
              <a:solidFill>
                <a:srgbClr val="EC008C"/>
              </a:solidFill>
              <a:ln w="3175">
                <a:solidFill>
                  <a:srgbClr val="808080"/>
                </a:solidFill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F329-5745-AA37-944874308EA6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3175">
                <a:solidFill>
                  <a:srgbClr val="808080"/>
                </a:solidFill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F329-5745-AA37-944874308EA6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3175">
                <a:solidFill>
                  <a:srgbClr val="808080"/>
                </a:solidFill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F329-5745-AA37-944874308EA6}"/>
              </c:ext>
            </c:extLst>
          </c:dPt>
          <c:dLbls>
            <c:dLbl>
              <c:idx val="0"/>
              <c:layout>
                <c:manualLayout>
                  <c:x val="0.11141727100777972"/>
                  <c:y val="-0.11636396158933812"/>
                </c:manualLayout>
              </c:layout>
              <c:tx>
                <c:rich>
                  <a:bodyPr/>
                  <a:lstStyle/>
                  <a:p>
                    <a:pPr>
                      <a:defRPr sz="9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49898B9B-DC59-D44C-AB13-18829E906AAF}" type="CATEGORYNAME">
                      <a:rPr lang="en-US" sz="2000">
                        <a:solidFill>
                          <a:srgbClr val="C00000"/>
                        </a:solidFill>
                      </a:rPr>
                      <a:pPr>
                        <a:defRPr sz="9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[NÁZEV KATEGORIE]</a:t>
                    </a:fld>
                    <a:r>
                      <a:rPr lang="en-US" sz="2000" baseline="0" dirty="0">
                        <a:solidFill>
                          <a:srgbClr val="C00000"/>
                        </a:solidFill>
                      </a:rPr>
                      <a:t> </a:t>
                    </a:r>
                    <a:fld id="{EE059E2D-F1BB-994D-8904-9D64B7FBB0E8}" type="PERCENTAGE">
                      <a:rPr lang="en-US" sz="2000" baseline="0">
                        <a:solidFill>
                          <a:srgbClr val="C00000"/>
                        </a:solidFill>
                      </a:rPr>
                      <a:pPr>
                        <a:defRPr sz="9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[PROCENTO]</a:t>
                    </a:fld>
                    <a:endParaRPr lang="en-US" sz="2000" baseline="0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329-5745-AA37-944874308EA6}"/>
                </c:ext>
              </c:extLst>
            </c:dLbl>
            <c:dLbl>
              <c:idx val="1"/>
              <c:layout>
                <c:manualLayout>
                  <c:x val="4.0452068294266107E-3"/>
                  <c:y val="3.7868434417528185E-2"/>
                </c:manualLayout>
              </c:layout>
              <c:tx>
                <c:rich>
                  <a:bodyPr/>
                  <a:lstStyle/>
                  <a:p>
                    <a:pPr>
                      <a:defRPr sz="7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FA497DBF-7A8D-4248-955E-24B8F8A8EEA2}" type="CATEGORYNAME">
                      <a:rPr lang="en-US" sz="1400"/>
                      <a:pPr>
                        <a:defRPr sz="7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[NÁZEV KATEGORIE]</a:t>
                    </a:fld>
                    <a:r>
                      <a:rPr lang="en-US" sz="1400" baseline="0" dirty="0"/>
                      <a:t> </a:t>
                    </a:r>
                    <a:fld id="{90236D9F-E8A7-8345-A3FC-F96D7E7AA509}" type="PERCENTAGE">
                      <a:rPr lang="en-US" sz="1400" baseline="0"/>
                      <a:pPr>
                        <a:defRPr sz="7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[PROCENTO]</a:t>
                    </a:fld>
                    <a:endParaRPr lang="en-US" sz="1400" baseline="0" dirty="0"/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329-5745-AA37-944874308EA6}"/>
                </c:ext>
              </c:extLst>
            </c:dLbl>
            <c:dLbl>
              <c:idx val="2"/>
              <c:layout>
                <c:manualLayout>
                  <c:x val="-2.0649888891422479E-2"/>
                  <c:y val="1.3254963391726557E-2"/>
                </c:manualLayout>
              </c:layout>
              <c:tx>
                <c:rich>
                  <a:bodyPr/>
                  <a:lstStyle/>
                  <a:p>
                    <a:pPr>
                      <a:defRPr sz="7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59292F5F-F239-AC45-A8F0-1F6117DE9AAB}" type="CATEGORYNAME">
                      <a:rPr lang="en-US" sz="1400"/>
                      <a:pPr>
                        <a:defRPr sz="7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[NÁZEV KATEGORIE]</a:t>
                    </a:fld>
                    <a:r>
                      <a:rPr lang="en-US" sz="1400" baseline="0" dirty="0"/>
                      <a:t> </a:t>
                    </a:r>
                    <a:fld id="{7153C38A-0517-5F40-AFBD-0C4C4AD2EC27}" type="PERCENTAGE">
                      <a:rPr lang="en-US" sz="1400" baseline="0"/>
                      <a:pPr>
                        <a:defRPr sz="7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[PROCENTO]</a:t>
                    </a:fld>
                    <a:endParaRPr lang="en-US" sz="1400" baseline="0" dirty="0"/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329-5745-AA37-944874308EA6}"/>
                </c:ext>
              </c:extLst>
            </c:dLbl>
            <c:dLbl>
              <c:idx val="3"/>
              <c:layout>
                <c:manualLayout>
                  <c:x val="-2.3060585860830363E-2"/>
                  <c:y val="-1.368261894436618E-2"/>
                </c:manualLayout>
              </c:layout>
              <c:tx>
                <c:rich>
                  <a:bodyPr/>
                  <a:lstStyle/>
                  <a:p>
                    <a:pPr>
                      <a:defRPr sz="7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4367F0DA-CF1C-E846-8BA4-C12769BFE1AD}" type="CATEGORYNAME">
                      <a:rPr lang="en-US" sz="1000"/>
                      <a:pPr>
                        <a:defRPr sz="7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[NÁZEV KATEGORIE]</a:t>
                    </a:fld>
                    <a:r>
                      <a:rPr lang="en-US" sz="1000" baseline="0" dirty="0"/>
                      <a:t> </a:t>
                    </a:r>
                    <a:fld id="{D2CD6D39-E8CA-CB43-9180-2BABC435F795}" type="PERCENTAGE">
                      <a:rPr lang="en-US" sz="1000" baseline="0"/>
                      <a:pPr>
                        <a:defRPr sz="7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[PROCENTO]</a:t>
                    </a:fld>
                    <a:endParaRPr lang="en-US" sz="1000" baseline="0" dirty="0"/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329-5745-AA37-944874308EA6}"/>
                </c:ext>
              </c:extLst>
            </c:dLbl>
            <c:dLbl>
              <c:idx val="4"/>
              <c:layout>
                <c:manualLayout>
                  <c:x val="6.6969816061897801E-5"/>
                  <c:y val="6.2873893246745902E-2"/>
                </c:manualLayout>
              </c:layout>
              <c:tx>
                <c:rich>
                  <a:bodyPr/>
                  <a:lstStyle/>
                  <a:p>
                    <a:pPr>
                      <a:defRPr sz="7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320831D1-DB2F-3A4A-B47E-E5E017C699E3}" type="CATEGORYNAME">
                      <a:rPr lang="en-US" sz="1000"/>
                      <a:pPr>
                        <a:defRPr sz="7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[NÁZEV KATEGORIE]</a:t>
                    </a:fld>
                    <a:r>
                      <a:rPr lang="en-US" sz="1000" baseline="0" dirty="0"/>
                      <a:t> </a:t>
                    </a:r>
                    <a:fld id="{92ED4B40-A989-CB42-9BF2-4B4EA179DEB0}" type="PERCENTAGE">
                      <a:rPr lang="en-US" sz="1000" baseline="0"/>
                      <a:pPr>
                        <a:defRPr sz="7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[PROCENTO]</a:t>
                    </a:fld>
                    <a:endParaRPr lang="en-US" sz="1000" baseline="0" dirty="0"/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616333333333334"/>
                      <c:h val="0.159631944444444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329-5745-AA37-944874308EA6}"/>
                </c:ext>
              </c:extLst>
            </c:dLbl>
            <c:dLbl>
              <c:idx val="5"/>
              <c:layout>
                <c:manualLayout>
                  <c:x val="1.8920087850560726E-3"/>
                  <c:y val="1.9539341785181911E-2"/>
                </c:manualLayout>
              </c:layout>
              <c:tx>
                <c:rich>
                  <a:bodyPr/>
                  <a:lstStyle/>
                  <a:p>
                    <a:pPr>
                      <a:defRPr sz="7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609EAD88-BF48-7E4D-BC51-9EC57A5F716E}" type="CATEGORYNAME">
                      <a:rPr lang="en-US" sz="1000"/>
                      <a:pPr>
                        <a:defRPr sz="7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[NÁZEV KATEGORIE]</a:t>
                    </a:fld>
                    <a:r>
                      <a:rPr lang="en-US" sz="1000" baseline="0" dirty="0"/>
                      <a:t> </a:t>
                    </a:r>
                    <a:fld id="{C1CB5C91-4014-CF46-9490-FAE74ADC88A3}" type="PERCENTAGE">
                      <a:rPr lang="en-US" sz="1000" baseline="0"/>
                      <a:pPr>
                        <a:defRPr sz="700" b="1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[PROCENTO]</a:t>
                    </a:fld>
                    <a:endParaRPr lang="en-US" sz="1000" baseline="0" dirty="0"/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329-5745-AA37-944874308EA6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77283191177929667"/>
                  <c:y val="0.54720719534109186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329-5745-AA37-944874308EA6}"/>
                </c:ext>
              </c:extLst>
            </c:dLbl>
            <c:dLbl>
              <c:idx val="7"/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329-5745-AA37-944874308EA6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77511501934732996"/>
                  <c:y val="0.50289111966205979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329-5745-AA37-944874308EA6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78653055718749687"/>
                  <c:y val="0.54913398124018031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329-5745-AA37-944874308EA6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77853968069938007"/>
                  <c:y val="0.62235184540553767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329-5745-AA37-944874308EA6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'kolac PT'!$AC$11:$AH$11</c:f>
              <c:strCache>
                <c:ptCount val="6"/>
                <c:pt idx="0">
                  <c:v>ČT celkem </c:v>
                </c:pt>
                <c:pt idx="1">
                  <c:v>Nova celkem</c:v>
                </c:pt>
                <c:pt idx="2">
                  <c:v>Prima celkem</c:v>
                </c:pt>
                <c:pt idx="3">
                  <c:v>TV Barrandov celkem</c:v>
                </c:pt>
                <c:pt idx="4">
                  <c:v>At Media+Óčko</c:v>
                </c:pt>
                <c:pt idx="5">
                  <c:v>ostatní stanice</c:v>
                </c:pt>
              </c:strCache>
            </c:strRef>
          </c:cat>
          <c:val>
            <c:numRef>
              <c:f>'kolac PT'!$AC$12:$AH$12</c:f>
              <c:numCache>
                <c:formatCode>0.00</c:formatCode>
                <c:ptCount val="6"/>
                <c:pt idx="0">
                  <c:v>32.338576158105802</c:v>
                </c:pt>
                <c:pt idx="1">
                  <c:v>26.343954582004201</c:v>
                </c:pt>
                <c:pt idx="2">
                  <c:v>25.175109960435201</c:v>
                </c:pt>
                <c:pt idx="3">
                  <c:v>3.9897562824573098</c:v>
                </c:pt>
                <c:pt idx="4">
                  <c:v>2.06668192054086</c:v>
                </c:pt>
                <c:pt idx="5">
                  <c:v>10.08592109645663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329-5745-AA37-944874308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</c:pieChart>
      <c:spPr>
        <a:noFill/>
        <a:ln w="25400">
          <a:noFill/>
        </a:ln>
      </c:spPr>
    </c:plotArea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průměrná cenová hladina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DATA!$A$6</c:f>
              <c:strCache>
                <c:ptCount val="1"/>
                <c:pt idx="0">
                  <c:v>průměrná cenová hladina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E7-8049-A430-9B9055B142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DATA!$B$5:$C$5</c:f>
              <c:numCache>
                <c:formatCode>General</c:formatCode>
                <c:ptCount val="2"/>
                <c:pt idx="0">
                  <c:v>2008</c:v>
                </c:pt>
                <c:pt idx="1">
                  <c:v>2021</c:v>
                </c:pt>
              </c:numCache>
            </c:numRef>
          </c:cat>
          <c:val>
            <c:numRef>
              <c:f>DATA!$B$6:$C$6</c:f>
              <c:numCache>
                <c:formatCode>#,##0</c:formatCode>
                <c:ptCount val="2"/>
                <c:pt idx="0" formatCode="General">
                  <c:v>100</c:v>
                </c:pt>
                <c:pt idx="1">
                  <c:v>135.93053631143854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E7-8049-A430-9B9055B142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5775536"/>
        <c:axId val="875759728"/>
      </c:barChart>
      <c:catAx>
        <c:axId val="87577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75759728"/>
        <c:crosses val="autoZero"/>
        <c:auto val="1"/>
        <c:lblAlgn val="ctr"/>
        <c:lblOffset val="100"/>
        <c:noMultiLvlLbl val="0"/>
      </c:catAx>
      <c:valAx>
        <c:axId val="875759728"/>
        <c:scaling>
          <c:orientation val="minMax"/>
          <c:max val="145"/>
        </c:scaling>
        <c:delete val="1"/>
        <c:axPos val="l"/>
        <c:numFmt formatCode="General" sourceLinked="1"/>
        <c:majorTickMark val="none"/>
        <c:minorTickMark val="none"/>
        <c:tickLblPos val="nextTo"/>
        <c:crossAx val="87577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inflace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2.9850427350427349E-2"/>
          <c:y val="0.18513495370370373"/>
          <c:w val="0.94029914529914527"/>
          <c:h val="0.70848263888888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DATA!$A$31</c:f>
              <c:strCache>
                <c:ptCount val="1"/>
                <c:pt idx="0">
                  <c:v>inflace v ČR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AD-EC43-9196-350D5F5BB54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AD-EC43-9196-350D5F5BB5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DATA!$B$30:$C$30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DATA!$B$31:$C$31</c:f>
              <c:numCache>
                <c:formatCode>0.0%</c:formatCode>
                <c:ptCount val="2"/>
                <c:pt idx="0">
                  <c:v>3.7999999999999999E-2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AD-EC43-9196-350D5F5BB5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5775536"/>
        <c:axId val="875759728"/>
      </c:barChart>
      <c:catAx>
        <c:axId val="87577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75759728"/>
        <c:crosses val="autoZero"/>
        <c:auto val="1"/>
        <c:lblAlgn val="ctr"/>
        <c:lblOffset val="100"/>
        <c:noMultiLvlLbl val="0"/>
      </c:catAx>
      <c:valAx>
        <c:axId val="875759728"/>
        <c:scaling>
          <c:orientation val="minMax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87577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cena silové energie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2.9850427350427349E-2"/>
          <c:y val="0.18513495370370373"/>
          <c:w val="0.94029914529914527"/>
          <c:h val="0.70848263888888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DATA!$A$35</c:f>
              <c:strCache>
                <c:ptCount val="1"/>
                <c:pt idx="0">
                  <c:v>cena silové energie v ČT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9A-1C44-B13B-32EDA259154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9A-1C44-B13B-32EDA25915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DATA!$B$34:$C$34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DATA!$B$35:$C$35</c:f>
              <c:numCache>
                <c:formatCode>_-* #\ ##0\ "Kč"_-;\-* #\ ##0\ "Kč"_-;_-* "-"??\ "Kč"_-;_-@_-</c:formatCode>
                <c:ptCount val="2"/>
                <c:pt idx="0">
                  <c:v>1323.3</c:v>
                </c:pt>
                <c:pt idx="1">
                  <c:v>4050.3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9A-1C44-B13B-32EDA25915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5775536"/>
        <c:axId val="875759728"/>
      </c:barChart>
      <c:catAx>
        <c:axId val="87577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75759728"/>
        <c:crosses val="autoZero"/>
        <c:auto val="1"/>
        <c:lblAlgn val="ctr"/>
        <c:lblOffset val="100"/>
        <c:noMultiLvlLbl val="0"/>
      </c:catAx>
      <c:valAx>
        <c:axId val="875759728"/>
        <c:scaling>
          <c:orientation val="minMax"/>
          <c:min val="0"/>
        </c:scaling>
        <c:delete val="1"/>
        <c:axPos val="l"/>
        <c:numFmt formatCode="_-* #\ ##0\ &quot;Kč&quot;_-;\-* #\ ##0\ &quot;Kč&quot;_-;_-* &quot;-&quot;??\ &quot;Kč&quot;_-;_-@_-" sourceLinked="1"/>
        <c:majorTickMark val="out"/>
        <c:minorTickMark val="none"/>
        <c:tickLblPos val="nextTo"/>
        <c:crossAx val="87577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63390804597701E-2"/>
          <c:y val="0.10869976851851852"/>
          <c:w val="0.94029914529914527"/>
          <c:h val="0.69378356481481485"/>
        </c:manualLayout>
      </c:layout>
      <c:lineChart>
        <c:grouping val="standard"/>
        <c:varyColors val="0"/>
        <c:ser>
          <c:idx val="0"/>
          <c:order val="0"/>
          <c:tx>
            <c:strRef>
              <c:f>'[prezentace_grafy copy.xlsx]DATA'!$A$62</c:f>
              <c:strCache>
                <c:ptCount val="1"/>
                <c:pt idx="0">
                  <c:v>valorizovaná výše poplatku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1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E58D72F-5911-D249-A961-FA7616EA618F}" type="VALUE">
                      <a:rPr lang="en-US">
                        <a:solidFill>
                          <a:srgbClr val="C00000"/>
                        </a:solidFill>
                      </a:rPr>
                      <a:pPr>
                        <a:defRPr sz="1800" b="1"/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F54-1F49-9C4E-B2C4ED56BB4B}"/>
                </c:ext>
              </c:extLst>
            </c:dLbl>
            <c:dLbl>
              <c:idx val="15"/>
              <c:layout>
                <c:manualLayout>
                  <c:x val="-1.4234423142759328E-2"/>
                  <c:y val="-9.4987105115713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FD37BB-A8E3-384D-8974-ADC965C989EA}" type="VALUE">
                      <a:rPr lang="en-US" sz="3200" b="1" dirty="0">
                        <a:solidFill>
                          <a:srgbClr val="C00000"/>
                        </a:solidFill>
                      </a:rPr>
                      <a:pPr>
                        <a:defRPr sz="3200"/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66550648560232"/>
                      <c:h val="0.137438875123008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F54-1F49-9C4E-B2C4ED56B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'[prezentace_grafy copy.xlsx]DATA'!$B$61:$Q$61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'[prezentace_grafy copy.xlsx]DATA'!$B$62:$Q$62</c:f>
              <c:numCache>
                <c:formatCode>#\ ##0\ "Kč"</c:formatCode>
                <c:ptCount val="16"/>
                <c:pt idx="0">
                  <c:v>135</c:v>
                </c:pt>
                <c:pt idx="1">
                  <c:v>143.505</c:v>
                </c:pt>
                <c:pt idx="2">
                  <c:v>144.94004999999999</c:v>
                </c:pt>
                <c:pt idx="3">
                  <c:v>147.11415074999996</c:v>
                </c:pt>
                <c:pt idx="4">
                  <c:v>149.90931961424997</c:v>
                </c:pt>
                <c:pt idx="5">
                  <c:v>154.8563271615202</c:v>
                </c:pt>
                <c:pt idx="6">
                  <c:v>157.02431574178149</c:v>
                </c:pt>
                <c:pt idx="7">
                  <c:v>157.65241300474861</c:v>
                </c:pt>
                <c:pt idx="8">
                  <c:v>158.12537024376283</c:v>
                </c:pt>
                <c:pt idx="9">
                  <c:v>159.23224783546917</c:v>
                </c:pt>
                <c:pt idx="10">
                  <c:v>163.21305403135588</c:v>
                </c:pt>
                <c:pt idx="11">
                  <c:v>166.64052816601435</c:v>
                </c:pt>
                <c:pt idx="12">
                  <c:v>171.30646295466278</c:v>
                </c:pt>
                <c:pt idx="13">
                  <c:v>176.78826976921195</c:v>
                </c:pt>
                <c:pt idx="14">
                  <c:v>183.50622402044203</c:v>
                </c:pt>
                <c:pt idx="15">
                  <c:v>209.19709538330397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54-1F49-9C4E-B2C4ED56BB4B}"/>
            </c:ext>
          </c:extLst>
        </c:ser>
        <c:ser>
          <c:idx val="1"/>
          <c:order val="1"/>
          <c:tx>
            <c:strRef>
              <c:f>'[prezentace_grafy copy.xlsx]DATA'!$A$63</c:f>
              <c:strCache>
                <c:ptCount val="1"/>
                <c:pt idx="0">
                  <c:v>měsíční poplatek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'[prezentace_grafy copy.xlsx]DATA'!$B$61:$Q$61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'[prezentace_grafy copy.xlsx]DATA'!$B$63:$Q$63</c:f>
              <c:numCache>
                <c:formatCode>#\ ##0\ "Kč"</c:formatCode>
                <c:ptCount val="16"/>
                <c:pt idx="0">
                  <c:v>135</c:v>
                </c:pt>
                <c:pt idx="1">
                  <c:v>135</c:v>
                </c:pt>
                <c:pt idx="2">
                  <c:v>135</c:v>
                </c:pt>
                <c:pt idx="3">
                  <c:v>135</c:v>
                </c:pt>
                <c:pt idx="4">
                  <c:v>135</c:v>
                </c:pt>
                <c:pt idx="5">
                  <c:v>135</c:v>
                </c:pt>
                <c:pt idx="6">
                  <c:v>135</c:v>
                </c:pt>
                <c:pt idx="7">
                  <c:v>135</c:v>
                </c:pt>
                <c:pt idx="8">
                  <c:v>135</c:v>
                </c:pt>
                <c:pt idx="9">
                  <c:v>135</c:v>
                </c:pt>
                <c:pt idx="10">
                  <c:v>135</c:v>
                </c:pt>
                <c:pt idx="11">
                  <c:v>135</c:v>
                </c:pt>
                <c:pt idx="12">
                  <c:v>135</c:v>
                </c:pt>
                <c:pt idx="13">
                  <c:v>135</c:v>
                </c:pt>
                <c:pt idx="14">
                  <c:v>135</c:v>
                </c:pt>
                <c:pt idx="15">
                  <c:v>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54-1F49-9C4E-B2C4ED56BB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75775536"/>
        <c:axId val="875759728"/>
      </c:lineChart>
      <c:catAx>
        <c:axId val="87577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75759728"/>
        <c:crosses val="autoZero"/>
        <c:auto val="1"/>
        <c:lblAlgn val="ctr"/>
        <c:lblOffset val="100"/>
        <c:noMultiLvlLbl val="0"/>
      </c:catAx>
      <c:valAx>
        <c:axId val="875759728"/>
        <c:scaling>
          <c:orientation val="minMax"/>
          <c:min val="100"/>
        </c:scaling>
        <c:delete val="1"/>
        <c:axPos val="l"/>
        <c:numFmt formatCode="#\ ##0\ &quot;Kč&quot;" sourceLinked="1"/>
        <c:majorTickMark val="out"/>
        <c:minorTickMark val="none"/>
        <c:tickLblPos val="nextTo"/>
        <c:crossAx val="87577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41743295019157E-2"/>
          <c:y val="0.11751921296296296"/>
          <c:w val="0.94029914529914527"/>
          <c:h val="0.65850578703703688"/>
        </c:manualLayout>
      </c:layout>
      <c:lineChart>
        <c:grouping val="standard"/>
        <c:varyColors val="0"/>
        <c:ser>
          <c:idx val="0"/>
          <c:order val="0"/>
          <c:tx>
            <c:strRef>
              <c:f>DATA!$A$85</c:f>
              <c:strCache>
                <c:ptCount val="1"/>
                <c:pt idx="0">
                  <c:v>reálná hodnota měsíčního poplatku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Pt>
            <c:idx val="15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D7-FE4B-9E02-638B88A1398F}"/>
              </c:ext>
            </c:extLst>
          </c:dPt>
          <c:dPt>
            <c:idx val="16"/>
            <c:marker>
              <c:symbol val="circle"/>
              <c:size val="12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D7-FE4B-9E02-638B88A1398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D7-FE4B-9E02-638B88A1398F}"/>
                </c:ext>
              </c:extLst>
            </c:dLbl>
            <c:dLbl>
              <c:idx val="15"/>
              <c:layout>
                <c:manualLayout>
                  <c:x val="-4.2102203065134097E-2"/>
                  <c:y val="6.2515277777777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F77A6CF-3B4F-4B47-A5A3-68F4604BBEF2}" type="VALUE">
                      <a:rPr lang="en-US" sz="2000">
                        <a:solidFill>
                          <a:srgbClr val="C00000"/>
                        </a:solidFill>
                      </a:rPr>
                      <a:pPr>
                        <a:defRPr sz="1600" b="1">
                          <a:solidFill>
                            <a:sysClr val="windowText" lastClr="000000"/>
                          </a:solidFill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307854406130271E-2"/>
                      <c:h val="0.107391435185185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6D7-FE4B-9E02-638B88A1398F}"/>
                </c:ext>
              </c:extLst>
            </c:dLbl>
            <c:dLbl>
              <c:idx val="16"/>
              <c:layout>
                <c:manualLayout>
                  <c:x val="-2.5744204980842914E-2"/>
                  <c:y val="6.98648148148147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FD9FAE-87B1-FD49-A4BA-62B566B4E440}" type="VALUE">
                      <a:rPr lang="en-US" sz="2800" dirty="0">
                        <a:solidFill>
                          <a:srgbClr val="C00000"/>
                        </a:solidFill>
                      </a:rPr>
                      <a:pPr>
                        <a:defRPr sz="2400" b="1">
                          <a:solidFill>
                            <a:srgbClr val="FF0000"/>
                          </a:solidFill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390229885057455E-2"/>
                      <c:h val="0.116210879629629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6D7-FE4B-9E02-638B88A13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DATA!$B$81:$R$81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DATA!$B$85:$R$85</c:f>
              <c:numCache>
                <c:formatCode>0</c:formatCode>
                <c:ptCount val="17"/>
                <c:pt idx="0" formatCode="General">
                  <c:v>135</c:v>
                </c:pt>
                <c:pt idx="1">
                  <c:v>126.495</c:v>
                </c:pt>
                <c:pt idx="2">
                  <c:v>125.05995</c:v>
                </c:pt>
                <c:pt idx="3">
                  <c:v>122.88584925000002</c:v>
                </c:pt>
                <c:pt idx="4">
                  <c:v>120.09068038575005</c:v>
                </c:pt>
                <c:pt idx="5">
                  <c:v>115.1436728384798</c:v>
                </c:pt>
                <c:pt idx="6">
                  <c:v>112.97568425821852</c:v>
                </c:pt>
                <c:pt idx="7">
                  <c:v>112.34758699525139</c:v>
                </c:pt>
                <c:pt idx="8">
                  <c:v>111.87462975623716</c:v>
                </c:pt>
                <c:pt idx="9">
                  <c:v>110.76775216453083</c:v>
                </c:pt>
                <c:pt idx="10">
                  <c:v>106.7869459686441</c:v>
                </c:pt>
                <c:pt idx="11">
                  <c:v>103.35947183398565</c:v>
                </c:pt>
                <c:pt idx="12">
                  <c:v>98.693537045337237</c:v>
                </c:pt>
                <c:pt idx="13">
                  <c:v>93.211730230788049</c:v>
                </c:pt>
                <c:pt idx="14">
                  <c:v>86.493775979557967</c:v>
                </c:pt>
                <c:pt idx="15">
                  <c:v>60.802904616696047</c:v>
                </c:pt>
                <c:pt idx="16">
                  <c:v>50.34304984753085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6D7-FE4B-9E02-638B88A1398F}"/>
            </c:ext>
          </c:extLst>
        </c:ser>
        <c:ser>
          <c:idx val="1"/>
          <c:order val="1"/>
          <c:tx>
            <c:strRef>
              <c:f>DATA!$A$86</c:f>
              <c:strCache>
                <c:ptCount val="1"/>
                <c:pt idx="0">
                  <c:v>měsíční poplatek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Pt>
            <c:idx val="15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206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6D7-FE4B-9E02-638B88A1398F}"/>
              </c:ext>
            </c:extLst>
          </c:dPt>
          <c:dPt>
            <c:idx val="16"/>
            <c:marker>
              <c:symbol val="circle"/>
              <c:size val="12"/>
              <c:spPr>
                <a:solidFill>
                  <a:srgbClr val="002060"/>
                </a:solidFill>
                <a:ln w="9525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206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6D7-FE4B-9E02-638B88A139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DATA!$B$81:$R$81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DATA!$B$86:$R$86</c:f>
              <c:numCache>
                <c:formatCode>General</c:formatCode>
                <c:ptCount val="17"/>
                <c:pt idx="0">
                  <c:v>135</c:v>
                </c:pt>
                <c:pt idx="1">
                  <c:v>135</c:v>
                </c:pt>
                <c:pt idx="2">
                  <c:v>135</c:v>
                </c:pt>
                <c:pt idx="3">
                  <c:v>135</c:v>
                </c:pt>
                <c:pt idx="4">
                  <c:v>135</c:v>
                </c:pt>
                <c:pt idx="5">
                  <c:v>135</c:v>
                </c:pt>
                <c:pt idx="6">
                  <c:v>135</c:v>
                </c:pt>
                <c:pt idx="7">
                  <c:v>135</c:v>
                </c:pt>
                <c:pt idx="8">
                  <c:v>135</c:v>
                </c:pt>
                <c:pt idx="9">
                  <c:v>135</c:v>
                </c:pt>
                <c:pt idx="10">
                  <c:v>135</c:v>
                </c:pt>
                <c:pt idx="11">
                  <c:v>135</c:v>
                </c:pt>
                <c:pt idx="12">
                  <c:v>135</c:v>
                </c:pt>
                <c:pt idx="13">
                  <c:v>135</c:v>
                </c:pt>
                <c:pt idx="14">
                  <c:v>135</c:v>
                </c:pt>
                <c:pt idx="15">
                  <c:v>135</c:v>
                </c:pt>
                <c:pt idx="16">
                  <c:v>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6D7-FE4B-9E02-638B88A139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75775536"/>
        <c:axId val="875759728"/>
      </c:lineChart>
      <c:catAx>
        <c:axId val="87577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75759728"/>
        <c:crosses val="autoZero"/>
        <c:auto val="1"/>
        <c:lblAlgn val="ctr"/>
        <c:lblOffset val="100"/>
        <c:noMultiLvlLbl val="0"/>
      </c:catAx>
      <c:valAx>
        <c:axId val="875759728"/>
        <c:scaling>
          <c:orientation val="minMax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87577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rozpočet ČT (nominální hodnota v mld. 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6528769749250215E-2"/>
          <c:y val="0.12935185185185186"/>
          <c:w val="0.92467571550773475"/>
          <c:h val="0.720566203703703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DATA!$A$116</c:f>
              <c:strCache>
                <c:ptCount val="1"/>
                <c:pt idx="0">
                  <c:v>rozpočet (nominální hodnota)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F7-A748-9091-67DFC7F29E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DATA!$B$115:$C$115</c:f>
              <c:numCache>
                <c:formatCode>General</c:formatCode>
                <c:ptCount val="2"/>
                <c:pt idx="0">
                  <c:v>2008</c:v>
                </c:pt>
                <c:pt idx="1">
                  <c:v>2021</c:v>
                </c:pt>
              </c:numCache>
            </c:numRef>
          </c:cat>
          <c:val>
            <c:numRef>
              <c:f>DATA!$B$116:$C$116</c:f>
              <c:numCache>
                <c:formatCode>#,##0.00</c:formatCode>
                <c:ptCount val="2"/>
                <c:pt idx="0">
                  <c:v>6.7601579999999997</c:v>
                </c:pt>
                <c:pt idx="1">
                  <c:v>6.7787100000000002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F7-A748-9091-67DFC7F29E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5781776"/>
        <c:axId val="875782608"/>
      </c:barChart>
      <c:catAx>
        <c:axId val="87578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75782608"/>
        <c:crosses val="autoZero"/>
        <c:auto val="1"/>
        <c:lblAlgn val="ctr"/>
        <c:lblOffset val="100"/>
        <c:noMultiLvlLbl val="0"/>
      </c:catAx>
      <c:valAx>
        <c:axId val="875782608"/>
        <c:scaling>
          <c:orientation val="minMax"/>
          <c:min val="0"/>
        </c:scaling>
        <c:delete val="1"/>
        <c:axPos val="l"/>
        <c:numFmt formatCode="#,##0.00" sourceLinked="1"/>
        <c:majorTickMark val="out"/>
        <c:minorTickMark val="none"/>
        <c:tickLblPos val="nextTo"/>
        <c:crossAx val="87578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rozpočet ČT (reálná hodnota v mld. 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6528769749250215E-2"/>
          <c:y val="0.12935185185185186"/>
          <c:w val="0.92467571550773475"/>
          <c:h val="0.720566203703703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DATA!$A$117</c:f>
              <c:strCache>
                <c:ptCount val="1"/>
                <c:pt idx="0">
                  <c:v>rozpočet (reálná hodnota)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2C-4041-B1CB-A67148E4B493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24DF0421-097D-5C46-9E89-01F2BC4B0541}" type="VALUE">
                      <a:rPr lang="en-US">
                        <a:solidFill>
                          <a:srgbClr val="C00000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D2C-4041-B1CB-A67148E4B4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DATA!$B$115:$C$115</c:f>
              <c:numCache>
                <c:formatCode>General</c:formatCode>
                <c:ptCount val="2"/>
                <c:pt idx="0">
                  <c:v>2008</c:v>
                </c:pt>
                <c:pt idx="1">
                  <c:v>2021</c:v>
                </c:pt>
              </c:numCache>
            </c:numRef>
          </c:cat>
          <c:val>
            <c:numRef>
              <c:f>DATA!$B$117:$C$117</c:f>
              <c:numCache>
                <c:formatCode>#,##0.00</c:formatCode>
                <c:ptCount val="2"/>
                <c:pt idx="0">
                  <c:v>6.7601579999999997</c:v>
                </c:pt>
                <c:pt idx="1">
                  <c:v>4.3430831420028841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2C-4041-B1CB-A67148E4B4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5781776"/>
        <c:axId val="875782608"/>
      </c:barChart>
      <c:catAx>
        <c:axId val="87578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75782608"/>
        <c:crosses val="autoZero"/>
        <c:auto val="1"/>
        <c:lblAlgn val="ctr"/>
        <c:lblOffset val="100"/>
        <c:noMultiLvlLbl val="0"/>
      </c:catAx>
      <c:valAx>
        <c:axId val="875782608"/>
        <c:scaling>
          <c:orientation val="minMax"/>
          <c:min val="0"/>
        </c:scaling>
        <c:delete val="1"/>
        <c:axPos val="l"/>
        <c:numFmt formatCode="#,##0.00" sourceLinked="1"/>
        <c:majorTickMark val="out"/>
        <c:minorTickMark val="none"/>
        <c:tickLblPos val="nextTo"/>
        <c:crossAx val="87578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65395163334562E-2"/>
          <c:y val="9.8977983243884723E-2"/>
          <c:w val="0.92727377598795679"/>
          <c:h val="0.79665302796818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DATA!$A$137</c:f>
              <c:strCache>
                <c:ptCount val="1"/>
                <c:pt idx="0">
                  <c:v>odvysílané pořady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96-9E47-B086-28ACCB5B92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96-9E47-B086-28ACCB5B92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96-9E47-B086-28ACCB5B925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96-9E47-B086-28ACCB5B925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396-9E47-B086-28ACCB5B925B}"/>
              </c:ext>
            </c:extLst>
          </c:dPt>
          <c:dLbls>
            <c:dLbl>
              <c:idx val="0"/>
              <c:layout>
                <c:manualLayout>
                  <c:x val="-9.731800766283525E-3"/>
                  <c:y val="0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96-9E47-B086-28ACCB5B925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11A3965D-E066-0246-A288-7FE2A140CB14}" type="VALUE">
                      <a:rPr lang="en-US" sz="3200" b="1">
                        <a:solidFill>
                          <a:srgbClr val="C00000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396-9E47-B086-28ACCB5B925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DATA!$B$136:$O$136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DATA!$B$137:$O$137</c:f>
              <c:numCache>
                <c:formatCode>#,##0</c:formatCode>
                <c:ptCount val="14"/>
                <c:pt idx="0">
                  <c:v>35811.199999999997</c:v>
                </c:pt>
                <c:pt idx="1">
                  <c:v>35476.1</c:v>
                </c:pt>
                <c:pt idx="2">
                  <c:v>35526</c:v>
                </c:pt>
                <c:pt idx="3">
                  <c:v>35636</c:v>
                </c:pt>
                <c:pt idx="4">
                  <c:v>35600.699999999997</c:v>
                </c:pt>
                <c:pt idx="5">
                  <c:v>38288.6</c:v>
                </c:pt>
                <c:pt idx="6">
                  <c:v>43330.400000000001</c:v>
                </c:pt>
                <c:pt idx="7">
                  <c:v>43898.1</c:v>
                </c:pt>
                <c:pt idx="8">
                  <c:v>44379.299999999996</c:v>
                </c:pt>
                <c:pt idx="9">
                  <c:v>44258.400000000001</c:v>
                </c:pt>
                <c:pt idx="10">
                  <c:v>44262</c:v>
                </c:pt>
                <c:pt idx="11">
                  <c:v>44262.020000000004</c:v>
                </c:pt>
                <c:pt idx="12">
                  <c:v>46856</c:v>
                </c:pt>
                <c:pt idx="13">
                  <c:v>51100.566111109998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96-9E47-B086-28ACCB5B92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90"/>
        <c:axId val="622461824"/>
        <c:axId val="622464568"/>
      </c:barChart>
      <c:catAx>
        <c:axId val="62246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2464568"/>
        <c:crosses val="autoZero"/>
        <c:auto val="1"/>
        <c:lblAlgn val="ctr"/>
        <c:lblOffset val="100"/>
        <c:noMultiLvlLbl val="0"/>
      </c:catAx>
      <c:valAx>
        <c:axId val="62246456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 err="1"/>
                  <a:t>tisÍC</a:t>
                </a:r>
                <a:r>
                  <a:rPr lang="cs-CZ" sz="1200" dirty="0"/>
                  <a:t>  hodin  VYSÍLÁNÍ</a:t>
                </a:r>
              </a:p>
            </c:rich>
          </c:tx>
          <c:layout>
            <c:manualLayout>
              <c:xMode val="edge"/>
              <c:yMode val="edge"/>
              <c:x val="1.0256417624521072E-2"/>
              <c:y val="0.421971759259259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out"/>
        <c:minorTickMark val="none"/>
        <c:tickLblPos val="nextTo"/>
        <c:crossAx val="622461824"/>
        <c:crosses val="autoZero"/>
        <c:crossBetween val="between"/>
        <c:majorUnit val="10000"/>
        <c:dispUnits>
          <c:builtInUnit val="thousands"/>
          <c:dispUnitsLbl>
            <c:layout>
              <c:manualLayout>
                <c:xMode val="edge"/>
                <c:yMode val="edge"/>
                <c:x val="3.2128402975511748E-2"/>
                <c:y val="0"/>
              </c:manualLayout>
            </c:layout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0.38019</cdr:x>
      <cdr:y>0.24959</cdr:y>
    </cdr:from>
    <cdr:to>
      <cdr:x>0.61017</cdr:x>
      <cdr:y>0.4348</cdr:y>
    </cdr:to>
    <cdr:cxnSp macro="">
      <cdr:nvCxnSpPr>
        <cdr:cNvPr id="3" name="Přímá spojnice se šipkou 2">
          <a:extLst xmlns:a="http://schemas.openxmlformats.org/drawingml/2006/main">
            <a:ext uri="{FF2B5EF4-FFF2-40B4-BE49-F238E27FC236}">
              <a16:creationId xmlns:a16="http://schemas.microsoft.com/office/drawing/2014/main" id="{DC0B3E60-4571-4C4F-8440-41B58B01F23B}"/>
            </a:ext>
          </a:extLst>
        </cdr:cNvPr>
        <cdr:cNvCxnSpPr/>
      </cdr:nvCxnSpPr>
      <cdr:spPr>
        <a:xfrm xmlns:a="http://schemas.openxmlformats.org/drawingml/2006/main" flipV="1">
          <a:off x="1779270" y="1078230"/>
          <a:ext cx="1076325" cy="800101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0.37734</cdr:x>
      <cdr:y>0.19094</cdr:y>
    </cdr:from>
    <cdr:to>
      <cdr:x>0.62767</cdr:x>
      <cdr:y>0.34969</cdr:y>
    </cdr:to>
    <cdr:cxnSp macro="">
      <cdr:nvCxnSpPr>
        <cdr:cNvPr id="2" name="Přímá spojnice se šipkou 1">
          <a:extLst xmlns:a="http://schemas.openxmlformats.org/drawingml/2006/main">
            <a:ext uri="{FF2B5EF4-FFF2-40B4-BE49-F238E27FC236}">
              <a16:creationId xmlns:a16="http://schemas.microsoft.com/office/drawing/2014/main" id="{C250BCF0-609A-4B69-A0FE-9379DDEFD539}"/>
            </a:ext>
          </a:extLst>
        </cdr:cNvPr>
        <cdr:cNvCxnSpPr/>
      </cdr:nvCxnSpPr>
      <cdr:spPr>
        <a:xfrm xmlns:a="http://schemas.openxmlformats.org/drawingml/2006/main" flipV="1">
          <a:off x="1765935" y="824866"/>
          <a:ext cx="1171575" cy="685799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0.36635</cdr:x>
      <cdr:y>0.28443</cdr:y>
    </cdr:from>
    <cdr:to>
      <cdr:x>0.62279</cdr:x>
      <cdr:y>0.67469</cdr:y>
    </cdr:to>
    <cdr:cxnSp macro="">
      <cdr:nvCxnSpPr>
        <cdr:cNvPr id="2" name="Přímá spojnice se šipkou 1">
          <a:extLst xmlns:a="http://schemas.openxmlformats.org/drawingml/2006/main">
            <a:ext uri="{FF2B5EF4-FFF2-40B4-BE49-F238E27FC236}">
              <a16:creationId xmlns:a16="http://schemas.microsoft.com/office/drawing/2014/main" id="{C250BCF0-609A-4B69-A0FE-9379DDEFD539}"/>
            </a:ext>
          </a:extLst>
        </cdr:cNvPr>
        <cdr:cNvCxnSpPr/>
      </cdr:nvCxnSpPr>
      <cdr:spPr>
        <a:xfrm xmlns:a="http://schemas.openxmlformats.org/drawingml/2006/main" flipV="1">
          <a:off x="1714500" y="1228725"/>
          <a:ext cx="1200150" cy="1685925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0.02698</cdr:x>
      <cdr:y>0.3413</cdr:y>
    </cdr:from>
    <cdr:to>
      <cdr:x>0.5263</cdr:x>
      <cdr:y>0.53748</cdr:y>
    </cdr:to>
    <cdr:sp macro="" textlink="">
      <cdr:nvSpPr>
        <cdr:cNvPr id="7" name="TextovéPole 1">
          <a:extLst xmlns:a="http://schemas.openxmlformats.org/drawingml/2006/main">
            <a:ext uri="{FF2B5EF4-FFF2-40B4-BE49-F238E27FC236}">
              <a16:creationId xmlns:a16="http://schemas.microsoft.com/office/drawing/2014/main" id="{6AC67852-78FE-40D4-AED8-8575F966B5C4}"/>
            </a:ext>
          </a:extLst>
        </cdr:cNvPr>
        <cdr:cNvSpPr txBox="1"/>
      </cdr:nvSpPr>
      <cdr:spPr>
        <a:xfrm xmlns:a="http://schemas.openxmlformats.org/drawingml/2006/main">
          <a:off x="126274" y="1474416"/>
          <a:ext cx="2336818" cy="847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4000" b="1" dirty="0">
              <a:solidFill>
                <a:srgbClr val="C00000"/>
              </a:solidFill>
            </a:rPr>
            <a:t>+ 268 %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0.36228</cdr:x>
      <cdr:y>0.25797</cdr:y>
    </cdr:from>
    <cdr:to>
      <cdr:x>0.635</cdr:x>
      <cdr:y>0.60634</cdr:y>
    </cdr:to>
    <cdr:cxnSp macro="">
      <cdr:nvCxnSpPr>
        <cdr:cNvPr id="2" name="Přímá spojnice se šipkou 1">
          <a:extLst xmlns:a="http://schemas.openxmlformats.org/drawingml/2006/main">
            <a:ext uri="{FF2B5EF4-FFF2-40B4-BE49-F238E27FC236}">
              <a16:creationId xmlns:a16="http://schemas.microsoft.com/office/drawing/2014/main" id="{C250BCF0-609A-4B69-A0FE-9379DDEFD539}"/>
            </a:ext>
          </a:extLst>
        </cdr:cNvPr>
        <cdr:cNvCxnSpPr/>
      </cdr:nvCxnSpPr>
      <cdr:spPr>
        <a:xfrm xmlns:a="http://schemas.openxmlformats.org/drawingml/2006/main" flipV="1">
          <a:off x="1695450" y="1114425"/>
          <a:ext cx="1276350" cy="150495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0.38285</cdr:x>
      <cdr:y>0.28884</cdr:y>
    </cdr:from>
    <cdr:to>
      <cdr:x>0.63808</cdr:x>
      <cdr:y>0.44318</cdr:y>
    </cdr:to>
    <cdr:cxnSp macro="">
      <cdr:nvCxnSpPr>
        <cdr:cNvPr id="3" name="Přímá spojnice se šipkou 2">
          <a:extLst xmlns:a="http://schemas.openxmlformats.org/drawingml/2006/main">
            <a:ext uri="{FF2B5EF4-FFF2-40B4-BE49-F238E27FC236}">
              <a16:creationId xmlns:a16="http://schemas.microsoft.com/office/drawing/2014/main" id="{DC0B3E60-4571-4C4F-8440-41B58B01F23B}"/>
            </a:ext>
          </a:extLst>
        </cdr:cNvPr>
        <cdr:cNvCxnSpPr/>
      </cdr:nvCxnSpPr>
      <cdr:spPr>
        <a:xfrm xmlns:a="http://schemas.openxmlformats.org/drawingml/2006/main">
          <a:off x="1857375" y="1247775"/>
          <a:ext cx="1238250" cy="66675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0.84099</cdr:x>
      <cdr:y>0</cdr:y>
    </cdr:from>
    <cdr:to>
      <cdr:x>0.84099</cdr:x>
      <cdr:y>1</cdr:y>
    </cdr:to>
    <cdr:cxnSp macro="">
      <cdr:nvCxnSpPr>
        <cdr:cNvPr id="2" name="Přímá spojnice 1">
          <a:extLst xmlns:a="http://schemas.openxmlformats.org/drawingml/2006/main">
            <a:ext uri="{FF2B5EF4-FFF2-40B4-BE49-F238E27FC236}">
              <a16:creationId xmlns:a16="http://schemas.microsoft.com/office/drawing/2014/main" id="{D595AC5A-E3D7-4BFC-9031-90BC43D5B7C8}"/>
            </a:ext>
          </a:extLst>
        </cdr:cNvPr>
        <cdr:cNvCxnSpPr/>
      </cdr:nvCxnSpPr>
      <cdr:spPr>
        <a:xfrm xmlns:a="http://schemas.openxmlformats.org/drawingml/2006/main">
          <a:off x="4986530" y="0"/>
          <a:ext cx="0" cy="2844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0.84257</cdr:x>
      <cdr:y>0.00675</cdr:y>
    </cdr:from>
    <cdr:to>
      <cdr:x>1</cdr:x>
      <cdr:y>0.1016</cdr:y>
    </cdr:to>
    <cdr:sp macro="" textlink="">
      <cdr:nvSpPr>
        <cdr:cNvPr id="3" name="TextovéPole 1">
          <a:extLst xmlns:a="http://schemas.openxmlformats.org/drawingml/2006/main">
            <a:ext uri="{FF2B5EF4-FFF2-40B4-BE49-F238E27FC236}">
              <a16:creationId xmlns:a16="http://schemas.microsoft.com/office/drawing/2014/main" id="{514AF08F-913E-4D13-AED0-C2B8382C1E8B}"/>
            </a:ext>
          </a:extLst>
        </cdr:cNvPr>
        <cdr:cNvSpPr txBox="1"/>
      </cdr:nvSpPr>
      <cdr:spPr>
        <a:xfrm xmlns:a="http://schemas.openxmlformats.org/drawingml/2006/main">
          <a:off x="4995883" y="19051"/>
          <a:ext cx="933450" cy="267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400" b="1">
              <a:solidFill>
                <a:sysClr val="windowText" lastClr="000000"/>
              </a:solidFill>
            </a:rPr>
            <a:t>zahájení ČT3</a:t>
          </a:r>
        </a:p>
      </cdr:txBody>
    </cdr:sp>
  </cdr:relSizeAnchor>
  <cdr:relSizeAnchor xmlns:cdr="http://schemas.openxmlformats.org/drawingml/2006/chartDrawing">
    <cdr:from>
      <cdr:x>0.38013</cdr:x>
      <cdr:y>0</cdr:y>
    </cdr:from>
    <cdr:to>
      <cdr:x>0.38013</cdr:x>
      <cdr:y>1</cdr:y>
    </cdr:to>
    <cdr:cxnSp macro="">
      <cdr:nvCxnSpPr>
        <cdr:cNvPr id="4" name="Přímá spojnice 3">
          <a:extLst xmlns:a="http://schemas.openxmlformats.org/drawingml/2006/main">
            <a:ext uri="{FF2B5EF4-FFF2-40B4-BE49-F238E27FC236}">
              <a16:creationId xmlns:a16="http://schemas.microsoft.com/office/drawing/2014/main" id="{B5A37FD9-8041-4C28-9B86-4F61DB941DBA}"/>
            </a:ext>
          </a:extLst>
        </cdr:cNvPr>
        <cdr:cNvCxnSpPr/>
      </cdr:nvCxnSpPr>
      <cdr:spPr>
        <a:xfrm xmlns:a="http://schemas.openxmlformats.org/drawingml/2006/main">
          <a:off x="2253913" y="14850"/>
          <a:ext cx="0" cy="2844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0.37892</cdr:x>
      <cdr:y>0.00741</cdr:y>
    </cdr:from>
    <cdr:to>
      <cdr:x>0.65237</cdr:x>
      <cdr:y>0.10226</cdr:y>
    </cdr:to>
    <cdr:sp macro="" textlink="">
      <cdr:nvSpPr>
        <cdr:cNvPr id="5" name="TextovéPole 1">
          <a:extLst xmlns:a="http://schemas.openxmlformats.org/drawingml/2006/main">
            <a:ext uri="{FF2B5EF4-FFF2-40B4-BE49-F238E27FC236}">
              <a16:creationId xmlns:a16="http://schemas.microsoft.com/office/drawing/2014/main" id="{C6ED513B-3D57-4554-9B55-D771E0AA8718}"/>
            </a:ext>
          </a:extLst>
        </cdr:cNvPr>
        <cdr:cNvSpPr txBox="1"/>
      </cdr:nvSpPr>
      <cdr:spPr>
        <a:xfrm xmlns:a="http://schemas.openxmlformats.org/drawingml/2006/main">
          <a:off x="3955900" y="32010"/>
          <a:ext cx="2854818" cy="409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400" b="1" dirty="0">
              <a:solidFill>
                <a:sysClr val="windowText" lastClr="000000"/>
              </a:solidFill>
            </a:rPr>
            <a:t>spuštění ČT :D a ČT art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0.49223</cdr:x>
      <cdr:y>0</cdr:y>
    </cdr:from>
    <cdr:to>
      <cdr:x>0.85214</cdr:x>
      <cdr:y>0.09485</cdr:y>
    </cdr:to>
    <cdr:sp macro="" textlink="">
      <cdr:nvSpPr>
        <cdr:cNvPr id="3" name="TextovéPole 1">
          <a:extLst xmlns:a="http://schemas.openxmlformats.org/drawingml/2006/main">
            <a:ext uri="{FF2B5EF4-FFF2-40B4-BE49-F238E27FC236}">
              <a16:creationId xmlns:a16="http://schemas.microsoft.com/office/drawing/2014/main" id="{514AF08F-913E-4D13-AED0-C2B8382C1E8B}"/>
            </a:ext>
          </a:extLst>
        </cdr:cNvPr>
        <cdr:cNvSpPr txBox="1"/>
      </cdr:nvSpPr>
      <cdr:spPr>
        <a:xfrm xmlns:a="http://schemas.openxmlformats.org/drawingml/2006/main">
          <a:off x="5138831" y="0"/>
          <a:ext cx="3757519" cy="409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600" b="1" dirty="0">
              <a:solidFill>
                <a:srgbClr val="C00000"/>
              </a:solidFill>
            </a:rPr>
            <a:t>průměrně 18 tis. hodin za rok = </a:t>
          </a:r>
          <a:r>
            <a:rPr lang="cs-CZ" sz="2400" b="1" dirty="0">
              <a:solidFill>
                <a:srgbClr val="C00000"/>
              </a:solidFill>
            </a:rPr>
            <a:t>+ 16 %</a:t>
          </a:r>
        </a:p>
      </cdr:txBody>
    </cdr:sp>
  </cdr:relSizeAnchor>
  <cdr:relSizeAnchor xmlns:cdr="http://schemas.openxmlformats.org/drawingml/2006/chartDrawing">
    <cdr:from>
      <cdr:x>0.0532</cdr:x>
      <cdr:y>0.05151</cdr:y>
    </cdr:from>
    <cdr:to>
      <cdr:x>0.32665</cdr:x>
      <cdr:y>0.14636</cdr:y>
    </cdr:to>
    <cdr:sp macro="" textlink="">
      <cdr:nvSpPr>
        <cdr:cNvPr id="5" name="TextovéPole 1">
          <a:extLst xmlns:a="http://schemas.openxmlformats.org/drawingml/2006/main">
            <a:ext uri="{FF2B5EF4-FFF2-40B4-BE49-F238E27FC236}">
              <a16:creationId xmlns:a16="http://schemas.microsoft.com/office/drawing/2014/main" id="{C6ED513B-3D57-4554-9B55-D771E0AA8718}"/>
            </a:ext>
          </a:extLst>
        </cdr:cNvPr>
        <cdr:cNvSpPr txBox="1"/>
      </cdr:nvSpPr>
      <cdr:spPr>
        <a:xfrm xmlns:a="http://schemas.openxmlformats.org/drawingml/2006/main">
          <a:off x="555451" y="222523"/>
          <a:ext cx="2854818" cy="409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600" b="1" dirty="0">
              <a:solidFill>
                <a:srgbClr val="C00000"/>
              </a:solidFill>
            </a:rPr>
            <a:t>průměrně 15,5 tis. hodin za rok</a:t>
          </a:r>
        </a:p>
      </cdr:txBody>
    </cdr:sp>
  </cdr:relSizeAnchor>
  <cdr:relSizeAnchor xmlns:cdr="http://schemas.openxmlformats.org/drawingml/2006/chartDrawing">
    <cdr:from>
      <cdr:x>0.08029</cdr:x>
      <cdr:y>0.16537</cdr:y>
    </cdr:from>
    <cdr:to>
      <cdr:x>0.2883</cdr:x>
      <cdr:y>0.28663</cdr:y>
    </cdr:to>
    <cdr:sp macro="" textlink="">
      <cdr:nvSpPr>
        <cdr:cNvPr id="6" name="Levá složená závorka 5">
          <a:extLst xmlns:a="http://schemas.openxmlformats.org/drawingml/2006/main">
            <a:ext uri="{FF2B5EF4-FFF2-40B4-BE49-F238E27FC236}">
              <a16:creationId xmlns:a16="http://schemas.microsoft.com/office/drawing/2014/main" id="{A96A2A31-4734-4A87-8387-DB28A20A8476}"/>
            </a:ext>
          </a:extLst>
        </cdr:cNvPr>
        <cdr:cNvSpPr/>
      </cdr:nvSpPr>
      <cdr:spPr>
        <a:xfrm xmlns:a="http://schemas.openxmlformats.org/drawingml/2006/main" rot="5400000">
          <a:off x="1662112" y="-109535"/>
          <a:ext cx="523875" cy="2171699"/>
        </a:xfrm>
        <a:prstGeom xmlns:a="http://schemas.openxmlformats.org/drawingml/2006/main" prst="leftBrac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0.34267</cdr:x>
      <cdr:y>0.11048</cdr:y>
    </cdr:from>
    <cdr:to>
      <cdr:x>0.94635</cdr:x>
      <cdr:y>0.18437</cdr:y>
    </cdr:to>
    <cdr:sp macro="" textlink="">
      <cdr:nvSpPr>
        <cdr:cNvPr id="7" name="Levá složená závorka 6">
          <a:extLst xmlns:a="http://schemas.openxmlformats.org/drawingml/2006/main">
            <a:ext uri="{FF2B5EF4-FFF2-40B4-BE49-F238E27FC236}">
              <a16:creationId xmlns:a16="http://schemas.microsoft.com/office/drawing/2014/main" id="{3256F128-0B7B-48EE-93E1-571D63ABA7AF}"/>
            </a:ext>
          </a:extLst>
        </cdr:cNvPr>
        <cdr:cNvSpPr/>
      </cdr:nvSpPr>
      <cdr:spPr>
        <a:xfrm xmlns:a="http://schemas.openxmlformats.org/drawingml/2006/main" rot="5400000">
          <a:off x="6569097" y="-2514336"/>
          <a:ext cx="319190" cy="6302420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0.36295</cdr:x>
      <cdr:y>0.28121</cdr:y>
    </cdr:from>
    <cdr:to>
      <cdr:x>0.61302</cdr:x>
      <cdr:y>0.43742</cdr:y>
    </cdr:to>
    <cdr:cxnSp macro="">
      <cdr:nvCxnSpPr>
        <cdr:cNvPr id="2" name="Přímá spojnice se šipkou 1">
          <a:extLst xmlns:a="http://schemas.openxmlformats.org/drawingml/2006/main">
            <a:ext uri="{FF2B5EF4-FFF2-40B4-BE49-F238E27FC236}">
              <a16:creationId xmlns:a16="http://schemas.microsoft.com/office/drawing/2014/main" id="{39F27440-AF87-437C-9F98-83CC3A22AB7E}"/>
            </a:ext>
          </a:extLst>
        </cdr:cNvPr>
        <cdr:cNvCxnSpPr/>
      </cdr:nvCxnSpPr>
      <cdr:spPr>
        <a:xfrm xmlns:a="http://schemas.openxmlformats.org/drawingml/2006/main">
          <a:off x="1698625" y="1201420"/>
          <a:ext cx="1170305" cy="667385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0.38059</cdr:x>
      <cdr:y>0.23038</cdr:y>
    </cdr:from>
    <cdr:to>
      <cdr:x>0.62506</cdr:x>
      <cdr:y>0.36786</cdr:y>
    </cdr:to>
    <cdr:cxnSp macro="">
      <cdr:nvCxnSpPr>
        <cdr:cNvPr id="2" name="Přímá spojnice se šipkou 1">
          <a:extLst xmlns:a="http://schemas.openxmlformats.org/drawingml/2006/main">
            <a:ext uri="{FF2B5EF4-FFF2-40B4-BE49-F238E27FC236}">
              <a16:creationId xmlns:a16="http://schemas.microsoft.com/office/drawing/2014/main" id="{39F27440-AF87-437C-9F98-83CC3A22AB7E}"/>
            </a:ext>
          </a:extLst>
        </cdr:cNvPr>
        <cdr:cNvCxnSpPr/>
      </cdr:nvCxnSpPr>
      <cdr:spPr>
        <a:xfrm xmlns:a="http://schemas.openxmlformats.org/drawingml/2006/main" flipV="1">
          <a:off x="1781175" y="984250"/>
          <a:ext cx="1144109" cy="587375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9T15:23:34.68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16383,'58'7'0,"1"-2"0,-26-3 0,0-1 0,-1-1 0,-8 0 0,7 0 0,4 2 0,1-1 0,5 0 0,-4 0 0,-5-1 0,-1 0 0,-9 0 0,12 0 0,26 3 0,7-1 0,22 4 0,-18-2 0,14 3 0,-6-4 0,-3 1 0,-8-3 0,-27 0 0,4-1 0,-6 2 0,8-1 0,22 3 0,3 2 0,24 0 0,-14-2 0,-12-2 0,-16-2 0,-20-1 0,-2 1 0,1 0 0,5 2 0,13 1 0,5 3 0,0-2 0,4 2 0,-10-4 0,8 1 0,-3-1 0,0 0 0,2 2 0,-8-1 0,7 0 0,-10-1 0,-2-1 0,-7-1 0,-6 0 0,3 0 0,7 1 0,8-1 0,9 3 0,-4-1 0,6 1 0,-5-1 0,0 0 0,2-2 0,-8 1 0,4-1 0,0 2 0,-5 0 0,9 0 0,-3-1 0,-4 1 0,-4-2 0,-18 0 0,-3 0 0,-3 0 0,1 0 0,10 1 0,3 1 0,16 1 0,2-1 0,-6 0 0,-7-2 0,-20 0 0,-3 0 0,23 0 0,-2 1 0,33 1 0,-18-1 0,-8 0 0,-14-2 0,-17 1 0,8-2 0,-1 2 0,19-1 0,-2 1 0,13 1 0,-2-1 0,2 0 0,7-1 0,-12-2 0,12 2 0,-7-1 0,-6 2 0,-7 0 0,-13 0 0,-1-1 0,7 1 0,7-2 0,25 2 0,9-1 0,2-1 0,-3 2 0,-28-2 0,-5 1 0,-13-1 0,1-1 0,11 2 0,0-2 0,15 2 0,5 1 0,0 1 0,6 0 0,-24 0 0,-2-1 0,-8 1 0,8 0 0,16 4 0,1-2 0,17 1 0,-4-1 0,0-3 0,2 1 0,-15-1 0,13-1 0,4 0 0,-1 0 0,9 2 0,-28 0 0,5 0 0,-2 0 0,12 1 0,15 1 0,-2 1 0,-4-2 0,-4 1 0,-11-2 0,6 0 0,-18-1 0,-2 0 0,-1 1 0,-3-1 0,15 1 0,-5-1 0,1 1 0,1 0 0,-15 0 0,-2-1 0,-12 0 0,-2 0 0,2 0 0,4 0 0,17 0 0,14 0 0,10 0 0,5-1 0,-15 0 0,4-1 0,0 0 0,4 1 0,4-2 0,-14 2 0,-5-2 0,-5 0 0,-5 2 0,10 0 0,1 1 0,2 1 0,10 1 0,-14-1 0,5 0 0,-15-1 0,-5 0 0,3-2 0,1 0 0,20-2 0,1 3 0,4 0 0,-3 1 0,-13 0 0,-2 0 0,-7-2 0,-1 1 0,7-3 0,2 1 0,27-2 0,-2 2 0,10-1 0,-5 1 0,-21 0 0,-2 1 0,-15 1 0,-4 1 0,5 1 0,-11 0 0,3 0 0,-11-1 0,-1 0 0,-1 1 0,0-1 0,0 1 0,-2-1 0,12 0 0,7-1 0,7 0 0,-3-1 0,-16 1 0,-10 0 0,7-3 0,10-1 0,8 0 0,-10 1 0,-13 1 0,-16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2D053-7B5D-4647-83C4-C734A0D60B7E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47E7-A8C1-E84C-9DD4-CA4460D7A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40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247E7-A8C1-E84C-9DD4-CA4460D7AB8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75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247E7-A8C1-E84C-9DD4-CA4460D7AB8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39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5897D-BD69-8D41-9317-CAD531F58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EEFC83-546C-4E4D-87FC-18A4879F1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F50564-FF97-BF4D-9882-DA7F49FA4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99F-8255-1F44-B342-BE9900C4777F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0EA7EC-CCB3-3F49-829D-FA17154EB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0A95BD-9CF4-264E-8627-2C89943E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233-CBD0-9143-B820-27AC7F177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47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D73E7-2F98-D446-B8D8-BB3886A0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41DC80-8C3D-A341-9BEB-3E82226C2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C6F2EA-6486-B146-8329-192AE0D9F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99F-8255-1F44-B342-BE9900C4777F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A5EA78-B9C0-6942-AD07-04401474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862DEB-7D68-D74B-9395-6C94ED72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233-CBD0-9143-B820-27AC7F177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64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51FD9B6-DAD1-E949-A68C-4EC24BAF7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58B5163-A5EA-DD41-A587-1A0AAAC0F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9AA155-14F8-E143-83AB-4149D6D15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99F-8255-1F44-B342-BE9900C4777F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395558-0E56-CF49-AD55-BA240643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7CEDD0-0F87-474E-B95E-02C7F47E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233-CBD0-9143-B820-27AC7F177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27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80AD9-1C60-6742-822F-BE78A228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CEA2D4-DB03-844B-810A-6C685C7EA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322ABA-7B73-5B43-BDCA-3AC85B05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99F-8255-1F44-B342-BE9900C4777F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C89CF2-BCD6-1C4F-94C8-002C74C5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48A0CB-A5E1-7747-AE25-4E811D99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233-CBD0-9143-B820-27AC7F177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0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4CCA2-03CA-4D4C-82C3-551AF21A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143346-5548-4D4E-97DB-2DAD2568B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15FEB5-6803-E24D-80DD-1857761DF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99F-8255-1F44-B342-BE9900C4777F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2AACDB-B5BA-8249-89E3-2681EC17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C2EF9A-978B-4241-8C4F-BB138FE7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233-CBD0-9143-B820-27AC7F177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34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83042-873F-1642-AD13-6ECA421B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5FD1B7-5046-3D42-B3C2-8E03E55D4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D9BC15-90BD-6040-A2EC-38B76934B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01C85E-C2A4-CB40-A38D-F05BA7FB6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99F-8255-1F44-B342-BE9900C4777F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B2118D-F117-5348-8DCA-0219C9E26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456989-42EB-1444-954C-4A2BF4A8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233-CBD0-9143-B820-27AC7F177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46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B3BF3F-0A51-1749-9A9C-F9C116DB2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C65B3D-A5FB-A34A-BBDC-80FE274F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BB5F42-77B7-3748-9703-726582B73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503458E-0A8E-B248-B558-C826F973D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A4723EB-074F-DE4D-AF99-1AEBB1AF4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9972F73-DCD1-7045-A063-E52FB9EF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99F-8255-1F44-B342-BE9900C4777F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FAB77D5-E320-D749-AE72-4E528FE3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7199EB1-E459-274E-9592-9B2871F0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233-CBD0-9143-B820-27AC7F177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5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0840C-5D0A-744C-8012-A9711331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F60F286-7EEE-364B-89AA-D411BD20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99F-8255-1F44-B342-BE9900C4777F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0DF2DE6-E060-C843-B052-C305976F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B49A9D-6088-674A-92EC-CEEFAF55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233-CBD0-9143-B820-27AC7F177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79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4397187-9EC6-0E46-9A32-4A9B27FB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99F-8255-1F44-B342-BE9900C4777F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D72A862-52DB-BD40-9ABF-71B25560A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55C01A-1AF0-FF4C-9EDA-8E09DF605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233-CBD0-9143-B820-27AC7F177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56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7A670C-C698-A64F-B53F-2590E6A8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0B3F69-E4BA-F446-BACA-872767182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692B9A-4364-794E-BF06-EB915C18E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39053A-996E-E043-BCA9-91C74C04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99F-8255-1F44-B342-BE9900C4777F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5D1316-469F-2443-A12B-2CB214FB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DEB28C-530C-774C-97CC-AEC26409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233-CBD0-9143-B820-27AC7F177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54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952559-B3BC-514C-886A-123EF68A5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0C64767-40B0-4641-A599-5C3CF064A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338745-25FC-824B-AB1E-58DC38B67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97DAEB-02A2-A240-A8EB-68BEE7B8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99F-8255-1F44-B342-BE9900C4777F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6E1119-AB9E-3A44-998F-7090F832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CA2A17-E590-784D-A4EF-B2C95CFD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F233-CBD0-9143-B820-27AC7F177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77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87CC08-7D09-D741-896C-FDEA5AC4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37FA7A-CA9A-A34A-91F9-4E8B173A1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3F4C1E-F00F-7A43-80F8-7552233DE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B799F-8255-1F44-B342-BE9900C4777F}" type="datetimeFigureOut">
              <a:rPr lang="cs-CZ" smtClean="0"/>
              <a:t>31.05.2022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E9C763-8A4D-0C4C-86A5-C04C0B67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E8F17-BDA3-0549-A03E-B3CF7163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F233-CBD0-9143-B820-27AC7F177B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50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3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2.jp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4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bloha, exteriér, město, dálnice&#10;&#10;Popis byl vytvořen automaticky">
            <a:extLst>
              <a:ext uri="{FF2B5EF4-FFF2-40B4-BE49-F238E27FC236}">
                <a16:creationId xmlns:a16="http://schemas.microsoft.com/office/drawing/2014/main" id="{5F3CF73C-43E6-374C-BFCE-BF01E8E22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8" y="0"/>
            <a:ext cx="12191999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83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3EA2BD-3C8E-424C-84B3-B77EE7379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58" y="5997825"/>
            <a:ext cx="2772884" cy="860175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C846E1B-9015-A849-9BB0-357B2B6CEE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614991"/>
              </p:ext>
            </p:extLst>
          </p:nvPr>
        </p:nvGraphicFramePr>
        <p:xfrm>
          <a:off x="1101969" y="1146273"/>
          <a:ext cx="4680000" cy="427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621333A-5246-864B-8554-8A1664F4F0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293006"/>
              </p:ext>
            </p:extLst>
          </p:nvPr>
        </p:nvGraphicFramePr>
        <p:xfrm>
          <a:off x="6359769" y="1146272"/>
          <a:ext cx="4680000" cy="427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ovéPole 1">
            <a:extLst>
              <a:ext uri="{FF2B5EF4-FFF2-40B4-BE49-F238E27FC236}">
                <a16:creationId xmlns:a16="http://schemas.microsoft.com/office/drawing/2014/main" id="{241129A9-3928-FE4E-B7B9-C6ECE45D7183}"/>
              </a:ext>
            </a:extLst>
          </p:cNvPr>
          <p:cNvSpPr txBox="1"/>
          <p:nvPr/>
        </p:nvSpPr>
        <p:spPr>
          <a:xfrm>
            <a:off x="2257063" y="3282459"/>
            <a:ext cx="2369812" cy="7849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b="1" dirty="0">
                <a:solidFill>
                  <a:srgbClr val="C00000"/>
                </a:solidFill>
              </a:rPr>
              <a:t>- 15 %</a:t>
            </a:r>
          </a:p>
        </p:txBody>
      </p:sp>
      <p:sp>
        <p:nvSpPr>
          <p:cNvPr id="7" name="TextovéPole 1">
            <a:extLst>
              <a:ext uri="{FF2B5EF4-FFF2-40B4-BE49-F238E27FC236}">
                <a16:creationId xmlns:a16="http://schemas.microsoft.com/office/drawing/2014/main" id="{0ADD3131-A0E4-4748-98F6-E092A23203E1}"/>
              </a:ext>
            </a:extLst>
          </p:cNvPr>
          <p:cNvSpPr txBox="1"/>
          <p:nvPr/>
        </p:nvSpPr>
        <p:spPr>
          <a:xfrm>
            <a:off x="7514863" y="3282459"/>
            <a:ext cx="2369812" cy="7849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b="1" dirty="0">
                <a:solidFill>
                  <a:srgbClr val="C00000"/>
                </a:solidFill>
              </a:rPr>
              <a:t>+ 20 %</a:t>
            </a:r>
          </a:p>
        </p:txBody>
      </p:sp>
    </p:spTree>
    <p:extLst>
      <p:ext uri="{BB962C8B-B14F-4D97-AF65-F5344CB8AC3E}">
        <p14:creationId xmlns:p14="http://schemas.microsoft.com/office/powerpoint/2010/main" val="271329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3EA2BD-3C8E-424C-84B3-B77EE7379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58" y="5997825"/>
            <a:ext cx="2772884" cy="860175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660E6BC1-0FD1-2B4B-AEA4-A1C8F868CA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992514"/>
              </p:ext>
            </p:extLst>
          </p:nvPr>
        </p:nvGraphicFramePr>
        <p:xfrm>
          <a:off x="209550" y="1144076"/>
          <a:ext cx="11772900" cy="423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916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3EA2BD-3C8E-424C-84B3-B77EE7379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58" y="5997825"/>
            <a:ext cx="2772884" cy="860175"/>
          </a:xfrm>
          <a:prstGeom prst="rect">
            <a:avLst/>
          </a:prstGeom>
        </p:spPr>
      </p:pic>
      <p:graphicFrame>
        <p:nvGraphicFramePr>
          <p:cNvPr id="4" name="graf 13">
            <a:extLst>
              <a:ext uri="{FF2B5EF4-FFF2-40B4-BE49-F238E27FC236}">
                <a16:creationId xmlns:a16="http://schemas.microsoft.com/office/drawing/2014/main" id="{0D02C6E8-1A29-D947-B55F-3E83A02EC6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522883"/>
              </p:ext>
            </p:extLst>
          </p:nvPr>
        </p:nvGraphicFramePr>
        <p:xfrm>
          <a:off x="443477" y="1097765"/>
          <a:ext cx="5218769" cy="4504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1">
            <a:extLst>
              <a:ext uri="{FF2B5EF4-FFF2-40B4-BE49-F238E27FC236}">
                <a16:creationId xmlns:a16="http://schemas.microsoft.com/office/drawing/2014/main" id="{CD4F38FC-0A16-A641-8818-7C3668647F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720018"/>
              </p:ext>
            </p:extLst>
          </p:nvPr>
        </p:nvGraphicFramePr>
        <p:xfrm>
          <a:off x="6304177" y="1298246"/>
          <a:ext cx="5218769" cy="410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706C704F-EEA4-084E-BB98-AA2254485FA9}"/>
              </a:ext>
            </a:extLst>
          </p:cNvPr>
          <p:cNvSpPr txBox="1"/>
          <p:nvPr/>
        </p:nvSpPr>
        <p:spPr>
          <a:xfrm>
            <a:off x="2548910" y="489625"/>
            <a:ext cx="116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2011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1CFB3B0-D6BE-4E43-AA93-0969A5BEA35D}"/>
              </a:ext>
            </a:extLst>
          </p:cNvPr>
          <p:cNvSpPr txBox="1"/>
          <p:nvPr/>
        </p:nvSpPr>
        <p:spPr>
          <a:xfrm>
            <a:off x="8473753" y="51299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78847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3EA2BD-3C8E-424C-84B3-B77EE7379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558" y="5997825"/>
            <a:ext cx="2772884" cy="860175"/>
          </a:xfrm>
          <a:prstGeom prst="rect">
            <a:avLst/>
          </a:prstGeom>
        </p:spPr>
      </p:pic>
      <p:pic>
        <p:nvPicPr>
          <p:cNvPr id="4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23EB896-B055-D849-92DC-E30C021D0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67" y="704909"/>
            <a:ext cx="8722305" cy="2214561"/>
          </a:xfrm>
          <a:prstGeom prst="rect">
            <a:avLst/>
          </a:prstGeom>
        </p:spPr>
      </p:pic>
      <p:pic>
        <p:nvPicPr>
          <p:cNvPr id="5" name="Obrázek 4" descr="Obsah obrázku text, exteriér&#10;&#10;Popis byl vytvořen automaticky">
            <a:extLst>
              <a:ext uri="{FF2B5EF4-FFF2-40B4-BE49-F238E27FC236}">
                <a16:creationId xmlns:a16="http://schemas.microsoft.com/office/drawing/2014/main" id="{BA153D1D-CFBF-2D4C-8E14-7316E8AB1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15" y="165253"/>
            <a:ext cx="2665663" cy="376776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A8F8A80-37B6-7944-A15A-F764C14EBC78}"/>
              </a:ext>
            </a:extLst>
          </p:cNvPr>
          <p:cNvSpPr/>
          <p:nvPr/>
        </p:nvSpPr>
        <p:spPr>
          <a:xfrm>
            <a:off x="8482988" y="2831335"/>
            <a:ext cx="2665663" cy="37126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0D205E-8667-AE48-811E-F1D81F391F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8281" y="2891927"/>
            <a:ext cx="2540954" cy="359149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3D41B78-018F-1C46-A6EB-CCAA4986CC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7" y="4687676"/>
            <a:ext cx="8023704" cy="860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37C1CAC8-38B9-3041-B26E-90EA2171932A}"/>
                  </a:ext>
                </a:extLst>
              </p14:cNvPr>
              <p14:cNvContentPartPr/>
              <p14:nvPr/>
            </p14:nvContentPartPr>
            <p14:xfrm>
              <a:off x="1265595" y="5295656"/>
              <a:ext cx="3867480" cy="6120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37C1CAC8-38B9-3041-B26E-90EA217193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3955" y="5151656"/>
                <a:ext cx="4011120" cy="34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7990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3EA2BD-3C8E-424C-84B3-B77EE7379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58" y="5997825"/>
            <a:ext cx="2772884" cy="860175"/>
          </a:xfrm>
          <a:prstGeom prst="rect">
            <a:avLst/>
          </a:prstGeom>
        </p:spPr>
      </p:pic>
      <p:pic>
        <p:nvPicPr>
          <p:cNvPr id="4" name="Obrázek 3" descr="Obsah obrázku text, obloha, exteriér&#10;&#10;Popis byl vytvořen automaticky">
            <a:extLst>
              <a:ext uri="{FF2B5EF4-FFF2-40B4-BE49-F238E27FC236}">
                <a16:creationId xmlns:a16="http://schemas.microsoft.com/office/drawing/2014/main" id="{25D6544C-8FB3-0544-A7B8-3C0402581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090" y="490859"/>
            <a:ext cx="2567624" cy="3629196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811FCA6-A0B4-2A48-B34D-F0E0D0304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375" y="490860"/>
            <a:ext cx="2567625" cy="3629198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8D98EF9A-E4C8-6849-B531-79D260C50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6" y="4280990"/>
            <a:ext cx="9217034" cy="144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93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3EA2BD-3C8E-424C-84B3-B77EE7379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58" y="5997825"/>
            <a:ext cx="2772884" cy="8601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BF5B056-5C2E-6E48-A929-30175AB93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99" y="300363"/>
            <a:ext cx="3446555" cy="287463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6021CDF-ADC4-F74E-BEA2-9A05CFFF8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1040739"/>
            <a:ext cx="5715000" cy="3175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3594BC2-069C-897C-30F2-7AA5B42C4551}"/>
              </a:ext>
            </a:extLst>
          </p:cNvPr>
          <p:cNvSpPr txBox="1"/>
          <p:nvPr/>
        </p:nvSpPr>
        <p:spPr>
          <a:xfrm>
            <a:off x="899583" y="3952508"/>
            <a:ext cx="4169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„V rámci auditu hospodaření ČT za rok 2020 jsme neidentifikovali případy transakcí či smluvních vztahů, které by byly pro ČT zjevně nehospodárné či nevýhodné.“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7F99097-0106-9152-D6E2-E198C70B268C}"/>
              </a:ext>
            </a:extLst>
          </p:cNvPr>
          <p:cNvSpPr txBox="1"/>
          <p:nvPr/>
        </p:nvSpPr>
        <p:spPr>
          <a:xfrm>
            <a:off x="7704666" y="3798620"/>
            <a:ext cx="4169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„Pokud se nezmění způsob financování, udržení vyrovnaného hospodaření do budoucna bude nutně znamenat snižování všech výdajů, což se odrazí v rozsahu činnosti.“</a:t>
            </a:r>
          </a:p>
        </p:txBody>
      </p:sp>
    </p:spTree>
    <p:extLst>
      <p:ext uri="{BB962C8B-B14F-4D97-AF65-F5344CB8AC3E}">
        <p14:creationId xmlns:p14="http://schemas.microsoft.com/office/powerpoint/2010/main" val="2145940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3EA2BD-3C8E-424C-84B3-B77EE7379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58" y="5997825"/>
            <a:ext cx="2772884" cy="86017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6EAE703-FF8A-D841-B330-B99F52E77DBD}"/>
              </a:ext>
            </a:extLst>
          </p:cNvPr>
          <p:cNvSpPr txBox="1"/>
          <p:nvPr/>
        </p:nvSpPr>
        <p:spPr>
          <a:xfrm>
            <a:off x="543657" y="1382286"/>
            <a:ext cx="1110468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>
                <a:solidFill>
                  <a:srgbClr val="C00000"/>
                </a:solidFill>
              </a:rPr>
              <a:t>Celkem 2023-2024:</a:t>
            </a:r>
          </a:p>
          <a:p>
            <a:pPr algn="ctr"/>
            <a:r>
              <a:rPr lang="cs-CZ" sz="13000" b="1" dirty="0">
                <a:solidFill>
                  <a:srgbClr val="C00000"/>
                </a:solidFill>
              </a:rPr>
              <a:t>- 910 mil. Kč</a:t>
            </a:r>
          </a:p>
        </p:txBody>
      </p:sp>
    </p:spTree>
    <p:extLst>
      <p:ext uri="{BB962C8B-B14F-4D97-AF65-F5344CB8AC3E}">
        <p14:creationId xmlns:p14="http://schemas.microsoft.com/office/powerpoint/2010/main" val="1411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3EA2BD-3C8E-424C-84B3-B77EE7379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58" y="5997825"/>
            <a:ext cx="2772884" cy="860175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DF783DD2-3224-4B42-BA94-F1CFE4D2BD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514257"/>
              </p:ext>
            </p:extLst>
          </p:nvPr>
        </p:nvGraphicFramePr>
        <p:xfrm>
          <a:off x="1278035" y="1146701"/>
          <a:ext cx="46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2A01C541-C05B-C24C-B253-221FAB1CE7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380879"/>
              </p:ext>
            </p:extLst>
          </p:nvPr>
        </p:nvGraphicFramePr>
        <p:xfrm>
          <a:off x="6431584" y="1146701"/>
          <a:ext cx="473715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ovéPole 1">
            <a:extLst>
              <a:ext uri="{FF2B5EF4-FFF2-40B4-BE49-F238E27FC236}">
                <a16:creationId xmlns:a16="http://schemas.microsoft.com/office/drawing/2014/main" id="{998CA3EF-8C53-EE45-BF3B-BD4A6498D7DC}"/>
              </a:ext>
            </a:extLst>
          </p:cNvPr>
          <p:cNvSpPr txBox="1"/>
          <p:nvPr/>
        </p:nvSpPr>
        <p:spPr>
          <a:xfrm>
            <a:off x="7615253" y="3306700"/>
            <a:ext cx="2369812" cy="7849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b="1" dirty="0">
                <a:solidFill>
                  <a:srgbClr val="C00000"/>
                </a:solidFill>
              </a:rPr>
              <a:t>+ 36 %</a:t>
            </a:r>
          </a:p>
        </p:txBody>
      </p:sp>
      <p:sp>
        <p:nvSpPr>
          <p:cNvPr id="7" name="TextovéPole 1">
            <a:extLst>
              <a:ext uri="{FF2B5EF4-FFF2-40B4-BE49-F238E27FC236}">
                <a16:creationId xmlns:a16="http://schemas.microsoft.com/office/drawing/2014/main" id="{99B17DE5-79AC-FD4C-9AE3-96C8AB98D6C4}"/>
              </a:ext>
            </a:extLst>
          </p:cNvPr>
          <p:cNvSpPr txBox="1"/>
          <p:nvPr/>
        </p:nvSpPr>
        <p:spPr>
          <a:xfrm>
            <a:off x="2433129" y="3306701"/>
            <a:ext cx="2369812" cy="7849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b="1" dirty="0">
                <a:solidFill>
                  <a:srgbClr val="C00000"/>
                </a:solidFill>
              </a:rPr>
              <a:t>+ 67 %</a:t>
            </a:r>
          </a:p>
        </p:txBody>
      </p:sp>
    </p:spTree>
    <p:extLst>
      <p:ext uri="{BB962C8B-B14F-4D97-AF65-F5344CB8AC3E}">
        <p14:creationId xmlns:p14="http://schemas.microsoft.com/office/powerpoint/2010/main" val="176199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3EA2BD-3C8E-424C-84B3-B77EE7379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58" y="5997825"/>
            <a:ext cx="2772884" cy="860175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0EAA691-EAC5-E948-B842-C893EA6551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535054"/>
              </p:ext>
            </p:extLst>
          </p:nvPr>
        </p:nvGraphicFramePr>
        <p:xfrm>
          <a:off x="1163516" y="1107074"/>
          <a:ext cx="46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56313EFF-1813-624C-91CE-FBA5CC0457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296527"/>
              </p:ext>
            </p:extLst>
          </p:nvPr>
        </p:nvGraphicFramePr>
        <p:xfrm>
          <a:off x="6510191" y="1107074"/>
          <a:ext cx="46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ovéPole 1">
            <a:extLst>
              <a:ext uri="{FF2B5EF4-FFF2-40B4-BE49-F238E27FC236}">
                <a16:creationId xmlns:a16="http://schemas.microsoft.com/office/drawing/2014/main" id="{DAF308AD-53F0-9C4A-9CB2-0C8F337A3CF5}"/>
              </a:ext>
            </a:extLst>
          </p:cNvPr>
          <p:cNvSpPr txBox="1"/>
          <p:nvPr/>
        </p:nvSpPr>
        <p:spPr>
          <a:xfrm>
            <a:off x="6615699" y="2581490"/>
            <a:ext cx="2336818" cy="8475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b="1" dirty="0">
                <a:solidFill>
                  <a:srgbClr val="C00000"/>
                </a:solidFill>
              </a:rPr>
              <a:t>+ 206 %</a:t>
            </a:r>
          </a:p>
        </p:txBody>
      </p:sp>
    </p:spTree>
    <p:extLst>
      <p:ext uri="{BB962C8B-B14F-4D97-AF65-F5344CB8AC3E}">
        <p14:creationId xmlns:p14="http://schemas.microsoft.com/office/powerpoint/2010/main" val="38488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3EA2BD-3C8E-424C-84B3-B77EE7379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58" y="5997825"/>
            <a:ext cx="2772884" cy="860175"/>
          </a:xfrm>
          <a:prstGeom prst="rect">
            <a:avLst/>
          </a:prstGeom>
        </p:spPr>
      </p:pic>
      <p:graphicFrame>
        <p:nvGraphicFramePr>
          <p:cNvPr id="4" name="Graf 8">
            <a:extLst>
              <a:ext uri="{FF2B5EF4-FFF2-40B4-BE49-F238E27FC236}">
                <a16:creationId xmlns:a16="http://schemas.microsoft.com/office/drawing/2014/main" id="{07BD2ED2-3397-1447-8F45-CF919913ABF4}"/>
              </a:ext>
              <a:ext uri="{147F2762-F138-4A5C-976F-8EAC2B608ADB}">
                <a16:predDERef xmlns:a16="http://schemas.microsoft.com/office/drawing/2014/main" pred="{1C6B44EB-EEB4-494D-9055-27A051C60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989636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82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3EA2BD-3C8E-424C-84B3-B77EE7379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58" y="5997825"/>
            <a:ext cx="2772884" cy="860175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9010014-67D1-6446-ABB5-79F6AA93BF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663131"/>
              </p:ext>
            </p:extLst>
          </p:nvPr>
        </p:nvGraphicFramePr>
        <p:xfrm>
          <a:off x="876000" y="1269000"/>
          <a:ext cx="104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0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3EA2BD-3C8E-424C-84B3-B77EE7379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58" y="5997825"/>
            <a:ext cx="2772884" cy="860175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8C57D49-B1EA-854E-96C1-5542EAEB4305}"/>
              </a:ext>
            </a:extLst>
          </p:cNvPr>
          <p:cNvGraphicFramePr>
            <a:graphicFrameLocks/>
          </p:cNvGraphicFramePr>
          <p:nvPr/>
        </p:nvGraphicFramePr>
        <p:xfrm>
          <a:off x="1014046" y="1277350"/>
          <a:ext cx="485145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F7C8AF08-F627-144B-9FF7-9B72D1C5DFEB}"/>
              </a:ext>
            </a:extLst>
          </p:cNvPr>
          <p:cNvGraphicFramePr>
            <a:graphicFrameLocks/>
          </p:cNvGraphicFramePr>
          <p:nvPr/>
        </p:nvGraphicFramePr>
        <p:xfrm>
          <a:off x="6396374" y="1269000"/>
          <a:ext cx="485145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ovéPole 1">
            <a:extLst>
              <a:ext uri="{FF2B5EF4-FFF2-40B4-BE49-F238E27FC236}">
                <a16:creationId xmlns:a16="http://schemas.microsoft.com/office/drawing/2014/main" id="{44386981-558B-1349-968C-8E4D399F1459}"/>
              </a:ext>
            </a:extLst>
          </p:cNvPr>
          <p:cNvSpPr txBox="1"/>
          <p:nvPr/>
        </p:nvSpPr>
        <p:spPr>
          <a:xfrm>
            <a:off x="7703176" y="3693561"/>
            <a:ext cx="2369812" cy="7849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b="1" dirty="0">
                <a:solidFill>
                  <a:srgbClr val="C00000"/>
                </a:solidFill>
              </a:rPr>
              <a:t>- 36 %</a:t>
            </a:r>
          </a:p>
        </p:txBody>
      </p:sp>
    </p:spTree>
    <p:extLst>
      <p:ext uri="{BB962C8B-B14F-4D97-AF65-F5344CB8AC3E}">
        <p14:creationId xmlns:p14="http://schemas.microsoft.com/office/powerpoint/2010/main" val="131431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>
            <a:extLst>
              <a:ext uri="{FF2B5EF4-FFF2-40B4-BE49-F238E27FC236}">
                <a16:creationId xmlns:a16="http://schemas.microsoft.com/office/drawing/2014/main" id="{E6F0DFB5-0943-2844-9EA8-94F60AE20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401" y="5177414"/>
            <a:ext cx="2943029" cy="2082167"/>
          </a:xfrm>
          <a:prstGeom prst="rect">
            <a:avLst/>
          </a:prstGeom>
        </p:spPr>
      </p:pic>
      <p:pic>
        <p:nvPicPr>
          <p:cNvPr id="10" name="Obrázek 9" descr="Obsah obrázku text, klipart&#10;&#10;Popis byl vytvořen automaticky">
            <a:extLst>
              <a:ext uri="{FF2B5EF4-FFF2-40B4-BE49-F238E27FC236}">
                <a16:creationId xmlns:a16="http://schemas.microsoft.com/office/drawing/2014/main" id="{E2BD05D1-1313-BA4A-BBAB-00C96FC7A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316" y="4645293"/>
            <a:ext cx="3414004" cy="118346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E3EA2BD-3C8E-424C-84B3-B77EE7379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558" y="5997825"/>
            <a:ext cx="2772884" cy="860175"/>
          </a:xfrm>
          <a:prstGeom prst="rect">
            <a:avLst/>
          </a:prstGeom>
        </p:spPr>
      </p:pic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FF1EE846-3626-6B41-996B-0C9C369678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1317" y="1066567"/>
            <a:ext cx="2136048" cy="119211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A8B9377-92E4-C447-B9EE-93293C6CA3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1316" y="2258677"/>
            <a:ext cx="2198090" cy="119211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3F0428C-0018-114B-BA85-87C5F03B3A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316" y="3450787"/>
            <a:ext cx="2609773" cy="1185859"/>
          </a:xfrm>
          <a:prstGeom prst="rect">
            <a:avLst/>
          </a:prstGeom>
        </p:spPr>
      </p:pic>
      <p:pic>
        <p:nvPicPr>
          <p:cNvPr id="12" name="Obrázek 11" descr="Obsah obrázku text, lékárnička, podepsat, klipart&#10;&#10;Popis byl vytvořen automaticky">
            <a:extLst>
              <a:ext uri="{FF2B5EF4-FFF2-40B4-BE49-F238E27FC236}">
                <a16:creationId xmlns:a16="http://schemas.microsoft.com/office/drawing/2014/main" id="{9AA9163D-BE86-284A-B107-24CCE82EBF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330" y="1330580"/>
            <a:ext cx="2961168" cy="2961168"/>
          </a:xfrm>
          <a:prstGeom prst="rect">
            <a:avLst/>
          </a:prstGeom>
        </p:spPr>
      </p:pic>
      <p:pic>
        <p:nvPicPr>
          <p:cNvPr id="14" name="Obrázek 13" descr="Obsah obrázku text, klipart&#10;&#10;Popis byl vytvořen automaticky">
            <a:extLst>
              <a:ext uri="{FF2B5EF4-FFF2-40B4-BE49-F238E27FC236}">
                <a16:creationId xmlns:a16="http://schemas.microsoft.com/office/drawing/2014/main" id="{04F67F68-F92D-6C4C-8D57-0FBC79F643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7245" y="85734"/>
            <a:ext cx="2648493" cy="118346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93B1125-70C8-274E-995C-39ED069DD3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57245" y="1169055"/>
            <a:ext cx="2732185" cy="1185416"/>
          </a:xfrm>
          <a:prstGeom prst="rect">
            <a:avLst/>
          </a:prstGeom>
        </p:spPr>
      </p:pic>
      <p:pic>
        <p:nvPicPr>
          <p:cNvPr id="18" name="Obrázek 17" descr="Obsah obrázku text, klipart, vektorová grafika&#10;&#10;Popis byl vytvořen automaticky">
            <a:extLst>
              <a:ext uri="{FF2B5EF4-FFF2-40B4-BE49-F238E27FC236}">
                <a16:creationId xmlns:a16="http://schemas.microsoft.com/office/drawing/2014/main" id="{28FF55B1-3B58-3344-B459-E6BC1C216C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57245" y="2251933"/>
            <a:ext cx="2142481" cy="118585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B474ECEE-8735-7A41-A4A7-19ED56B9DF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64493" y="3677237"/>
            <a:ext cx="3062689" cy="628063"/>
          </a:xfrm>
          <a:prstGeom prst="rect">
            <a:avLst/>
          </a:prstGeom>
        </p:spPr>
      </p:pic>
      <p:pic>
        <p:nvPicPr>
          <p:cNvPr id="22" name="Obrázek 21" descr="Obsah obrázku text, klipart&#10;&#10;Popis byl vytvořen automaticky">
            <a:extLst>
              <a:ext uri="{FF2B5EF4-FFF2-40B4-BE49-F238E27FC236}">
                <a16:creationId xmlns:a16="http://schemas.microsoft.com/office/drawing/2014/main" id="{881BD9FD-83B9-1143-B0CE-C469AC3B12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64493" y="4909240"/>
            <a:ext cx="2623240" cy="629577"/>
          </a:xfrm>
          <a:prstGeom prst="rect">
            <a:avLst/>
          </a:prstGeom>
        </p:spPr>
      </p:pic>
      <p:pic>
        <p:nvPicPr>
          <p:cNvPr id="2" name="Obrázek 4">
            <a:extLst>
              <a:ext uri="{FF2B5EF4-FFF2-40B4-BE49-F238E27FC236}">
                <a16:creationId xmlns:a16="http://schemas.microsoft.com/office/drawing/2014/main" id="{F96D8D7E-CBED-9125-F7B0-EFB97D5C6A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9330" y="4787555"/>
            <a:ext cx="2961168" cy="87294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C727EDD-6AF0-040A-7207-307F08802F76}"/>
              </a:ext>
            </a:extLst>
          </p:cNvPr>
          <p:cNvSpPr txBox="1"/>
          <p:nvPr/>
        </p:nvSpPr>
        <p:spPr>
          <a:xfrm>
            <a:off x="1155244" y="374129"/>
            <a:ext cx="116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b="1" dirty="0"/>
              <a:t>2011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E60CF6-05E4-4D6F-C5EA-0EC7128C2594}"/>
              </a:ext>
            </a:extLst>
          </p:cNvPr>
          <p:cNvSpPr txBox="1"/>
          <p:nvPr/>
        </p:nvSpPr>
        <p:spPr>
          <a:xfrm>
            <a:off x="5990227" y="374128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9000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3EA2BD-3C8E-424C-84B3-B77EE7379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58" y="5997825"/>
            <a:ext cx="2772884" cy="860175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A313CBC4-5876-5B4B-9AA5-28ECCD7B52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574120"/>
              </p:ext>
            </p:extLst>
          </p:nvPr>
        </p:nvGraphicFramePr>
        <p:xfrm>
          <a:off x="876000" y="1269000"/>
          <a:ext cx="104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3721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3EA2BD-3C8E-424C-84B3-B77EE7379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58" y="5997825"/>
            <a:ext cx="2772884" cy="860175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BBAF1239-F1AD-D840-8BF0-9DB986B8EB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949679"/>
              </p:ext>
            </p:extLst>
          </p:nvPr>
        </p:nvGraphicFramePr>
        <p:xfrm>
          <a:off x="876000" y="1193696"/>
          <a:ext cx="104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1260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220</Words>
  <Application>Microsoft Office PowerPoint</Application>
  <PresentationFormat>Širokoúhlá obrazovka</PresentationFormat>
  <Paragraphs>54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2011 - 2021</dc:title>
  <dc:creator>Petr Dvorak</dc:creator>
  <cp:lastModifiedBy>Martina Vojtechovska (PHD Media)</cp:lastModifiedBy>
  <cp:revision>13</cp:revision>
  <dcterms:created xsi:type="dcterms:W3CDTF">2022-05-29T10:28:59Z</dcterms:created>
  <dcterms:modified xsi:type="dcterms:W3CDTF">2022-05-31T10:04:23Z</dcterms:modified>
</cp:coreProperties>
</file>