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1"/>
  </p:sldMasterIdLst>
  <p:notesMasterIdLst>
    <p:notesMasterId r:id="rId34"/>
  </p:notesMasterIdLst>
  <p:handoutMasterIdLst>
    <p:handoutMasterId r:id="rId35"/>
  </p:handoutMasterIdLst>
  <p:sldIdLst>
    <p:sldId id="2344" r:id="rId2"/>
    <p:sldId id="2445" r:id="rId3"/>
    <p:sldId id="2446" r:id="rId4"/>
    <p:sldId id="2447" r:id="rId5"/>
    <p:sldId id="2448" r:id="rId6"/>
    <p:sldId id="2452" r:id="rId7"/>
    <p:sldId id="2463" r:id="rId8"/>
    <p:sldId id="2386" r:id="rId9"/>
    <p:sldId id="2455" r:id="rId10"/>
    <p:sldId id="2456" r:id="rId11"/>
    <p:sldId id="2457" r:id="rId12"/>
    <p:sldId id="2458" r:id="rId13"/>
    <p:sldId id="2436" r:id="rId14"/>
    <p:sldId id="2389" r:id="rId15"/>
    <p:sldId id="2382" r:id="rId16"/>
    <p:sldId id="2384" r:id="rId17"/>
    <p:sldId id="2394" r:id="rId18"/>
    <p:sldId id="2385" r:id="rId19"/>
    <p:sldId id="2475" r:id="rId20"/>
    <p:sldId id="2398" r:id="rId21"/>
    <p:sldId id="2462" r:id="rId22"/>
    <p:sldId id="2371" r:id="rId23"/>
    <p:sldId id="2372" r:id="rId24"/>
    <p:sldId id="2441" r:id="rId25"/>
    <p:sldId id="2467" r:id="rId26"/>
    <p:sldId id="2470" r:id="rId27"/>
    <p:sldId id="2471" r:id="rId28"/>
    <p:sldId id="2429" r:id="rId29"/>
    <p:sldId id="2423" r:id="rId30"/>
    <p:sldId id="2468" r:id="rId31"/>
    <p:sldId id="2472" r:id="rId32"/>
    <p:sldId id="2408" r:id="rId33"/>
  </p:sldIdLst>
  <p:sldSz cx="9144000" cy="6858000" type="screen4x3"/>
  <p:notesSz cx="6858000" cy="9872663"/>
  <p:defaultTextStyle>
    <a:defPPr>
      <a:defRPr lang="cs-CZ"/>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efault Section" id="{39233246-B071-4712-82DF-448B919C9902}">
          <p14:sldIdLst>
            <p14:sldId id="2344"/>
            <p14:sldId id="2445"/>
            <p14:sldId id="2446"/>
            <p14:sldId id="2447"/>
            <p14:sldId id="2448"/>
            <p14:sldId id="2452"/>
            <p14:sldId id="2463"/>
            <p14:sldId id="2386"/>
            <p14:sldId id="2455"/>
            <p14:sldId id="2456"/>
            <p14:sldId id="2457"/>
            <p14:sldId id="2458"/>
            <p14:sldId id="2436"/>
            <p14:sldId id="2389"/>
            <p14:sldId id="2382"/>
            <p14:sldId id="2384"/>
            <p14:sldId id="2394"/>
            <p14:sldId id="2385"/>
            <p14:sldId id="2475"/>
            <p14:sldId id="2398"/>
            <p14:sldId id="2462"/>
            <p14:sldId id="2371"/>
            <p14:sldId id="2372"/>
            <p14:sldId id="2441"/>
            <p14:sldId id="2467"/>
            <p14:sldId id="2470"/>
            <p14:sldId id="2471"/>
            <p14:sldId id="2429"/>
            <p14:sldId id="2423"/>
            <p14:sldId id="2468"/>
            <p14:sldId id="2472"/>
            <p14:sldId id="2408"/>
          </p14:sldIdLst>
        </p14:section>
        <p14:section name="Untitled Section" id="{9CDBFE17-34AE-4FF7-BCD6-733E5887B1A8}">
          <p14:sldIdLst/>
        </p14:section>
      </p14:sectionLst>
    </p:ext>
    <p:ext uri="{EFAFB233-063F-42B5-8137-9DF3F51BA10A}">
      <p15:sldGuideLst xmlns:p15="http://schemas.microsoft.com/office/powerpoint/2012/main">
        <p15:guide id="2" pos="113" userDrawn="1">
          <p15:clr>
            <a:srgbClr val="A4A3A4"/>
          </p15:clr>
        </p15:guide>
        <p15:guide id="3" orient="horz" pos="572" userDrawn="1">
          <p15:clr>
            <a:srgbClr val="A4A3A4"/>
          </p15:clr>
        </p15:guide>
        <p15:guide id="4" pos="5647" userDrawn="1">
          <p15:clr>
            <a:srgbClr val="A4A3A4"/>
          </p15:clr>
        </p15:guide>
        <p15:guide id="6" orient="horz" pos="2840"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201" userDrawn="1">
          <p15:clr>
            <a:srgbClr val="A4A3A4"/>
          </p15:clr>
        </p15:guide>
        <p15:guide id="3" orient="horz" pos="3108" userDrawn="1">
          <p15:clr>
            <a:srgbClr val="A4A3A4"/>
          </p15:clr>
        </p15:guide>
        <p15:guide id="4" pos="215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podlipska" initials="p" lastIdx="18" clrIdx="0"/>
  <p:cmAuthor id="1" name="Mirka Ottová" initials="MO" lastIdx="1" clrIdx="1"/>
  <p:cmAuthor id="2" name="DRyskova" initials="D"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7372"/>
    <a:srgbClr val="FFF199"/>
    <a:srgbClr val="008080"/>
    <a:srgbClr val="C00000"/>
    <a:srgbClr val="00ACA8"/>
    <a:srgbClr val="2D2DB4"/>
    <a:srgbClr val="00B0F0"/>
    <a:srgbClr val="00368C"/>
    <a:srgbClr val="00000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Styl Středně sytá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B1032C-EA38-4F05-BA0D-38AFFFC7BED3}" styleName="Světlý styl 3 – zvýraznění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Střední styl 4 – zvýraznění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Střední styl 4 – zvýraznění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Střední styl 4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Styl Tmavá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Styl Tmavá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Tmavý styl 2 – zvýraznění 5/zvýraznění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Styl Světlá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Styl Středně sytá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14" autoAdjust="0"/>
    <p:restoredTop sz="96614" autoAdjust="0"/>
  </p:normalViewPr>
  <p:slideViewPr>
    <p:cSldViewPr>
      <p:cViewPr varScale="1">
        <p:scale>
          <a:sx n="135" d="100"/>
          <a:sy n="135" d="100"/>
        </p:scale>
        <p:origin x="960" y="96"/>
      </p:cViewPr>
      <p:guideLst>
        <p:guide pos="113"/>
        <p:guide orient="horz" pos="572"/>
        <p:guide pos="5647"/>
        <p:guide orient="horz" pos="2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98"/>
    </p:cViewPr>
  </p:sorterViewPr>
  <p:notesViewPr>
    <p:cSldViewPr>
      <p:cViewPr varScale="1">
        <p:scale>
          <a:sx n="48" d="100"/>
          <a:sy n="48" d="100"/>
        </p:scale>
        <p:origin x="-2982" y="-120"/>
      </p:cViewPr>
      <p:guideLst>
        <p:guide orient="horz" pos="3110"/>
        <p:guide pos="2201"/>
        <p:guide orient="horz" pos="3108"/>
        <p:guide pos="215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595959"/>
                </a:solidFill>
                <a:latin typeface="+mn-lt"/>
                <a:ea typeface="+mn-ea"/>
                <a:cs typeface="+mn-cs"/>
              </a:defRPr>
            </a:pPr>
            <a:r>
              <a:rPr lang="cs-CZ" sz="1200" b="1" i="0" kern="1200" cap="all" baseline="0" dirty="0">
                <a:solidFill>
                  <a:srgbClr val="595959"/>
                </a:solidFill>
              </a:rPr>
              <a:t>Přesycení reklamou: </a:t>
            </a:r>
            <a:r>
              <a:rPr lang="cs-CZ" sz="1200" b="1" i="0" kern="1200" cap="all" baseline="0" dirty="0">
                <a:solidFill>
                  <a:schemeClr val="accent1"/>
                </a:solidFill>
              </a:rPr>
              <a:t>vývoj</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595959"/>
                </a:solidFill>
                <a:latin typeface="+mn-lt"/>
                <a:ea typeface="+mn-ea"/>
                <a:cs typeface="+mn-cs"/>
              </a:defRPr>
            </a:pPr>
            <a:r>
              <a:rPr lang="cs-CZ" sz="1200" b="1" i="0" u="none" strike="noStrike" kern="1200" cap="all" baseline="0" dirty="0">
                <a:solidFill>
                  <a:schemeClr val="accent1"/>
                </a:solidFill>
                <a:latin typeface="+mn-lt"/>
                <a:ea typeface="+mn-ea"/>
                <a:cs typeface="+mn-cs"/>
              </a:rPr>
              <a:t>JINÁ REKLAMA</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595959"/>
                </a:solidFill>
                <a:latin typeface="+mn-lt"/>
                <a:ea typeface="+mn-ea"/>
                <a:cs typeface="+mn-cs"/>
              </a:defRPr>
            </a:pPr>
            <a:r>
              <a:rPr lang="cs-CZ" sz="1050" b="0" i="1" kern="1200" baseline="0" dirty="0">
                <a:solidFill>
                  <a:srgbClr val="595959"/>
                </a:solidFill>
              </a:rPr>
              <a:t>(data v %)</a:t>
            </a:r>
          </a:p>
        </c:rich>
      </c:tx>
      <c:overlay val="0"/>
    </c:title>
    <c:autoTitleDeleted val="0"/>
    <c:plotArea>
      <c:layout>
        <c:manualLayout>
          <c:layoutTarget val="inner"/>
          <c:xMode val="edge"/>
          <c:yMode val="edge"/>
          <c:x val="4.1623999726810169E-2"/>
          <c:y val="0.15986134130676985"/>
          <c:w val="0.94102871582685699"/>
          <c:h val="0.67161378105164926"/>
        </c:manualLayout>
      </c:layout>
      <c:lineChart>
        <c:grouping val="standard"/>
        <c:varyColors val="0"/>
        <c:ser>
          <c:idx val="0"/>
          <c:order val="0"/>
          <c:tx>
            <c:strRef>
              <c:f>List1!$A$2</c:f>
              <c:strCache>
                <c:ptCount val="1"/>
                <c:pt idx="0">
                  <c:v> internet</c:v>
                </c:pt>
              </c:strCache>
            </c:strRef>
          </c:tx>
          <c:spPr>
            <a:ln>
              <a:solidFill>
                <a:schemeClr val="accent1"/>
              </a:solidFill>
            </a:ln>
          </c:spPr>
          <c:marker>
            <c:symbol val="none"/>
          </c:marker>
          <c:dLbls>
            <c:dLbl>
              <c:idx val="9"/>
              <c:spPr>
                <a:noFill/>
                <a:ln>
                  <a:noFill/>
                </a:ln>
                <a:effectLst/>
              </c:spPr>
              <c:txPr>
                <a:bodyPr/>
                <a:lstStyle/>
                <a:p>
                  <a:pPr>
                    <a:defRPr sz="900">
                      <a:solidFill>
                        <a:schemeClr val="accent1"/>
                      </a:solidFill>
                    </a:defRPr>
                  </a:pPr>
                  <a:endParaRPr lang="cs-CZ"/>
                </a:p>
              </c:txPr>
              <c:dLblPos val="t"/>
              <c:showLegendKey val="0"/>
              <c:showVal val="1"/>
              <c:showCatName val="0"/>
              <c:showSerName val="0"/>
              <c:showPercent val="0"/>
              <c:showBubbleSize val="0"/>
              <c:extLst>
                <c:ext xmlns:c16="http://schemas.microsoft.com/office/drawing/2014/chart" uri="{C3380CC4-5D6E-409C-BE32-E72D297353CC}">
                  <c16:uniqueId val="{00000000-9289-4711-A599-AD09F5D35A99}"/>
                </c:ext>
              </c:extLst>
            </c:dLbl>
            <c:spPr>
              <a:noFill/>
              <a:ln>
                <a:noFill/>
              </a:ln>
              <a:effectLst/>
            </c:spPr>
            <c:txPr>
              <a:bodyPr/>
              <a:lstStyle/>
              <a:p>
                <a:pPr>
                  <a:defRPr sz="900">
                    <a:solidFill>
                      <a:schemeClr val="tx1"/>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List1!$B$1:$K$1</c:f>
              <c:strCache>
                <c:ptCount val="10"/>
                <c:pt idx="0">
                  <c:v>2013 (n=987)</c:v>
                </c:pt>
                <c:pt idx="1">
                  <c:v>2014 (n=997)</c:v>
                </c:pt>
                <c:pt idx="2">
                  <c:v>2016 (n=1000)</c:v>
                </c:pt>
                <c:pt idx="3">
                  <c:v>2017 (n=1040)</c:v>
                </c:pt>
                <c:pt idx="4">
                  <c:v>2018 (n=1044)</c:v>
                </c:pt>
                <c:pt idx="5">
                  <c:v>2019 (n=1000)</c:v>
                </c:pt>
                <c:pt idx="6">
                  <c:v>2020 (n=1000)</c:v>
                </c:pt>
                <c:pt idx="7">
                  <c:v>2021 (n=1000)</c:v>
                </c:pt>
                <c:pt idx="8">
                  <c:v>2022 (n=1000)</c:v>
                </c:pt>
                <c:pt idx="9">
                  <c:v>2023 (n=1000)</c:v>
                </c:pt>
              </c:strCache>
            </c:strRef>
          </c:cat>
          <c:val>
            <c:numRef>
              <c:f>List1!$B$2:$K$2</c:f>
              <c:numCache>
                <c:formatCode>###0</c:formatCode>
                <c:ptCount val="10"/>
                <c:pt idx="0">
                  <c:v>46</c:v>
                </c:pt>
                <c:pt idx="1">
                  <c:v>51.416519710176473</c:v>
                </c:pt>
                <c:pt idx="2">
                  <c:v>51.379767494281189</c:v>
                </c:pt>
                <c:pt idx="3">
                  <c:v>60.443225944996989</c:v>
                </c:pt>
                <c:pt idx="4">
                  <c:v>61.201181056697209</c:v>
                </c:pt>
                <c:pt idx="5" formatCode="0">
                  <c:v>68.100000000000009</c:v>
                </c:pt>
                <c:pt idx="6">
                  <c:v>64.600000000000009</c:v>
                </c:pt>
                <c:pt idx="7">
                  <c:v>70.099999999999994</c:v>
                </c:pt>
                <c:pt idx="8">
                  <c:v>70.2</c:v>
                </c:pt>
                <c:pt idx="9">
                  <c:v>68.8</c:v>
                </c:pt>
              </c:numCache>
            </c:numRef>
          </c:val>
          <c:smooth val="0"/>
          <c:extLst>
            <c:ext xmlns:c16="http://schemas.microsoft.com/office/drawing/2014/chart" uri="{C3380CC4-5D6E-409C-BE32-E72D297353CC}">
              <c16:uniqueId val="{00000001-9289-4711-A599-AD09F5D35A99}"/>
            </c:ext>
          </c:extLst>
        </c:ser>
        <c:ser>
          <c:idx val="1"/>
          <c:order val="1"/>
          <c:tx>
            <c:strRef>
              <c:f>List1!$A$3</c:f>
              <c:strCache>
                <c:ptCount val="1"/>
                <c:pt idx="0">
                  <c:v>na sociálních sítích - Youtube*</c:v>
                </c:pt>
              </c:strCache>
            </c:strRef>
          </c:tx>
          <c:spPr>
            <a:ln>
              <a:solidFill>
                <a:srgbClr val="33CCCC"/>
              </a:solidFill>
            </a:ln>
          </c:spPr>
          <c:marker>
            <c:symbol val="none"/>
          </c:marker>
          <c:dLbls>
            <c:dLbl>
              <c:idx val="9"/>
              <c:spPr>
                <a:noFill/>
                <a:ln>
                  <a:noFill/>
                </a:ln>
                <a:effectLst/>
              </c:spPr>
              <c:txPr>
                <a:bodyPr/>
                <a:lstStyle/>
                <a:p>
                  <a:pPr>
                    <a:defRPr sz="1000">
                      <a:solidFill>
                        <a:srgbClr val="0070C0"/>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89-4711-A599-AD09F5D35A99}"/>
                </c:ext>
              </c:extLst>
            </c:dLbl>
            <c:spPr>
              <a:noFill/>
              <a:ln>
                <a:noFill/>
              </a:ln>
              <a:effectLst/>
            </c:spPr>
            <c:txPr>
              <a:bodyPr/>
              <a:lstStyle/>
              <a:p>
                <a:pPr>
                  <a:defRPr sz="1000">
                    <a:solidFill>
                      <a:schemeClr val="tx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List1!$B$1:$K$1</c:f>
              <c:strCache>
                <c:ptCount val="10"/>
                <c:pt idx="0">
                  <c:v>2013 (n=987)</c:v>
                </c:pt>
                <c:pt idx="1">
                  <c:v>2014 (n=997)</c:v>
                </c:pt>
                <c:pt idx="2">
                  <c:v>2016 (n=1000)</c:v>
                </c:pt>
                <c:pt idx="3">
                  <c:v>2017 (n=1040)</c:v>
                </c:pt>
                <c:pt idx="4">
                  <c:v>2018 (n=1044)</c:v>
                </c:pt>
                <c:pt idx="5">
                  <c:v>2019 (n=1000)</c:v>
                </c:pt>
                <c:pt idx="6">
                  <c:v>2020 (n=1000)</c:v>
                </c:pt>
                <c:pt idx="7">
                  <c:v>2021 (n=1000)</c:v>
                </c:pt>
                <c:pt idx="8">
                  <c:v>2022 (n=1000)</c:v>
                </c:pt>
                <c:pt idx="9">
                  <c:v>2023 (n=1000)</c:v>
                </c:pt>
              </c:strCache>
            </c:strRef>
          </c:cat>
          <c:val>
            <c:numRef>
              <c:f>List1!$B$3:$K$3</c:f>
              <c:numCache>
                <c:formatCode>General</c:formatCode>
                <c:ptCount val="10"/>
                <c:pt idx="6" formatCode="###0">
                  <c:v>53.800000000000004</c:v>
                </c:pt>
                <c:pt idx="7" formatCode="###0">
                  <c:v>55.7</c:v>
                </c:pt>
                <c:pt idx="8" formatCode="###0">
                  <c:v>60.699999999999996</c:v>
                </c:pt>
                <c:pt idx="9" formatCode="###0">
                  <c:v>53.900000000000006</c:v>
                </c:pt>
              </c:numCache>
            </c:numRef>
          </c:val>
          <c:smooth val="0"/>
          <c:extLst>
            <c:ext xmlns:c16="http://schemas.microsoft.com/office/drawing/2014/chart" uri="{C3380CC4-5D6E-409C-BE32-E72D297353CC}">
              <c16:uniqueId val="{00000003-9289-4711-A599-AD09F5D35A99}"/>
            </c:ext>
          </c:extLst>
        </c:ser>
        <c:ser>
          <c:idx val="2"/>
          <c:order val="2"/>
          <c:tx>
            <c:strRef>
              <c:f>List1!$A$4</c:f>
              <c:strCache>
                <c:ptCount val="1"/>
                <c:pt idx="0">
                  <c:v>na sociálních sítích - Facebook*</c:v>
                </c:pt>
              </c:strCache>
            </c:strRef>
          </c:tx>
          <c:spPr>
            <a:ln>
              <a:solidFill>
                <a:schemeClr val="accent2"/>
              </a:solidFill>
            </a:ln>
          </c:spPr>
          <c:marker>
            <c:symbol val="none"/>
          </c:marker>
          <c:dLbls>
            <c:dLbl>
              <c:idx val="4"/>
              <c:spPr/>
              <c:txPr>
                <a:bodyPr/>
                <a:lstStyle/>
                <a:p>
                  <a:pPr>
                    <a:defRPr sz="1050" b="1">
                      <a:solidFill>
                        <a:schemeClr val="tx1"/>
                      </a:solidFill>
                    </a:defRPr>
                  </a:pPr>
                  <a:endParaRPr lang="cs-CZ"/>
                </a:p>
              </c:txPr>
              <c:dLblPos val="ctr"/>
              <c:showLegendKey val="0"/>
              <c:showVal val="1"/>
              <c:showCatName val="0"/>
              <c:showSerName val="0"/>
              <c:showPercent val="0"/>
              <c:showBubbleSize val="0"/>
              <c:extLst>
                <c:ext xmlns:c16="http://schemas.microsoft.com/office/drawing/2014/chart" uri="{C3380CC4-5D6E-409C-BE32-E72D297353CC}">
                  <c16:uniqueId val="{00000004-9289-4711-A599-AD09F5D35A99}"/>
                </c:ext>
              </c:extLst>
            </c:dLbl>
            <c:dLbl>
              <c:idx val="9"/>
              <c:spPr>
                <a:noFill/>
                <a:ln>
                  <a:noFill/>
                </a:ln>
                <a:effectLst/>
              </c:spPr>
              <c:txPr>
                <a:bodyPr/>
                <a:lstStyle/>
                <a:p>
                  <a:pPr>
                    <a:defRPr sz="1050">
                      <a:solidFill>
                        <a:schemeClr val="accent2"/>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89-4711-A599-AD09F5D35A99}"/>
                </c:ext>
              </c:extLst>
            </c:dLbl>
            <c:spPr>
              <a:noFill/>
              <a:ln>
                <a:noFill/>
              </a:ln>
              <a:effectLst/>
            </c:spPr>
            <c:txPr>
              <a:bodyPr/>
              <a:lstStyle/>
              <a:p>
                <a:pPr>
                  <a:defRPr sz="1050">
                    <a:solidFill>
                      <a:schemeClr val="tx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List1!$B$1:$K$1</c:f>
              <c:strCache>
                <c:ptCount val="10"/>
                <c:pt idx="0">
                  <c:v>2013 (n=987)</c:v>
                </c:pt>
                <c:pt idx="1">
                  <c:v>2014 (n=997)</c:v>
                </c:pt>
                <c:pt idx="2">
                  <c:v>2016 (n=1000)</c:v>
                </c:pt>
                <c:pt idx="3">
                  <c:v>2017 (n=1040)</c:v>
                </c:pt>
                <c:pt idx="4">
                  <c:v>2018 (n=1044)</c:v>
                </c:pt>
                <c:pt idx="5">
                  <c:v>2019 (n=1000)</c:v>
                </c:pt>
                <c:pt idx="6">
                  <c:v>2020 (n=1000)</c:v>
                </c:pt>
                <c:pt idx="7">
                  <c:v>2021 (n=1000)</c:v>
                </c:pt>
                <c:pt idx="8">
                  <c:v>2022 (n=1000)</c:v>
                </c:pt>
                <c:pt idx="9">
                  <c:v>2023 (n=1000)</c:v>
                </c:pt>
              </c:strCache>
            </c:strRef>
          </c:cat>
          <c:val>
            <c:numRef>
              <c:f>List1!$B$4:$K$4</c:f>
              <c:numCache>
                <c:formatCode>General</c:formatCode>
                <c:ptCount val="10"/>
                <c:pt idx="6" formatCode="###0">
                  <c:v>48</c:v>
                </c:pt>
                <c:pt idx="7" formatCode="###0">
                  <c:v>53.7</c:v>
                </c:pt>
                <c:pt idx="8" formatCode="###0">
                  <c:v>57</c:v>
                </c:pt>
                <c:pt idx="9" formatCode="###0">
                  <c:v>51.6</c:v>
                </c:pt>
              </c:numCache>
            </c:numRef>
          </c:val>
          <c:smooth val="0"/>
          <c:extLst>
            <c:ext xmlns:c16="http://schemas.microsoft.com/office/drawing/2014/chart" uri="{C3380CC4-5D6E-409C-BE32-E72D297353CC}">
              <c16:uniqueId val="{00000006-9289-4711-A599-AD09F5D35A99}"/>
            </c:ext>
          </c:extLst>
        </c:ser>
        <c:ser>
          <c:idx val="3"/>
          <c:order val="3"/>
          <c:tx>
            <c:strRef>
              <c:f>List1!$A$5</c:f>
              <c:strCache>
                <c:ptCount val="1"/>
                <c:pt idx="0">
                  <c:v>na sociálních sítích - Instagram*</c:v>
                </c:pt>
              </c:strCache>
            </c:strRef>
          </c:tx>
          <c:spPr>
            <a:ln>
              <a:solidFill>
                <a:srgbClr val="C00000"/>
              </a:solidFill>
            </a:ln>
          </c:spPr>
          <c:marker>
            <c:symbol val="diamond"/>
            <c:size val="5"/>
            <c:spPr>
              <a:solidFill>
                <a:srgbClr val="C00000"/>
              </a:solidFill>
            </c:spPr>
          </c:marker>
          <c:dLbls>
            <c:dLbl>
              <c:idx val="9"/>
              <c:spPr>
                <a:noFill/>
                <a:ln>
                  <a:noFill/>
                </a:ln>
                <a:effectLst/>
              </c:spPr>
              <c:txPr>
                <a:bodyPr/>
                <a:lstStyle/>
                <a:p>
                  <a:pPr>
                    <a:defRPr sz="1000">
                      <a:solidFill>
                        <a:schemeClr val="accent4"/>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289-4711-A599-AD09F5D35A99}"/>
                </c:ext>
              </c:extLst>
            </c:dLbl>
            <c:spPr>
              <a:noFill/>
              <a:ln>
                <a:noFill/>
              </a:ln>
              <a:effectLst/>
            </c:spPr>
            <c:txPr>
              <a:bodyPr/>
              <a:lstStyle/>
              <a:p>
                <a:pPr>
                  <a:defRPr sz="1000">
                    <a:solidFill>
                      <a:schemeClr val="tx1"/>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List1!$B$1:$K$1</c:f>
              <c:strCache>
                <c:ptCount val="10"/>
                <c:pt idx="0">
                  <c:v>2013 (n=987)</c:v>
                </c:pt>
                <c:pt idx="1">
                  <c:v>2014 (n=997)</c:v>
                </c:pt>
                <c:pt idx="2">
                  <c:v>2016 (n=1000)</c:v>
                </c:pt>
                <c:pt idx="3">
                  <c:v>2017 (n=1040)</c:v>
                </c:pt>
                <c:pt idx="4">
                  <c:v>2018 (n=1044)</c:v>
                </c:pt>
                <c:pt idx="5">
                  <c:v>2019 (n=1000)</c:v>
                </c:pt>
                <c:pt idx="6">
                  <c:v>2020 (n=1000)</c:v>
                </c:pt>
                <c:pt idx="7">
                  <c:v>2021 (n=1000)</c:v>
                </c:pt>
                <c:pt idx="8">
                  <c:v>2022 (n=1000)</c:v>
                </c:pt>
                <c:pt idx="9">
                  <c:v>2023 (n=1000)</c:v>
                </c:pt>
              </c:strCache>
            </c:strRef>
          </c:cat>
          <c:val>
            <c:numRef>
              <c:f>List1!$B$5:$K$5</c:f>
              <c:numCache>
                <c:formatCode>General</c:formatCode>
                <c:ptCount val="10"/>
                <c:pt idx="6" formatCode="###0">
                  <c:v>34.4</c:v>
                </c:pt>
                <c:pt idx="7" formatCode="###0">
                  <c:v>34.200000000000003</c:v>
                </c:pt>
                <c:pt idx="8" formatCode="###0">
                  <c:v>44.4</c:v>
                </c:pt>
                <c:pt idx="9" formatCode="###0">
                  <c:v>38.9</c:v>
                </c:pt>
              </c:numCache>
            </c:numRef>
          </c:val>
          <c:smooth val="0"/>
          <c:extLst>
            <c:ext xmlns:c16="http://schemas.microsoft.com/office/drawing/2014/chart" uri="{C3380CC4-5D6E-409C-BE32-E72D297353CC}">
              <c16:uniqueId val="{00000008-9289-4711-A599-AD09F5D35A99}"/>
            </c:ext>
          </c:extLst>
        </c:ser>
        <c:ser>
          <c:idx val="4"/>
          <c:order val="4"/>
          <c:tx>
            <c:strRef>
              <c:f>List1!$A$6</c:f>
              <c:strCache>
                <c:ptCount val="1"/>
                <c:pt idx="0">
                  <c:v>na sociálních sítích - Twitter*</c:v>
                </c:pt>
              </c:strCache>
            </c:strRef>
          </c:tx>
          <c:spPr>
            <a:ln>
              <a:solidFill>
                <a:schemeClr val="accent6"/>
              </a:solidFill>
            </a:ln>
          </c:spPr>
          <c:marker>
            <c:symbol val="none"/>
          </c:marker>
          <c:dLbls>
            <c:dLbl>
              <c:idx val="9"/>
              <c:spPr>
                <a:noFill/>
                <a:ln>
                  <a:noFill/>
                </a:ln>
                <a:effectLst/>
              </c:spPr>
              <c:txPr>
                <a:bodyPr/>
                <a:lstStyle/>
                <a:p>
                  <a:pPr>
                    <a:defRPr sz="1000">
                      <a:solidFill>
                        <a:schemeClr val="accent6"/>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289-4711-A599-AD09F5D35A99}"/>
                </c:ext>
              </c:extLst>
            </c:dLbl>
            <c:spPr>
              <a:noFill/>
              <a:ln>
                <a:noFill/>
              </a:ln>
              <a:effectLst/>
            </c:spPr>
            <c:txPr>
              <a:bodyPr/>
              <a:lstStyle/>
              <a:p>
                <a:pPr>
                  <a:defRPr sz="1000">
                    <a:solidFill>
                      <a:schemeClr val="tx1"/>
                    </a:solidFill>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List1!$B$1:$K$1</c:f>
              <c:strCache>
                <c:ptCount val="10"/>
                <c:pt idx="0">
                  <c:v>2013 (n=987)</c:v>
                </c:pt>
                <c:pt idx="1">
                  <c:v>2014 (n=997)</c:v>
                </c:pt>
                <c:pt idx="2">
                  <c:v>2016 (n=1000)</c:v>
                </c:pt>
                <c:pt idx="3">
                  <c:v>2017 (n=1040)</c:v>
                </c:pt>
                <c:pt idx="4">
                  <c:v>2018 (n=1044)</c:v>
                </c:pt>
                <c:pt idx="5">
                  <c:v>2019 (n=1000)</c:v>
                </c:pt>
                <c:pt idx="6">
                  <c:v>2020 (n=1000)</c:v>
                </c:pt>
                <c:pt idx="7">
                  <c:v>2021 (n=1000)</c:v>
                </c:pt>
                <c:pt idx="8">
                  <c:v>2022 (n=1000)</c:v>
                </c:pt>
                <c:pt idx="9">
                  <c:v>2023 (n=1000)</c:v>
                </c:pt>
              </c:strCache>
            </c:strRef>
          </c:cat>
          <c:val>
            <c:numRef>
              <c:f>List1!$B$6:$K$6</c:f>
              <c:numCache>
                <c:formatCode>General</c:formatCode>
                <c:ptCount val="10"/>
                <c:pt idx="6" formatCode="###0">
                  <c:v>27</c:v>
                </c:pt>
                <c:pt idx="7" formatCode="###0">
                  <c:v>25.8</c:v>
                </c:pt>
                <c:pt idx="8" formatCode="###0">
                  <c:v>32.4</c:v>
                </c:pt>
                <c:pt idx="9" formatCode="###0">
                  <c:v>28.4</c:v>
                </c:pt>
              </c:numCache>
            </c:numRef>
          </c:val>
          <c:smooth val="0"/>
          <c:extLst>
            <c:ext xmlns:c16="http://schemas.microsoft.com/office/drawing/2014/chart" uri="{C3380CC4-5D6E-409C-BE32-E72D297353CC}">
              <c16:uniqueId val="{0000000A-9289-4711-A599-AD09F5D35A99}"/>
            </c:ext>
          </c:extLst>
        </c:ser>
        <c:ser>
          <c:idx val="5"/>
          <c:order val="5"/>
          <c:tx>
            <c:strRef>
              <c:f>List1!$A$7</c:f>
              <c:strCache>
                <c:ptCount val="1"/>
                <c:pt idx="0">
                  <c:v>na sociálních sítích - TikTok*</c:v>
                </c:pt>
              </c:strCache>
            </c:strRef>
          </c:tx>
          <c:spPr>
            <a:ln>
              <a:solidFill>
                <a:srgbClr val="793D57"/>
              </a:solidFill>
            </a:ln>
          </c:spPr>
          <c:marker>
            <c:symbol val="none"/>
          </c:marker>
          <c:dLbls>
            <c:dLbl>
              <c:idx val="8"/>
              <c:spPr>
                <a:noFill/>
                <a:ln>
                  <a:noFill/>
                </a:ln>
                <a:effectLst/>
              </c:spPr>
              <c:txPr>
                <a:bodyPr wrap="square" lIns="38100" tIns="19050" rIns="38100" bIns="19050" anchor="ctr">
                  <a:spAutoFit/>
                </a:bodyPr>
                <a:lstStyle/>
                <a:p>
                  <a:pPr>
                    <a:defRPr sz="1000">
                      <a:solidFill>
                        <a:srgbClr val="793D57"/>
                      </a:solidFill>
                    </a:defRPr>
                  </a:pPr>
                  <a:endParaRPr lang="cs-CZ"/>
                </a:p>
              </c:txPr>
              <c:dLblPos val="t"/>
              <c:showLegendKey val="0"/>
              <c:showVal val="1"/>
              <c:showCatName val="0"/>
              <c:showSerName val="0"/>
              <c:showPercent val="0"/>
              <c:showBubbleSize val="0"/>
              <c:extLst>
                <c:ext xmlns:c16="http://schemas.microsoft.com/office/drawing/2014/chart" uri="{C3380CC4-5D6E-409C-BE32-E72D297353CC}">
                  <c16:uniqueId val="{0000000B-9289-4711-A599-AD09F5D35A99}"/>
                </c:ext>
              </c:extLst>
            </c:dLbl>
            <c:dLbl>
              <c:idx val="9"/>
              <c:layout>
                <c:manualLayout>
                  <c:x val="-3.7152678967796687E-3"/>
                  <c:y val="-3.7866540359689733E-2"/>
                </c:manualLayout>
              </c:layout>
              <c:spPr>
                <a:noFill/>
                <a:ln>
                  <a:noFill/>
                </a:ln>
                <a:effectLst/>
              </c:spPr>
              <c:txPr>
                <a:bodyPr wrap="square" lIns="38100" tIns="19050" rIns="38100" bIns="19050" anchor="ctr">
                  <a:spAutoFit/>
                </a:bodyPr>
                <a:lstStyle/>
                <a:p>
                  <a:pPr>
                    <a:defRPr sz="1000">
                      <a:solidFill>
                        <a:srgbClr val="002060"/>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289-4711-A599-AD09F5D35A99}"/>
                </c:ext>
              </c:extLst>
            </c:dLbl>
            <c:spPr>
              <a:noFill/>
              <a:ln>
                <a:noFill/>
              </a:ln>
              <a:effectLst/>
            </c:spPr>
            <c:txPr>
              <a:bodyPr wrap="square" lIns="38100" tIns="19050" rIns="38100" bIns="19050" anchor="ctr">
                <a:spAutoFit/>
              </a:bodyPr>
              <a:lstStyle/>
              <a:p>
                <a:pPr>
                  <a:defRPr sz="1000"/>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List1!$B$1:$K$1</c:f>
              <c:strCache>
                <c:ptCount val="10"/>
                <c:pt idx="0">
                  <c:v>2013 (n=987)</c:v>
                </c:pt>
                <c:pt idx="1">
                  <c:v>2014 (n=997)</c:v>
                </c:pt>
                <c:pt idx="2">
                  <c:v>2016 (n=1000)</c:v>
                </c:pt>
                <c:pt idx="3">
                  <c:v>2017 (n=1040)</c:v>
                </c:pt>
                <c:pt idx="4">
                  <c:v>2018 (n=1044)</c:v>
                </c:pt>
                <c:pt idx="5">
                  <c:v>2019 (n=1000)</c:v>
                </c:pt>
                <c:pt idx="6">
                  <c:v>2020 (n=1000)</c:v>
                </c:pt>
                <c:pt idx="7">
                  <c:v>2021 (n=1000)</c:v>
                </c:pt>
                <c:pt idx="8">
                  <c:v>2022 (n=1000)</c:v>
                </c:pt>
                <c:pt idx="9">
                  <c:v>2023 (n=1000)</c:v>
                </c:pt>
              </c:strCache>
            </c:strRef>
          </c:cat>
          <c:val>
            <c:numRef>
              <c:f>List1!$B$7:$K$7</c:f>
              <c:numCache>
                <c:formatCode>General</c:formatCode>
                <c:ptCount val="10"/>
                <c:pt idx="9" formatCode="###0">
                  <c:v>28.799999999999997</c:v>
                </c:pt>
              </c:numCache>
            </c:numRef>
          </c:val>
          <c:smooth val="0"/>
          <c:extLst>
            <c:ext xmlns:c16="http://schemas.microsoft.com/office/drawing/2014/chart" uri="{C3380CC4-5D6E-409C-BE32-E72D297353CC}">
              <c16:uniqueId val="{0000000D-9289-4711-A599-AD09F5D35A99}"/>
            </c:ext>
          </c:extLst>
        </c:ser>
        <c:ser>
          <c:idx val="6"/>
          <c:order val="6"/>
          <c:tx>
            <c:strRef>
              <c:f>List1!$A$8</c:f>
              <c:strCache>
                <c:ptCount val="1"/>
                <c:pt idx="0">
                  <c:v>na sociálních sítích - všechny**</c:v>
                </c:pt>
              </c:strCache>
            </c:strRef>
          </c:tx>
          <c:spPr>
            <a:ln>
              <a:solidFill>
                <a:srgbClr val="E9693C"/>
              </a:solidFill>
            </a:ln>
          </c:spPr>
          <c:marker>
            <c:symbol val="none"/>
          </c:marker>
          <c:dLbls>
            <c:dLbl>
              <c:idx val="9"/>
              <c:spPr>
                <a:noFill/>
                <a:ln>
                  <a:noFill/>
                </a:ln>
                <a:effectLst/>
              </c:spPr>
              <c:txPr>
                <a:bodyPr wrap="square" lIns="38100" tIns="19050" rIns="38100" bIns="19050" anchor="ctr">
                  <a:spAutoFit/>
                </a:bodyPr>
                <a:lstStyle/>
                <a:p>
                  <a:pPr>
                    <a:defRPr sz="900">
                      <a:solidFill>
                        <a:schemeClr val="accent3"/>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289-4711-A599-AD09F5D35A99}"/>
                </c:ext>
              </c:extLst>
            </c:dLbl>
            <c:spPr>
              <a:noFill/>
              <a:ln>
                <a:noFill/>
              </a:ln>
              <a:effectLst/>
            </c:spPr>
            <c:txPr>
              <a:bodyPr wrap="square" lIns="38100" tIns="19050" rIns="38100" bIns="19050" anchor="ctr">
                <a:spAutoFit/>
              </a:bodyPr>
              <a:lstStyle/>
              <a:p>
                <a:pPr>
                  <a:defRPr sz="900"/>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List1!$B$1:$K$1</c:f>
              <c:strCache>
                <c:ptCount val="10"/>
                <c:pt idx="0">
                  <c:v>2013 (n=987)</c:v>
                </c:pt>
                <c:pt idx="1">
                  <c:v>2014 (n=997)</c:v>
                </c:pt>
                <c:pt idx="2">
                  <c:v>2016 (n=1000)</c:v>
                </c:pt>
                <c:pt idx="3">
                  <c:v>2017 (n=1040)</c:v>
                </c:pt>
                <c:pt idx="4">
                  <c:v>2018 (n=1044)</c:v>
                </c:pt>
                <c:pt idx="5">
                  <c:v>2019 (n=1000)</c:v>
                </c:pt>
                <c:pt idx="6">
                  <c:v>2020 (n=1000)</c:v>
                </c:pt>
                <c:pt idx="7">
                  <c:v>2021 (n=1000)</c:v>
                </c:pt>
                <c:pt idx="8">
                  <c:v>2022 (n=1000)</c:v>
                </c:pt>
                <c:pt idx="9">
                  <c:v>2023 (n=1000)</c:v>
                </c:pt>
              </c:strCache>
            </c:strRef>
          </c:cat>
          <c:val>
            <c:numRef>
              <c:f>List1!$B$8:$K$8</c:f>
              <c:numCache>
                <c:formatCode>General</c:formatCode>
                <c:ptCount val="10"/>
                <c:pt idx="2" formatCode="###0">
                  <c:v>35.829944164352703</c:v>
                </c:pt>
                <c:pt idx="3" formatCode="###0">
                  <c:v>43.685275531408273</c:v>
                </c:pt>
                <c:pt idx="4" formatCode="###0">
                  <c:v>49.214029746401678</c:v>
                </c:pt>
                <c:pt idx="5" formatCode="0">
                  <c:v>57.199999999999996</c:v>
                </c:pt>
                <c:pt idx="6" formatCode="###0">
                  <c:v>58</c:v>
                </c:pt>
                <c:pt idx="7" formatCode="###0">
                  <c:v>59.199999999999996</c:v>
                </c:pt>
                <c:pt idx="8" formatCode="0">
                  <c:v>63.7</c:v>
                </c:pt>
                <c:pt idx="9" formatCode="0">
                  <c:v>65.3</c:v>
                </c:pt>
              </c:numCache>
            </c:numRef>
          </c:val>
          <c:smooth val="0"/>
          <c:extLst>
            <c:ext xmlns:c16="http://schemas.microsoft.com/office/drawing/2014/chart" uri="{C3380CC4-5D6E-409C-BE32-E72D297353CC}">
              <c16:uniqueId val="{0000000F-9289-4711-A599-AD09F5D35A99}"/>
            </c:ext>
          </c:extLst>
        </c:ser>
        <c:dLbls>
          <c:showLegendKey val="0"/>
          <c:showVal val="0"/>
          <c:showCatName val="0"/>
          <c:showSerName val="0"/>
          <c:showPercent val="0"/>
          <c:showBubbleSize val="0"/>
        </c:dLbls>
        <c:smooth val="0"/>
        <c:axId val="393412984"/>
        <c:axId val="393413376"/>
      </c:lineChart>
      <c:catAx>
        <c:axId val="393412984"/>
        <c:scaling>
          <c:orientation val="minMax"/>
        </c:scaling>
        <c:delete val="0"/>
        <c:axPos val="b"/>
        <c:numFmt formatCode="General" sourceLinked="0"/>
        <c:majorTickMark val="none"/>
        <c:minorTickMark val="none"/>
        <c:tickLblPos val="nextTo"/>
        <c:txPr>
          <a:bodyPr/>
          <a:lstStyle/>
          <a:p>
            <a:pPr>
              <a:defRPr sz="1000" baseline="0"/>
            </a:pPr>
            <a:endParaRPr lang="cs-CZ"/>
          </a:p>
        </c:txPr>
        <c:crossAx val="393413376"/>
        <c:crosses val="autoZero"/>
        <c:auto val="1"/>
        <c:lblAlgn val="ctr"/>
        <c:lblOffset val="100"/>
        <c:noMultiLvlLbl val="0"/>
      </c:catAx>
      <c:valAx>
        <c:axId val="393413376"/>
        <c:scaling>
          <c:orientation val="minMax"/>
          <c:max val="90"/>
        </c:scaling>
        <c:delete val="0"/>
        <c:axPos val="l"/>
        <c:majorGridlines>
          <c:spPr>
            <a:ln>
              <a:prstDash val="sysDot"/>
            </a:ln>
          </c:spPr>
        </c:majorGridlines>
        <c:numFmt formatCode="0" sourceLinked="0"/>
        <c:majorTickMark val="none"/>
        <c:minorTickMark val="none"/>
        <c:tickLblPos val="nextTo"/>
        <c:spPr>
          <a:ln w="9525">
            <a:noFill/>
          </a:ln>
        </c:spPr>
        <c:txPr>
          <a:bodyPr/>
          <a:lstStyle/>
          <a:p>
            <a:pPr>
              <a:defRPr sz="1200" baseline="0"/>
            </a:pPr>
            <a:endParaRPr lang="cs-CZ"/>
          </a:p>
        </c:txPr>
        <c:crossAx val="393412984"/>
        <c:crosses val="autoZero"/>
        <c:crossBetween val="between"/>
      </c:valAx>
      <c:spPr>
        <a:ln>
          <a:solidFill>
            <a:schemeClr val="bg1">
              <a:lumMod val="65000"/>
            </a:schemeClr>
          </a:solidFill>
        </a:ln>
      </c:spPr>
    </c:plotArea>
    <c:legend>
      <c:legendPos val="b"/>
      <c:layout>
        <c:manualLayout>
          <c:xMode val="edge"/>
          <c:yMode val="edge"/>
          <c:x val="3.2041865746181848E-2"/>
          <c:y val="0.87475697664992647"/>
          <c:w val="0.88521974707174633"/>
          <c:h val="8.1519846224465106E-2"/>
        </c:manualLayout>
      </c:layout>
      <c:overlay val="0"/>
      <c:txPr>
        <a:bodyPr/>
        <a:lstStyle/>
        <a:p>
          <a:pPr>
            <a:defRPr sz="1000" baseline="0"/>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cap="all" baseline="0" dirty="0">
                <a:solidFill>
                  <a:schemeClr val="accent1"/>
                </a:solidFill>
              </a:rPr>
              <a:t>Společenská role </a:t>
            </a:r>
            <a:r>
              <a:rPr lang="cs-CZ" sz="1400" cap="all" baseline="0" dirty="0">
                <a:solidFill>
                  <a:srgbClr val="585858"/>
                </a:solidFill>
              </a:rPr>
              <a:t>reklamy</a:t>
            </a:r>
          </a:p>
          <a:p>
            <a:pPr>
              <a:defRPr/>
            </a:pPr>
            <a:r>
              <a:rPr lang="cs-CZ" sz="1050" b="0" i="1" dirty="0">
                <a:solidFill>
                  <a:srgbClr val="585858"/>
                </a:solidFill>
              </a:rPr>
              <a:t>(data</a:t>
            </a:r>
            <a:r>
              <a:rPr lang="cs-CZ" sz="1050" b="0" i="1" baseline="0" dirty="0">
                <a:solidFill>
                  <a:srgbClr val="585858"/>
                </a:solidFill>
              </a:rPr>
              <a:t> v %, n=1000)</a:t>
            </a:r>
          </a:p>
        </c:rich>
      </c:tx>
      <c:layout>
        <c:manualLayout>
          <c:xMode val="edge"/>
          <c:yMode val="edge"/>
          <c:x val="0.33267219423244576"/>
          <c:y val="4.3453303900210793E-2"/>
        </c:manualLayout>
      </c:layout>
      <c:overlay val="0"/>
    </c:title>
    <c:autoTitleDeleted val="0"/>
    <c:plotArea>
      <c:layout>
        <c:manualLayout>
          <c:layoutTarget val="inner"/>
          <c:xMode val="edge"/>
          <c:yMode val="edge"/>
          <c:x val="4.3316363553580033E-2"/>
          <c:y val="0.16671289798653174"/>
          <c:w val="0.93307884272120611"/>
          <c:h val="0.64411844738668733"/>
        </c:manualLayout>
      </c:layout>
      <c:barChart>
        <c:barDir val="col"/>
        <c:grouping val="percentStacked"/>
        <c:varyColors val="0"/>
        <c:ser>
          <c:idx val="0"/>
          <c:order val="0"/>
          <c:tx>
            <c:strRef>
              <c:f>List1!$B$1</c:f>
              <c:strCache>
                <c:ptCount val="1"/>
                <c:pt idx="0">
                  <c:v>zcela souhlasíte</c:v>
                </c:pt>
              </c:strCache>
            </c:strRef>
          </c:tx>
          <c:spPr>
            <a:solidFill>
              <a:srgbClr val="5BB531"/>
            </a:solidFill>
          </c:spPr>
          <c:invertIfNegative val="0"/>
          <c:dLbls>
            <c:spPr>
              <a:noFill/>
              <a:ln>
                <a:noFill/>
              </a:ln>
              <a:effectLst/>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Reklama manipuluje lidmi</c:v>
                </c:pt>
                <c:pt idx="1">
                  <c:v>Reklama podporuje zbytečný konzum</c:v>
                </c:pt>
                <c:pt idx="2">
                  <c:v>Reklama umožňuje existenci mnoha médiím a tím i názorovou pestrost</c:v>
                </c:pt>
                <c:pt idx="3">
                  <c:v>Tržní hospodářství nemůže bez reklamy existovat</c:v>
                </c:pt>
                <c:pt idx="4">
                  <c:v>Reklama je součástí moderního života</c:v>
                </c:pt>
                <c:pt idx="5">
                  <c:v>Reklama lidem pomáhá orientovat se v nabídce zboží a služeb</c:v>
                </c:pt>
              </c:strCache>
            </c:strRef>
          </c:cat>
          <c:val>
            <c:numRef>
              <c:f>List1!$B$2:$B$7</c:f>
              <c:numCache>
                <c:formatCode>###0</c:formatCode>
                <c:ptCount val="6"/>
                <c:pt idx="0">
                  <c:v>45.4</c:v>
                </c:pt>
                <c:pt idx="1">
                  <c:v>36</c:v>
                </c:pt>
                <c:pt idx="2">
                  <c:v>21.5</c:v>
                </c:pt>
                <c:pt idx="3">
                  <c:v>20.5</c:v>
                </c:pt>
                <c:pt idx="4">
                  <c:v>20.100000000000001</c:v>
                </c:pt>
                <c:pt idx="5">
                  <c:v>10.9</c:v>
                </c:pt>
              </c:numCache>
            </c:numRef>
          </c:val>
          <c:extLst>
            <c:ext xmlns:c16="http://schemas.microsoft.com/office/drawing/2014/chart" uri="{C3380CC4-5D6E-409C-BE32-E72D297353CC}">
              <c16:uniqueId val="{00000000-5CC7-43E8-8B0D-220EFDAF80D5}"/>
            </c:ext>
          </c:extLst>
        </c:ser>
        <c:ser>
          <c:idx val="1"/>
          <c:order val="1"/>
          <c:tx>
            <c:strRef>
              <c:f>List1!$C$1</c:f>
              <c:strCache>
                <c:ptCount val="1"/>
                <c:pt idx="0">
                  <c:v>spíše souhlasíte</c:v>
                </c:pt>
              </c:strCache>
            </c:strRef>
          </c:tx>
          <c:spPr>
            <a:solidFill>
              <a:srgbClr val="99DB7B"/>
            </a:solidFill>
            <a:ln>
              <a:solidFill>
                <a:srgbClr val="99DB7B"/>
              </a:solidFill>
            </a:ln>
          </c:spPr>
          <c:invertIfNegative val="0"/>
          <c:dLbls>
            <c:spPr>
              <a:noFill/>
              <a:ln>
                <a:noFill/>
              </a:ln>
              <a:effectLst/>
            </c:spPr>
            <c:txPr>
              <a:bodyPr/>
              <a:lstStyle/>
              <a:p>
                <a:pPr>
                  <a:defRPr sz="1000" b="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Reklama manipuluje lidmi</c:v>
                </c:pt>
                <c:pt idx="1">
                  <c:v>Reklama podporuje zbytečný konzum</c:v>
                </c:pt>
                <c:pt idx="2">
                  <c:v>Reklama umožňuje existenci mnoha médiím a tím i názorovou pestrost</c:v>
                </c:pt>
                <c:pt idx="3">
                  <c:v>Tržní hospodářství nemůže bez reklamy existovat</c:v>
                </c:pt>
                <c:pt idx="4">
                  <c:v>Reklama je součástí moderního života</c:v>
                </c:pt>
                <c:pt idx="5">
                  <c:v>Reklama lidem pomáhá orientovat se v nabídce zboží a služeb</c:v>
                </c:pt>
              </c:strCache>
            </c:strRef>
          </c:cat>
          <c:val>
            <c:numRef>
              <c:f>List1!$C$2:$C$7</c:f>
              <c:numCache>
                <c:formatCode>###0</c:formatCode>
                <c:ptCount val="6"/>
                <c:pt idx="0">
                  <c:v>37.4</c:v>
                </c:pt>
                <c:pt idx="1">
                  <c:v>32.4</c:v>
                </c:pt>
                <c:pt idx="2">
                  <c:v>43.1</c:v>
                </c:pt>
                <c:pt idx="3">
                  <c:v>42.1</c:v>
                </c:pt>
                <c:pt idx="4">
                  <c:v>46.800000000000004</c:v>
                </c:pt>
                <c:pt idx="5">
                  <c:v>41.4</c:v>
                </c:pt>
              </c:numCache>
            </c:numRef>
          </c:val>
          <c:extLst>
            <c:ext xmlns:c16="http://schemas.microsoft.com/office/drawing/2014/chart" uri="{C3380CC4-5D6E-409C-BE32-E72D297353CC}">
              <c16:uniqueId val="{00000001-5CC7-43E8-8B0D-220EFDAF80D5}"/>
            </c:ext>
          </c:extLst>
        </c:ser>
        <c:ser>
          <c:idx val="3"/>
          <c:order val="2"/>
          <c:tx>
            <c:strRef>
              <c:f>List1!$F$1</c:f>
              <c:strCache>
                <c:ptCount val="1"/>
                <c:pt idx="0">
                  <c:v>neví</c:v>
                </c:pt>
              </c:strCache>
            </c:strRef>
          </c:tx>
          <c:spPr>
            <a:solidFill>
              <a:schemeClr val="bg2">
                <a:lumMod val="9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List1!$A$2:$A$7</c:f>
              <c:strCache>
                <c:ptCount val="6"/>
                <c:pt idx="0">
                  <c:v>Reklama manipuluje lidmi</c:v>
                </c:pt>
                <c:pt idx="1">
                  <c:v>Reklama podporuje zbytečný konzum</c:v>
                </c:pt>
                <c:pt idx="2">
                  <c:v>Reklama umožňuje existenci mnoha médiím a tím i názorovou pestrost</c:v>
                </c:pt>
                <c:pt idx="3">
                  <c:v>Tržní hospodářství nemůže bez reklamy existovat</c:v>
                </c:pt>
                <c:pt idx="4">
                  <c:v>Reklama je součástí moderního života</c:v>
                </c:pt>
                <c:pt idx="5">
                  <c:v>Reklama lidem pomáhá orientovat se v nabídce zboží a služeb</c:v>
                </c:pt>
              </c:strCache>
            </c:strRef>
          </c:cat>
          <c:val>
            <c:numRef>
              <c:f>List1!$F$2:$F$7</c:f>
              <c:numCache>
                <c:formatCode>###0</c:formatCode>
                <c:ptCount val="6"/>
                <c:pt idx="0">
                  <c:v>6</c:v>
                </c:pt>
                <c:pt idx="1">
                  <c:v>8.9</c:v>
                </c:pt>
                <c:pt idx="2">
                  <c:v>11.3</c:v>
                </c:pt>
                <c:pt idx="3">
                  <c:v>9.8000000000000007</c:v>
                </c:pt>
                <c:pt idx="4">
                  <c:v>6.5</c:v>
                </c:pt>
                <c:pt idx="5">
                  <c:v>6.8000000000000007</c:v>
                </c:pt>
              </c:numCache>
            </c:numRef>
          </c:val>
          <c:extLst>
            <c:ext xmlns:c16="http://schemas.microsoft.com/office/drawing/2014/chart" uri="{C3380CC4-5D6E-409C-BE32-E72D297353CC}">
              <c16:uniqueId val="{00000002-5CC7-43E8-8B0D-220EFDAF80D5}"/>
            </c:ext>
          </c:extLst>
        </c:ser>
        <c:ser>
          <c:idx val="4"/>
          <c:order val="3"/>
          <c:tx>
            <c:strRef>
              <c:f>List1!$D$1</c:f>
              <c:strCache>
                <c:ptCount val="1"/>
                <c:pt idx="0">
                  <c:v>spíše nesouhlasíte</c:v>
                </c:pt>
              </c:strCache>
            </c:strRef>
          </c:tx>
          <c:spPr>
            <a:solidFill>
              <a:schemeClr val="accent3">
                <a:lumMod val="60000"/>
                <a:lumOff val="40000"/>
              </a:schemeClr>
            </a:solidFill>
            <a:ln>
              <a:noFill/>
            </a:ln>
          </c:spPr>
          <c:invertIfNegative val="0"/>
          <c:dLbls>
            <c:spPr>
              <a:noFill/>
              <a:ln>
                <a:noFill/>
              </a:ln>
              <a:effectLst/>
            </c:spPr>
            <c:txPr>
              <a:bodyPr/>
              <a:lstStyle/>
              <a:p>
                <a:pPr>
                  <a:defRPr sz="900" b="0">
                    <a:solidFill>
                      <a:srgbClr val="585858"/>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Reklama manipuluje lidmi</c:v>
                </c:pt>
                <c:pt idx="1">
                  <c:v>Reklama podporuje zbytečný konzum</c:v>
                </c:pt>
                <c:pt idx="2">
                  <c:v>Reklama umožňuje existenci mnoha médiím a tím i názorovou pestrost</c:v>
                </c:pt>
                <c:pt idx="3">
                  <c:v>Tržní hospodářství nemůže bez reklamy existovat</c:v>
                </c:pt>
                <c:pt idx="4">
                  <c:v>Reklama je součástí moderního života</c:v>
                </c:pt>
                <c:pt idx="5">
                  <c:v>Reklama lidem pomáhá orientovat se v nabídce zboží a služeb</c:v>
                </c:pt>
              </c:strCache>
            </c:strRef>
          </c:cat>
          <c:val>
            <c:numRef>
              <c:f>List1!$D$2:$D$7</c:f>
              <c:numCache>
                <c:formatCode>###0</c:formatCode>
                <c:ptCount val="6"/>
                <c:pt idx="0">
                  <c:v>8.3000000000000007</c:v>
                </c:pt>
                <c:pt idx="1">
                  <c:v>16.8</c:v>
                </c:pt>
                <c:pt idx="2">
                  <c:v>15</c:v>
                </c:pt>
                <c:pt idx="3">
                  <c:v>19.100000000000001</c:v>
                </c:pt>
                <c:pt idx="4">
                  <c:v>16.600000000000001</c:v>
                </c:pt>
                <c:pt idx="5">
                  <c:v>28.9</c:v>
                </c:pt>
              </c:numCache>
            </c:numRef>
          </c:val>
          <c:extLst>
            <c:ext xmlns:c16="http://schemas.microsoft.com/office/drawing/2014/chart" uri="{C3380CC4-5D6E-409C-BE32-E72D297353CC}">
              <c16:uniqueId val="{00000003-5CC7-43E8-8B0D-220EFDAF80D5}"/>
            </c:ext>
          </c:extLst>
        </c:ser>
        <c:ser>
          <c:idx val="2"/>
          <c:order val="4"/>
          <c:tx>
            <c:strRef>
              <c:f>List1!$E$1</c:f>
              <c:strCache>
                <c:ptCount val="1"/>
                <c:pt idx="0">
                  <c:v>zcela nesouhlasíte</c:v>
                </c:pt>
              </c:strCache>
            </c:strRef>
          </c:tx>
          <c:spPr>
            <a:solidFill>
              <a:schemeClr val="accent3"/>
            </a:solidFill>
            <a:ln>
              <a:solidFill>
                <a:srgbClr val="F2A58A"/>
              </a:solidFill>
            </a:ln>
          </c:spPr>
          <c:invertIfNegative val="0"/>
          <c:dLbls>
            <c:spPr>
              <a:noFill/>
              <a:ln>
                <a:noFill/>
              </a:ln>
              <a:effectLst/>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Reklama manipuluje lidmi</c:v>
                </c:pt>
                <c:pt idx="1">
                  <c:v>Reklama podporuje zbytečný konzum</c:v>
                </c:pt>
                <c:pt idx="2">
                  <c:v>Reklama umožňuje existenci mnoha médiím a tím i názorovou pestrost</c:v>
                </c:pt>
                <c:pt idx="3">
                  <c:v>Tržní hospodářství nemůže bez reklamy existovat</c:v>
                </c:pt>
                <c:pt idx="4">
                  <c:v>Reklama je součástí moderního života</c:v>
                </c:pt>
                <c:pt idx="5">
                  <c:v>Reklama lidem pomáhá orientovat se v nabídce zboží a služeb</c:v>
                </c:pt>
              </c:strCache>
            </c:strRef>
          </c:cat>
          <c:val>
            <c:numRef>
              <c:f>List1!$E$2:$E$7</c:f>
              <c:numCache>
                <c:formatCode>###0</c:formatCode>
                <c:ptCount val="6"/>
                <c:pt idx="0">
                  <c:v>2.9000000000000004</c:v>
                </c:pt>
                <c:pt idx="1">
                  <c:v>5.9</c:v>
                </c:pt>
                <c:pt idx="2">
                  <c:v>9.1</c:v>
                </c:pt>
                <c:pt idx="3">
                  <c:v>8.5</c:v>
                </c:pt>
                <c:pt idx="4">
                  <c:v>10</c:v>
                </c:pt>
                <c:pt idx="5">
                  <c:v>12</c:v>
                </c:pt>
              </c:numCache>
            </c:numRef>
          </c:val>
          <c:extLst>
            <c:ext xmlns:c16="http://schemas.microsoft.com/office/drawing/2014/chart" uri="{C3380CC4-5D6E-409C-BE32-E72D297353CC}">
              <c16:uniqueId val="{00000004-5CC7-43E8-8B0D-220EFDAF80D5}"/>
            </c:ext>
          </c:extLst>
        </c:ser>
        <c:dLbls>
          <c:showLegendKey val="0"/>
          <c:showVal val="0"/>
          <c:showCatName val="0"/>
          <c:showSerName val="0"/>
          <c:showPercent val="0"/>
          <c:showBubbleSize val="0"/>
        </c:dLbls>
        <c:gapWidth val="65"/>
        <c:overlap val="100"/>
        <c:axId val="399724816"/>
        <c:axId val="399727168"/>
      </c:barChart>
      <c:catAx>
        <c:axId val="399724816"/>
        <c:scaling>
          <c:orientation val="minMax"/>
        </c:scaling>
        <c:delete val="0"/>
        <c:axPos val="b"/>
        <c:numFmt formatCode="General" sourceLinked="0"/>
        <c:majorTickMark val="out"/>
        <c:minorTickMark val="none"/>
        <c:tickLblPos val="nextTo"/>
        <c:spPr>
          <a:noFill/>
        </c:spPr>
        <c:txPr>
          <a:bodyPr/>
          <a:lstStyle/>
          <a:p>
            <a:pPr>
              <a:defRPr sz="800"/>
            </a:pPr>
            <a:endParaRPr lang="cs-CZ"/>
          </a:p>
        </c:txPr>
        <c:crossAx val="399727168"/>
        <c:crossesAt val="0"/>
        <c:auto val="1"/>
        <c:lblAlgn val="ctr"/>
        <c:lblOffset val="100"/>
        <c:noMultiLvlLbl val="0"/>
      </c:catAx>
      <c:valAx>
        <c:axId val="399727168"/>
        <c:scaling>
          <c:orientation val="minMax"/>
        </c:scaling>
        <c:delete val="0"/>
        <c:axPos val="r"/>
        <c:majorGridlines>
          <c:spPr>
            <a:ln>
              <a:prstDash val="sysDot"/>
            </a:ln>
          </c:spPr>
        </c:majorGridlines>
        <c:numFmt formatCode="0%" sourceLinked="1"/>
        <c:majorTickMark val="none"/>
        <c:minorTickMark val="none"/>
        <c:tickLblPos val="low"/>
        <c:crossAx val="399724816"/>
        <c:crosses val="max"/>
        <c:crossBetween val="between"/>
        <c:majorUnit val="0.2"/>
        <c:minorUnit val="2.0000000000000011E-2"/>
      </c:valAx>
    </c:plotArea>
    <c:legend>
      <c:legendPos val="t"/>
      <c:layout>
        <c:manualLayout>
          <c:xMode val="edge"/>
          <c:yMode val="edge"/>
          <c:x val="5.8377600945137352E-2"/>
          <c:y val="0.95528777800856268"/>
          <c:w val="0.8170389997303279"/>
          <c:h val="4.3134096211532059E-2"/>
        </c:manualLayout>
      </c:layout>
      <c:overlay val="0"/>
      <c:txPr>
        <a:bodyPr/>
        <a:lstStyle/>
        <a:p>
          <a:pPr>
            <a:defRPr sz="900"/>
          </a:pPr>
          <a:endParaRPr lang="cs-CZ"/>
        </a:p>
      </c:txPr>
    </c:legend>
    <c:plotVisOnly val="1"/>
    <c:dispBlanksAs val="gap"/>
    <c:showDLblsOverMax val="0"/>
  </c:chart>
  <c:txPr>
    <a:bodyPr/>
    <a:lstStyle/>
    <a:p>
      <a:pPr>
        <a:defRPr sz="900"/>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dirty="0"/>
              <a:t>Osobní </a:t>
            </a:r>
            <a:r>
              <a:rPr lang="cs-CZ" sz="1400" cap="all" baseline="0" dirty="0">
                <a:solidFill>
                  <a:schemeClr val="accent1"/>
                </a:solidFill>
              </a:rPr>
              <a:t>postoje k nevhodným tématům</a:t>
            </a:r>
            <a:r>
              <a:rPr lang="cs-CZ" sz="1400" dirty="0">
                <a:solidFill>
                  <a:schemeClr val="accent1"/>
                </a:solidFill>
              </a:rPr>
              <a:t> </a:t>
            </a:r>
            <a:r>
              <a:rPr lang="cs-CZ" sz="1400" dirty="0"/>
              <a:t>v reklamách</a:t>
            </a:r>
            <a:endParaRPr lang="cs-CZ" sz="1400" baseline="0" dirty="0"/>
          </a:p>
          <a:p>
            <a:pPr>
              <a:defRPr/>
            </a:pPr>
            <a:r>
              <a:rPr lang="cs-CZ" sz="1200" b="0" i="1" baseline="0" dirty="0"/>
              <a:t>n=1000, data v %</a:t>
            </a:r>
            <a:endParaRPr lang="cs-CZ" sz="1200" b="0" i="1" dirty="0"/>
          </a:p>
        </c:rich>
      </c:tx>
      <c:layout>
        <c:manualLayout>
          <c:xMode val="edge"/>
          <c:yMode val="edge"/>
          <c:x val="0.36471002132660835"/>
          <c:y val="1.6461133948079843E-2"/>
        </c:manualLayout>
      </c:layout>
      <c:overlay val="0"/>
    </c:title>
    <c:autoTitleDeleted val="0"/>
    <c:plotArea>
      <c:layout>
        <c:manualLayout>
          <c:layoutTarget val="inner"/>
          <c:xMode val="edge"/>
          <c:yMode val="edge"/>
          <c:x val="0.32987372169765899"/>
          <c:y val="0.11309220540315862"/>
          <c:w val="0.62411490835429861"/>
          <c:h val="0.67411898677924653"/>
        </c:manualLayout>
      </c:layout>
      <c:barChart>
        <c:barDir val="bar"/>
        <c:grouping val="percentStacked"/>
        <c:varyColors val="0"/>
        <c:ser>
          <c:idx val="0"/>
          <c:order val="0"/>
          <c:tx>
            <c:strRef>
              <c:f>List1!$B$1</c:f>
              <c:strCache>
                <c:ptCount val="1"/>
                <c:pt idx="0">
                  <c:v>reklamu na tento druh výrobku je třeba naprosto zakázat</c:v>
                </c:pt>
              </c:strCache>
            </c:strRef>
          </c:tx>
          <c:spPr>
            <a:solidFill>
              <a:schemeClr val="accent3">
                <a:lumMod val="75000"/>
              </a:schemeClr>
            </a:solidFill>
          </c:spPr>
          <c:invertIfNegative val="0"/>
          <c:dLbls>
            <c:spPr>
              <a:noFill/>
              <a:ln>
                <a:noFill/>
              </a:ln>
              <a:effectLst/>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reklama na CIGARETY</c:v>
                </c:pt>
                <c:pt idx="1">
                  <c:v>reklama na DESTILÁTY, TVRDÝ ALKOHOL</c:v>
                </c:pt>
                <c:pt idx="2">
                  <c:v>reklama na VÍNO A SEKT</c:v>
                </c:pt>
                <c:pt idx="3">
                  <c:v>reklama na PIVO</c:v>
                </c:pt>
                <c:pt idx="4">
                  <c:v>reklama na VOLNĚ PRODEJNÉ LÉKY</c:v>
                </c:pt>
              </c:strCache>
            </c:strRef>
          </c:cat>
          <c:val>
            <c:numRef>
              <c:f>List1!$B$2:$B$6</c:f>
              <c:numCache>
                <c:formatCode>###0</c:formatCode>
                <c:ptCount val="5"/>
                <c:pt idx="0">
                  <c:v>42.9</c:v>
                </c:pt>
                <c:pt idx="1">
                  <c:v>26.1</c:v>
                </c:pt>
                <c:pt idx="2">
                  <c:v>13.3</c:v>
                </c:pt>
                <c:pt idx="3">
                  <c:v>12.5</c:v>
                </c:pt>
                <c:pt idx="4">
                  <c:v>9.6</c:v>
                </c:pt>
              </c:numCache>
            </c:numRef>
          </c:val>
          <c:extLst>
            <c:ext xmlns:c16="http://schemas.microsoft.com/office/drawing/2014/chart" uri="{C3380CC4-5D6E-409C-BE32-E72D297353CC}">
              <c16:uniqueId val="{00000000-9E2F-4ECB-9462-ACB491717F1C}"/>
            </c:ext>
          </c:extLst>
        </c:ser>
        <c:ser>
          <c:idx val="1"/>
          <c:order val="1"/>
          <c:tx>
            <c:strRef>
              <c:f>List1!$C$1</c:f>
              <c:strCache>
                <c:ptCount val="1"/>
                <c:pt idx="0">
                  <c:v>taková reklama může být provozována jen s určitým omezením</c:v>
                </c:pt>
              </c:strCache>
            </c:strRef>
          </c:tx>
          <c:spPr>
            <a:solidFill>
              <a:schemeClr val="accent3">
                <a:lumMod val="60000"/>
                <a:lumOff val="40000"/>
              </a:schemeClr>
            </a:solidFill>
          </c:spPr>
          <c:invertIfNegative val="0"/>
          <c:dLbls>
            <c:spPr>
              <a:noFill/>
              <a:ln>
                <a:noFill/>
              </a:ln>
              <a:effectLst/>
            </c:spPr>
            <c:txPr>
              <a:bodyPr/>
              <a:lstStyle/>
              <a:p>
                <a:pPr>
                  <a:defRPr sz="1000" b="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reklama na CIGARETY</c:v>
                </c:pt>
                <c:pt idx="1">
                  <c:v>reklama na DESTILÁTY, TVRDÝ ALKOHOL</c:v>
                </c:pt>
                <c:pt idx="2">
                  <c:v>reklama na VÍNO A SEKT</c:v>
                </c:pt>
                <c:pt idx="3">
                  <c:v>reklama na PIVO</c:v>
                </c:pt>
                <c:pt idx="4">
                  <c:v>reklama na VOLNĚ PRODEJNÉ LÉKY</c:v>
                </c:pt>
              </c:strCache>
            </c:strRef>
          </c:cat>
          <c:val>
            <c:numRef>
              <c:f>List1!$C$2:$C$6</c:f>
              <c:numCache>
                <c:formatCode>###0</c:formatCode>
                <c:ptCount val="5"/>
                <c:pt idx="0">
                  <c:v>29.7</c:v>
                </c:pt>
                <c:pt idx="1">
                  <c:v>41.3</c:v>
                </c:pt>
                <c:pt idx="2">
                  <c:v>43.9</c:v>
                </c:pt>
                <c:pt idx="3">
                  <c:v>43.2</c:v>
                </c:pt>
                <c:pt idx="4">
                  <c:v>38.5</c:v>
                </c:pt>
              </c:numCache>
            </c:numRef>
          </c:val>
          <c:extLst>
            <c:ext xmlns:c16="http://schemas.microsoft.com/office/drawing/2014/chart" uri="{C3380CC4-5D6E-409C-BE32-E72D297353CC}">
              <c16:uniqueId val="{00000001-9E2F-4ECB-9462-ACB491717F1C}"/>
            </c:ext>
          </c:extLst>
        </c:ser>
        <c:ser>
          <c:idx val="3"/>
          <c:order val="2"/>
          <c:tx>
            <c:strRef>
              <c:f>List1!$E$1</c:f>
              <c:strCache>
                <c:ptCount val="1"/>
                <c:pt idx="0">
                  <c:v>nevím, záležitost je příliš složitá, než aby bylo možno vybrat jedno z nabízených řešení</c:v>
                </c:pt>
              </c:strCache>
            </c:strRef>
          </c:tx>
          <c:spPr>
            <a:solidFill>
              <a:schemeClr val="bg1">
                <a:lumMod val="85000"/>
              </a:schemeClr>
            </a:solidFill>
            <a:ln>
              <a:noFill/>
            </a:ln>
          </c:spPr>
          <c:invertIfNegative val="0"/>
          <c:dLbls>
            <c:dLbl>
              <c:idx val="0"/>
              <c:layout>
                <c:manualLayout>
                  <c:x val="-2.0746887966804992E-3"/>
                  <c:y val="1.85164611339483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2F-4ECB-9462-ACB491717F1C}"/>
                </c:ext>
              </c:extLst>
            </c:dLbl>
            <c:spPr>
              <a:noFill/>
              <a:ln>
                <a:noFill/>
              </a:ln>
              <a:effectLst/>
            </c:spPr>
            <c:txPr>
              <a:bodyPr/>
              <a:lstStyle/>
              <a:p>
                <a:pPr>
                  <a:defRPr sz="1000" b="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reklama na CIGARETY</c:v>
                </c:pt>
                <c:pt idx="1">
                  <c:v>reklama na DESTILÁTY, TVRDÝ ALKOHOL</c:v>
                </c:pt>
                <c:pt idx="2">
                  <c:v>reklama na VÍNO A SEKT</c:v>
                </c:pt>
                <c:pt idx="3">
                  <c:v>reklama na PIVO</c:v>
                </c:pt>
                <c:pt idx="4">
                  <c:v>reklama na VOLNĚ PRODEJNÉ LÉKY</c:v>
                </c:pt>
              </c:strCache>
            </c:strRef>
          </c:cat>
          <c:val>
            <c:numRef>
              <c:f>List1!$E$2:$E$6</c:f>
              <c:numCache>
                <c:formatCode>###0</c:formatCode>
                <c:ptCount val="5"/>
                <c:pt idx="0">
                  <c:v>7.7</c:v>
                </c:pt>
                <c:pt idx="1">
                  <c:v>7.7</c:v>
                </c:pt>
                <c:pt idx="2">
                  <c:v>7.6</c:v>
                </c:pt>
                <c:pt idx="3">
                  <c:v>6.7</c:v>
                </c:pt>
                <c:pt idx="4">
                  <c:v>9.8000000000000007</c:v>
                </c:pt>
              </c:numCache>
            </c:numRef>
          </c:val>
          <c:extLst>
            <c:ext xmlns:c16="http://schemas.microsoft.com/office/drawing/2014/chart" uri="{C3380CC4-5D6E-409C-BE32-E72D297353CC}">
              <c16:uniqueId val="{00000003-9E2F-4ECB-9462-ACB491717F1C}"/>
            </c:ext>
          </c:extLst>
        </c:ser>
        <c:ser>
          <c:idx val="2"/>
          <c:order val="3"/>
          <c:tx>
            <c:strRef>
              <c:f>List1!$D$1</c:f>
              <c:strCache>
                <c:ptCount val="1"/>
                <c:pt idx="0">
                  <c:v>ať si každý dává takovou reklamu, jakou chce a kde chce</c:v>
                </c:pt>
              </c:strCache>
            </c:strRef>
          </c:tx>
          <c:spPr>
            <a:solidFill>
              <a:schemeClr val="accent1"/>
            </a:solidFill>
          </c:spPr>
          <c:invertIfNegative val="0"/>
          <c:dLbls>
            <c:spPr>
              <a:noFill/>
              <a:ln>
                <a:noFill/>
              </a:ln>
              <a:effectLst/>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reklama na CIGARETY</c:v>
                </c:pt>
                <c:pt idx="1">
                  <c:v>reklama na DESTILÁTY, TVRDÝ ALKOHOL</c:v>
                </c:pt>
                <c:pt idx="2">
                  <c:v>reklama na VÍNO A SEKT</c:v>
                </c:pt>
                <c:pt idx="3">
                  <c:v>reklama na PIVO</c:v>
                </c:pt>
                <c:pt idx="4">
                  <c:v>reklama na VOLNĚ PRODEJNÉ LÉKY</c:v>
                </c:pt>
              </c:strCache>
            </c:strRef>
          </c:cat>
          <c:val>
            <c:numRef>
              <c:f>List1!$D$2:$D$6</c:f>
              <c:numCache>
                <c:formatCode>###0</c:formatCode>
                <c:ptCount val="5"/>
                <c:pt idx="0">
                  <c:v>19.7</c:v>
                </c:pt>
                <c:pt idx="1">
                  <c:v>24.9</c:v>
                </c:pt>
                <c:pt idx="2">
                  <c:v>35.200000000000003</c:v>
                </c:pt>
                <c:pt idx="3">
                  <c:v>37.6</c:v>
                </c:pt>
                <c:pt idx="4">
                  <c:v>42.1</c:v>
                </c:pt>
              </c:numCache>
            </c:numRef>
          </c:val>
          <c:extLst>
            <c:ext xmlns:c16="http://schemas.microsoft.com/office/drawing/2014/chart" uri="{C3380CC4-5D6E-409C-BE32-E72D297353CC}">
              <c16:uniqueId val="{00000004-9E2F-4ECB-9462-ACB491717F1C}"/>
            </c:ext>
          </c:extLst>
        </c:ser>
        <c:dLbls>
          <c:showLegendKey val="0"/>
          <c:showVal val="0"/>
          <c:showCatName val="0"/>
          <c:showSerName val="0"/>
          <c:showPercent val="0"/>
          <c:showBubbleSize val="0"/>
        </c:dLbls>
        <c:gapWidth val="65"/>
        <c:overlap val="100"/>
        <c:axId val="394828928"/>
        <c:axId val="394829320"/>
      </c:barChart>
      <c:catAx>
        <c:axId val="394828928"/>
        <c:scaling>
          <c:orientation val="maxMin"/>
        </c:scaling>
        <c:delete val="0"/>
        <c:axPos val="l"/>
        <c:numFmt formatCode="General" sourceLinked="0"/>
        <c:majorTickMark val="out"/>
        <c:minorTickMark val="none"/>
        <c:tickLblPos val="nextTo"/>
        <c:txPr>
          <a:bodyPr/>
          <a:lstStyle/>
          <a:p>
            <a:pPr>
              <a:defRPr sz="1100"/>
            </a:pPr>
            <a:endParaRPr lang="cs-CZ"/>
          </a:p>
        </c:txPr>
        <c:crossAx val="394829320"/>
        <c:crosses val="autoZero"/>
        <c:auto val="1"/>
        <c:lblAlgn val="ctr"/>
        <c:lblOffset val="100"/>
        <c:noMultiLvlLbl val="0"/>
      </c:catAx>
      <c:valAx>
        <c:axId val="394829320"/>
        <c:scaling>
          <c:orientation val="minMax"/>
          <c:max val="1"/>
        </c:scaling>
        <c:delete val="0"/>
        <c:axPos val="b"/>
        <c:majorGridlines>
          <c:spPr>
            <a:ln>
              <a:prstDash val="sysDot"/>
            </a:ln>
          </c:spPr>
        </c:majorGridlines>
        <c:numFmt formatCode="0%" sourceLinked="1"/>
        <c:majorTickMark val="out"/>
        <c:minorTickMark val="none"/>
        <c:tickLblPos val="nextTo"/>
        <c:txPr>
          <a:bodyPr/>
          <a:lstStyle/>
          <a:p>
            <a:pPr>
              <a:defRPr sz="900"/>
            </a:pPr>
            <a:endParaRPr lang="cs-CZ"/>
          </a:p>
        </c:txPr>
        <c:crossAx val="394828928"/>
        <c:crosses val="max"/>
        <c:crossBetween val="between"/>
        <c:majorUnit val="0.2"/>
      </c:valAx>
    </c:plotArea>
    <c:legend>
      <c:legendPos val="t"/>
      <c:layout>
        <c:manualLayout>
          <c:xMode val="edge"/>
          <c:yMode val="edge"/>
          <c:x val="0.22371070970327914"/>
          <c:y val="0.84073788097618785"/>
          <c:w val="0.75039075179010661"/>
          <c:h val="0.14685312743028553"/>
        </c:manualLayout>
      </c:layout>
      <c:overlay val="0"/>
      <c:txPr>
        <a:bodyPr/>
        <a:lstStyle/>
        <a:p>
          <a:pPr>
            <a:defRPr sz="1000"/>
          </a:pPr>
          <a:endParaRPr lang="cs-CZ"/>
        </a:p>
      </c:txPr>
    </c:legend>
    <c:plotVisOnly val="1"/>
    <c:dispBlanksAs val="gap"/>
    <c:showDLblsOverMax val="0"/>
  </c:chart>
  <c:txPr>
    <a:bodyPr/>
    <a:lstStyle/>
    <a:p>
      <a:pPr>
        <a:defRPr sz="1200"/>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cap="all" baseline="0" dirty="0"/>
              <a:t>Reklama a </a:t>
            </a:r>
            <a:r>
              <a:rPr lang="cs-CZ" sz="1400" cap="all" baseline="0" dirty="0">
                <a:solidFill>
                  <a:srgbClr val="01368A"/>
                </a:solidFill>
              </a:rPr>
              <a:t>děti</a:t>
            </a:r>
          </a:p>
          <a:p>
            <a:pPr>
              <a:defRPr/>
            </a:pPr>
            <a:r>
              <a:rPr lang="cs-CZ" sz="1050" b="0" i="1" dirty="0"/>
              <a:t>(data</a:t>
            </a:r>
            <a:r>
              <a:rPr lang="cs-CZ" sz="1050" b="0" i="1" baseline="0" dirty="0"/>
              <a:t> v %, n=1000)</a:t>
            </a:r>
          </a:p>
        </c:rich>
      </c:tx>
      <c:overlay val="0"/>
    </c:title>
    <c:autoTitleDeleted val="0"/>
    <c:plotArea>
      <c:layout>
        <c:manualLayout>
          <c:layoutTarget val="inner"/>
          <c:xMode val="edge"/>
          <c:yMode val="edge"/>
          <c:x val="0.12855637599242059"/>
          <c:y val="0.14724989933578744"/>
          <c:w val="0.77667249322050935"/>
          <c:h val="0.64428198755071764"/>
        </c:manualLayout>
      </c:layout>
      <c:barChart>
        <c:barDir val="col"/>
        <c:grouping val="percentStacked"/>
        <c:varyColors val="0"/>
        <c:ser>
          <c:idx val="0"/>
          <c:order val="0"/>
          <c:tx>
            <c:strRef>
              <c:f>List1!$B$1</c:f>
              <c:strCache>
                <c:ptCount val="1"/>
                <c:pt idx="0">
                  <c:v>zcela souhlasíte</c:v>
                </c:pt>
              </c:strCache>
            </c:strRef>
          </c:tx>
          <c:spPr>
            <a:solidFill>
              <a:srgbClr val="008080"/>
            </a:solidFill>
          </c:spPr>
          <c:invertIfNegative val="0"/>
          <c:dLbls>
            <c:spPr>
              <a:noFill/>
              <a:ln>
                <a:noFill/>
              </a:ln>
              <a:effectLst/>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 V rámci dětských televizních pořadů by reklama měla být zakázána</c:v>
                </c:pt>
                <c:pt idx="1">
                  <c:v> Ve školách by měla probíhat „mediální výchova“, která naučí děti kriticky vnímat mediální sdělení </c:v>
                </c:pt>
              </c:strCache>
            </c:strRef>
          </c:cat>
          <c:val>
            <c:numRef>
              <c:f>List1!$B$2:$B$3</c:f>
              <c:numCache>
                <c:formatCode>###0</c:formatCode>
                <c:ptCount val="2"/>
                <c:pt idx="0">
                  <c:v>59.8</c:v>
                </c:pt>
                <c:pt idx="1">
                  <c:v>38.4</c:v>
                </c:pt>
              </c:numCache>
            </c:numRef>
          </c:val>
          <c:extLst>
            <c:ext xmlns:c16="http://schemas.microsoft.com/office/drawing/2014/chart" uri="{C3380CC4-5D6E-409C-BE32-E72D297353CC}">
              <c16:uniqueId val="{00000000-7E77-4ABE-A2B0-FA1E23D8F1CB}"/>
            </c:ext>
          </c:extLst>
        </c:ser>
        <c:ser>
          <c:idx val="1"/>
          <c:order val="1"/>
          <c:tx>
            <c:strRef>
              <c:f>List1!$C$1</c:f>
              <c:strCache>
                <c:ptCount val="1"/>
                <c:pt idx="0">
                  <c:v>spíše souhlasíte</c:v>
                </c:pt>
              </c:strCache>
            </c:strRef>
          </c:tx>
          <c:spPr>
            <a:solidFill>
              <a:srgbClr val="33CCCC"/>
            </a:solidFill>
          </c:spPr>
          <c:invertIfNegative val="0"/>
          <c:dLbls>
            <c:spPr>
              <a:noFill/>
              <a:ln>
                <a:noFill/>
              </a:ln>
              <a:effectLst/>
            </c:spPr>
            <c:txPr>
              <a:bodyPr/>
              <a:lstStyle/>
              <a:p>
                <a:pPr>
                  <a:defRPr sz="1000" b="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 V rámci dětských televizních pořadů by reklama měla být zakázána</c:v>
                </c:pt>
                <c:pt idx="1">
                  <c:v> Ve školách by měla probíhat „mediální výchova“, která naučí děti kriticky vnímat mediální sdělení </c:v>
                </c:pt>
              </c:strCache>
            </c:strRef>
          </c:cat>
          <c:val>
            <c:numRef>
              <c:f>List1!$C$2:$C$3</c:f>
              <c:numCache>
                <c:formatCode>###0</c:formatCode>
                <c:ptCount val="2"/>
                <c:pt idx="0">
                  <c:v>23.3</c:v>
                </c:pt>
                <c:pt idx="1">
                  <c:v>31.3</c:v>
                </c:pt>
              </c:numCache>
            </c:numRef>
          </c:val>
          <c:extLst>
            <c:ext xmlns:c16="http://schemas.microsoft.com/office/drawing/2014/chart" uri="{C3380CC4-5D6E-409C-BE32-E72D297353CC}">
              <c16:uniqueId val="{00000001-7E77-4ABE-A2B0-FA1E23D8F1CB}"/>
            </c:ext>
          </c:extLst>
        </c:ser>
        <c:ser>
          <c:idx val="3"/>
          <c:order val="2"/>
          <c:tx>
            <c:strRef>
              <c:f>List1!$F$1</c:f>
              <c:strCache>
                <c:ptCount val="1"/>
                <c:pt idx="0">
                  <c:v>neví</c:v>
                </c:pt>
              </c:strCache>
            </c:strRef>
          </c:tx>
          <c:spPr>
            <a:solidFill>
              <a:schemeClr val="bg2">
                <a:lumMod val="9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List1!$A$2:$A$3</c:f>
              <c:strCache>
                <c:ptCount val="2"/>
                <c:pt idx="0">
                  <c:v> V rámci dětských televizních pořadů by reklama měla být zakázána</c:v>
                </c:pt>
                <c:pt idx="1">
                  <c:v> Ve školách by měla probíhat „mediální výchova“, která naučí děti kriticky vnímat mediální sdělení </c:v>
                </c:pt>
              </c:strCache>
            </c:strRef>
          </c:cat>
          <c:val>
            <c:numRef>
              <c:f>List1!$F$2:$F$3</c:f>
              <c:numCache>
                <c:formatCode>###0</c:formatCode>
                <c:ptCount val="2"/>
                <c:pt idx="0">
                  <c:v>4.5999999999999996</c:v>
                </c:pt>
                <c:pt idx="1">
                  <c:v>11.9</c:v>
                </c:pt>
              </c:numCache>
            </c:numRef>
          </c:val>
          <c:extLst>
            <c:ext xmlns:c16="http://schemas.microsoft.com/office/drawing/2014/chart" uri="{C3380CC4-5D6E-409C-BE32-E72D297353CC}">
              <c16:uniqueId val="{00000002-7E77-4ABE-A2B0-FA1E23D8F1CB}"/>
            </c:ext>
          </c:extLst>
        </c:ser>
        <c:ser>
          <c:idx val="4"/>
          <c:order val="3"/>
          <c:tx>
            <c:strRef>
              <c:f>List1!$D$1</c:f>
              <c:strCache>
                <c:ptCount val="1"/>
                <c:pt idx="0">
                  <c:v>spíše nesouhlasíte</c:v>
                </c:pt>
              </c:strCache>
            </c:strRef>
          </c:tx>
          <c:spPr>
            <a:solidFill>
              <a:schemeClr val="accent4">
                <a:lumMod val="40000"/>
                <a:lumOff val="60000"/>
              </a:schemeClr>
            </a:solidFill>
            <a:ln>
              <a:noFill/>
            </a:ln>
          </c:spPr>
          <c:invertIfNegative val="0"/>
          <c:dLbls>
            <c:spPr>
              <a:noFill/>
              <a:ln>
                <a:noFill/>
              </a:ln>
              <a:effectLst/>
            </c:spPr>
            <c:txPr>
              <a:bodyPr/>
              <a:lstStyle/>
              <a:p>
                <a:pPr>
                  <a:defRPr sz="1000" b="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 V rámci dětských televizních pořadů by reklama měla být zakázána</c:v>
                </c:pt>
                <c:pt idx="1">
                  <c:v> Ve školách by měla probíhat „mediální výchova“, která naučí děti kriticky vnímat mediální sdělení </c:v>
                </c:pt>
              </c:strCache>
            </c:strRef>
          </c:cat>
          <c:val>
            <c:numRef>
              <c:f>List1!$D$2:$D$3</c:f>
              <c:numCache>
                <c:formatCode>###0</c:formatCode>
                <c:ptCount val="2"/>
                <c:pt idx="0">
                  <c:v>9</c:v>
                </c:pt>
                <c:pt idx="1">
                  <c:v>11</c:v>
                </c:pt>
              </c:numCache>
            </c:numRef>
          </c:val>
          <c:extLst>
            <c:ext xmlns:c16="http://schemas.microsoft.com/office/drawing/2014/chart" uri="{C3380CC4-5D6E-409C-BE32-E72D297353CC}">
              <c16:uniqueId val="{00000003-7E77-4ABE-A2B0-FA1E23D8F1CB}"/>
            </c:ext>
          </c:extLst>
        </c:ser>
        <c:ser>
          <c:idx val="2"/>
          <c:order val="4"/>
          <c:tx>
            <c:strRef>
              <c:f>List1!$E$1</c:f>
              <c:strCache>
                <c:ptCount val="1"/>
                <c:pt idx="0">
                  <c:v>zcela nesouhlasíte</c:v>
                </c:pt>
              </c:strCache>
            </c:strRef>
          </c:tx>
          <c:spPr>
            <a:solidFill>
              <a:schemeClr val="accent4">
                <a:lumMod val="60000"/>
                <a:lumOff val="40000"/>
              </a:schemeClr>
            </a:solidFill>
          </c:spPr>
          <c:invertIfNegative val="0"/>
          <c:dLbls>
            <c:spPr>
              <a:noFill/>
              <a:ln>
                <a:noFill/>
              </a:ln>
              <a:effectLst/>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 V rámci dětských televizních pořadů by reklama měla být zakázána</c:v>
                </c:pt>
                <c:pt idx="1">
                  <c:v> Ve školách by měla probíhat „mediální výchova“, která naučí děti kriticky vnímat mediální sdělení </c:v>
                </c:pt>
              </c:strCache>
            </c:strRef>
          </c:cat>
          <c:val>
            <c:numRef>
              <c:f>List1!$E$2:$E$3</c:f>
              <c:numCache>
                <c:formatCode>###0</c:formatCode>
                <c:ptCount val="2"/>
                <c:pt idx="0">
                  <c:v>3.3000000000000003</c:v>
                </c:pt>
                <c:pt idx="1">
                  <c:v>7.3999999999999995</c:v>
                </c:pt>
              </c:numCache>
            </c:numRef>
          </c:val>
          <c:extLst>
            <c:ext xmlns:c16="http://schemas.microsoft.com/office/drawing/2014/chart" uri="{C3380CC4-5D6E-409C-BE32-E72D297353CC}">
              <c16:uniqueId val="{00000004-7E77-4ABE-A2B0-FA1E23D8F1CB}"/>
            </c:ext>
          </c:extLst>
        </c:ser>
        <c:dLbls>
          <c:showLegendKey val="0"/>
          <c:showVal val="0"/>
          <c:showCatName val="0"/>
          <c:showSerName val="0"/>
          <c:showPercent val="0"/>
          <c:showBubbleSize val="0"/>
        </c:dLbls>
        <c:gapWidth val="114"/>
        <c:overlap val="100"/>
        <c:axId val="399730696"/>
        <c:axId val="399727560"/>
      </c:barChart>
      <c:catAx>
        <c:axId val="399730696"/>
        <c:scaling>
          <c:orientation val="minMax"/>
        </c:scaling>
        <c:delete val="0"/>
        <c:axPos val="b"/>
        <c:numFmt formatCode="General" sourceLinked="0"/>
        <c:majorTickMark val="out"/>
        <c:minorTickMark val="none"/>
        <c:tickLblPos val="nextTo"/>
        <c:txPr>
          <a:bodyPr/>
          <a:lstStyle/>
          <a:p>
            <a:pPr>
              <a:defRPr sz="1100"/>
            </a:pPr>
            <a:endParaRPr lang="cs-CZ"/>
          </a:p>
        </c:txPr>
        <c:crossAx val="399727560"/>
        <c:crossesAt val="0"/>
        <c:auto val="1"/>
        <c:lblAlgn val="ctr"/>
        <c:lblOffset val="100"/>
        <c:noMultiLvlLbl val="0"/>
      </c:catAx>
      <c:valAx>
        <c:axId val="399727560"/>
        <c:scaling>
          <c:orientation val="minMax"/>
        </c:scaling>
        <c:delete val="0"/>
        <c:axPos val="r"/>
        <c:majorGridlines>
          <c:spPr>
            <a:ln>
              <a:prstDash val="sysDot"/>
            </a:ln>
          </c:spPr>
        </c:majorGridlines>
        <c:numFmt formatCode="0%" sourceLinked="1"/>
        <c:majorTickMark val="none"/>
        <c:minorTickMark val="none"/>
        <c:tickLblPos val="low"/>
        <c:crossAx val="399730696"/>
        <c:crosses val="max"/>
        <c:crossBetween val="between"/>
        <c:majorUnit val="0.2"/>
        <c:minorUnit val="2.0000000000000011E-2"/>
      </c:valAx>
    </c:plotArea>
    <c:legend>
      <c:legendPos val="t"/>
      <c:layout>
        <c:manualLayout>
          <c:xMode val="edge"/>
          <c:yMode val="edge"/>
          <c:x val="7.0626163949423323E-2"/>
          <c:y val="0.9272437896701633"/>
          <c:w val="0.86090910576012025"/>
          <c:h val="4.5563250846376177E-2"/>
        </c:manualLayout>
      </c:layout>
      <c:overlay val="0"/>
      <c:txPr>
        <a:bodyPr/>
        <a:lstStyle/>
        <a:p>
          <a:pPr>
            <a:defRPr sz="1000"/>
          </a:pPr>
          <a:endParaRPr lang="cs-CZ"/>
        </a:p>
      </c:txPr>
    </c:legend>
    <c:plotVisOnly val="1"/>
    <c:dispBlanksAs val="gap"/>
    <c:showDLblsOverMax val="0"/>
  </c:chart>
  <c:txPr>
    <a:bodyPr/>
    <a:lstStyle/>
    <a:p>
      <a:pPr>
        <a:defRPr sz="900"/>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cap="all" baseline="0" dirty="0">
                <a:solidFill>
                  <a:schemeClr val="accent1"/>
                </a:solidFill>
              </a:rPr>
              <a:t>VLIV REKLAMY NA VOLBY, POLITIKU </a:t>
            </a:r>
            <a:r>
              <a:rPr lang="cs-CZ" sz="1200" b="1" i="0" u="none" strike="noStrike" kern="1200" baseline="0" dirty="0">
                <a:solidFill>
                  <a:srgbClr val="595959"/>
                </a:solidFill>
                <a:latin typeface="+mn-lt"/>
                <a:ea typeface="+mn-ea"/>
                <a:cs typeface="+mn-cs"/>
              </a:rPr>
              <a:t>–</a:t>
            </a:r>
            <a:r>
              <a:rPr lang="cs-CZ" sz="1200" b="1" i="0" baseline="0" dirty="0"/>
              <a:t> </a:t>
            </a:r>
            <a:r>
              <a:rPr lang="en-US" sz="1200" b="1" i="0" baseline="0" dirty="0"/>
              <a:t>SOUHLAS S VÝROKEM</a:t>
            </a:r>
            <a:endParaRPr lang="cs-CZ" sz="1200" b="1" i="0" baseline="0" dirty="0"/>
          </a:p>
          <a:p>
            <a:pPr>
              <a:defRPr/>
            </a:pPr>
            <a:r>
              <a:rPr lang="cs-CZ" sz="1050" b="0" i="1" baseline="0" dirty="0"/>
              <a:t>(n=1000, data v %)</a:t>
            </a:r>
            <a:endParaRPr lang="cs-CZ" sz="1050" b="0" i="1" dirty="0"/>
          </a:p>
        </c:rich>
      </c:tx>
      <c:layout>
        <c:manualLayout>
          <c:xMode val="edge"/>
          <c:yMode val="edge"/>
          <c:x val="0.21247476067566243"/>
          <c:y val="1.8252838316358193E-3"/>
        </c:manualLayout>
      </c:layout>
      <c:overlay val="0"/>
    </c:title>
    <c:autoTitleDeleted val="0"/>
    <c:plotArea>
      <c:layout>
        <c:manualLayout>
          <c:layoutTarget val="inner"/>
          <c:xMode val="edge"/>
          <c:yMode val="edge"/>
          <c:x val="0.43944490038741418"/>
          <c:y val="9.7328292069017525E-2"/>
          <c:w val="0.52515345517164758"/>
          <c:h val="0.82472039270692288"/>
        </c:manualLayout>
      </c:layout>
      <c:barChart>
        <c:barDir val="bar"/>
        <c:grouping val="clustered"/>
        <c:varyColors val="0"/>
        <c:ser>
          <c:idx val="0"/>
          <c:order val="0"/>
          <c:tx>
            <c:strRef>
              <c:f>List1!$B$1</c:f>
              <c:strCache>
                <c:ptCount val="1"/>
                <c:pt idx="0">
                  <c:v>2022</c:v>
                </c:pt>
              </c:strCache>
            </c:strRef>
          </c:tx>
          <c:spPr>
            <a:solidFill>
              <a:schemeClr val="accent1">
                <a:lumMod val="60000"/>
                <a:lumOff val="40000"/>
              </a:schemeClr>
            </a:solidFill>
          </c:spPr>
          <c:invertIfNegative val="0"/>
          <c:dPt>
            <c:idx val="9"/>
            <c:invertIfNegative val="0"/>
            <c:bubble3D val="0"/>
            <c:extLst>
              <c:ext xmlns:c16="http://schemas.microsoft.com/office/drawing/2014/chart" uri="{C3380CC4-5D6E-409C-BE32-E72D297353CC}">
                <c16:uniqueId val="{00000000-F6A1-427B-B38D-5F0B5006BDC0}"/>
              </c:ext>
            </c:extLst>
          </c:dPt>
          <c:dLbls>
            <c:spPr>
              <a:noFill/>
              <a:ln>
                <a:noFill/>
              </a:ln>
              <a:effectLst/>
            </c:spPr>
            <c:txPr>
              <a:bodyPr wrap="square" lIns="38100" tIns="19050" rIns="38100" bIns="19050" anchor="ctr">
                <a:spAutoFit/>
              </a:bodyPr>
              <a:lstStyle/>
              <a:p>
                <a:pPr>
                  <a:defRPr sz="10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9"/>
                <c:pt idx="0">
                  <c:v>Politická reklama by měla být etická, slušná</c:v>
                </c:pt>
                <c:pt idx="1">
                  <c:v>Politická reklama jen slibuje a sliby neplní</c:v>
                </c:pt>
                <c:pt idx="2">
                  <c:v>Politickou reklamu by měly  kontrolovat odpovědné orgány </c:v>
                </c:pt>
                <c:pt idx="3">
                  <c:v>Politická reklama ovlivňuje volební výsledky</c:v>
                </c:pt>
                <c:pt idx="4">
                  <c:v>Politická reklama je samozřejmou součástí voleb</c:v>
                </c:pt>
                <c:pt idx="5">
                  <c:v>Politická reklama mně vadí víc než komerční</c:v>
                </c:pt>
                <c:pt idx="6">
                  <c:v>Politická reklama mě zajímá</c:v>
                </c:pt>
                <c:pt idx="7">
                  <c:v>Politická reklama mě ovlivnila při hlasování u voleb</c:v>
                </c:pt>
                <c:pt idx="8">
                  <c:v>Slibům z politické reklamy věřím</c:v>
                </c:pt>
              </c:strCache>
            </c:strRef>
          </c:cat>
          <c:val>
            <c:numRef>
              <c:f>List1!$B$2:$B$10</c:f>
              <c:numCache>
                <c:formatCode>###0</c:formatCode>
                <c:ptCount val="9"/>
                <c:pt idx="0">
                  <c:v>89</c:v>
                </c:pt>
                <c:pt idx="1">
                  <c:v>84.6</c:v>
                </c:pt>
                <c:pt idx="2">
                  <c:v>80.5</c:v>
                </c:pt>
                <c:pt idx="3">
                  <c:v>72.3</c:v>
                </c:pt>
                <c:pt idx="4">
                  <c:v>70.7</c:v>
                </c:pt>
                <c:pt idx="5">
                  <c:v>69.8</c:v>
                </c:pt>
                <c:pt idx="6">
                  <c:v>25</c:v>
                </c:pt>
                <c:pt idx="7">
                  <c:v>15.8</c:v>
                </c:pt>
                <c:pt idx="8">
                  <c:v>12.9</c:v>
                </c:pt>
              </c:numCache>
            </c:numRef>
          </c:val>
          <c:extLst>
            <c:ext xmlns:c16="http://schemas.microsoft.com/office/drawing/2014/chart" uri="{C3380CC4-5D6E-409C-BE32-E72D297353CC}">
              <c16:uniqueId val="{00000001-F6A1-427B-B38D-5F0B5006BDC0}"/>
            </c:ext>
          </c:extLst>
        </c:ser>
        <c:ser>
          <c:idx val="1"/>
          <c:order val="1"/>
          <c:tx>
            <c:strRef>
              <c:f>List1!$C$1</c:f>
              <c:strCache>
                <c:ptCount val="1"/>
                <c:pt idx="0">
                  <c:v>2023</c:v>
                </c:pt>
              </c:strCache>
            </c:strRef>
          </c:tx>
          <c:spPr>
            <a:solidFill>
              <a:schemeClr val="accent3">
                <a:lumMod val="75000"/>
              </a:schemeClr>
            </a:solidFill>
          </c:spPr>
          <c:invertIfNegative val="0"/>
          <c:dLbls>
            <c:spPr>
              <a:noFill/>
              <a:ln>
                <a:noFill/>
              </a:ln>
              <a:effectLst/>
            </c:spPr>
            <c:txPr>
              <a:bodyPr wrap="square" lIns="38100" tIns="19050" rIns="38100" bIns="19050" anchor="ctr">
                <a:spAutoFit/>
              </a:bodyPr>
              <a:lstStyle/>
              <a:p>
                <a:pPr>
                  <a:defRPr sz="1000" b="1"/>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9"/>
                <c:pt idx="0">
                  <c:v>Politická reklama by měla být etická, slušná</c:v>
                </c:pt>
                <c:pt idx="1">
                  <c:v>Politická reklama jen slibuje a sliby neplní</c:v>
                </c:pt>
                <c:pt idx="2">
                  <c:v>Politickou reklamu by měly  kontrolovat odpovědné orgány </c:v>
                </c:pt>
                <c:pt idx="3">
                  <c:v>Politická reklama ovlivňuje volební výsledky</c:v>
                </c:pt>
                <c:pt idx="4">
                  <c:v>Politická reklama je samozřejmou součástí voleb</c:v>
                </c:pt>
                <c:pt idx="5">
                  <c:v>Politická reklama mně vadí víc než komerční</c:v>
                </c:pt>
                <c:pt idx="6">
                  <c:v>Politická reklama mě zajímá</c:v>
                </c:pt>
                <c:pt idx="7">
                  <c:v>Politická reklama mě ovlivnila při hlasování u voleb</c:v>
                </c:pt>
                <c:pt idx="8">
                  <c:v>Slibům z politické reklamy věřím</c:v>
                </c:pt>
              </c:strCache>
            </c:strRef>
          </c:cat>
          <c:val>
            <c:numRef>
              <c:f>List1!$C$2:$C$10</c:f>
              <c:numCache>
                <c:formatCode>###0</c:formatCode>
                <c:ptCount val="9"/>
                <c:pt idx="0" formatCode="0">
                  <c:v>89.3</c:v>
                </c:pt>
                <c:pt idx="1">
                  <c:v>80.800000000000011</c:v>
                </c:pt>
                <c:pt idx="2">
                  <c:v>80.2</c:v>
                </c:pt>
                <c:pt idx="3">
                  <c:v>70.3</c:v>
                </c:pt>
                <c:pt idx="4">
                  <c:v>75.099999999999994</c:v>
                </c:pt>
                <c:pt idx="5">
                  <c:v>62.5</c:v>
                </c:pt>
                <c:pt idx="6">
                  <c:v>26.8</c:v>
                </c:pt>
                <c:pt idx="7">
                  <c:v>15.5</c:v>
                </c:pt>
                <c:pt idx="8">
                  <c:v>12.1</c:v>
                </c:pt>
              </c:numCache>
            </c:numRef>
          </c:val>
          <c:extLst>
            <c:ext xmlns:c16="http://schemas.microsoft.com/office/drawing/2014/chart" uri="{C3380CC4-5D6E-409C-BE32-E72D297353CC}">
              <c16:uniqueId val="{00000002-F6A1-427B-B38D-5F0B5006BDC0}"/>
            </c:ext>
          </c:extLst>
        </c:ser>
        <c:dLbls>
          <c:showLegendKey val="0"/>
          <c:showVal val="0"/>
          <c:showCatName val="0"/>
          <c:showSerName val="0"/>
          <c:showPercent val="0"/>
          <c:showBubbleSize val="0"/>
        </c:dLbls>
        <c:gapWidth val="65"/>
        <c:axId val="399729912"/>
        <c:axId val="399730304"/>
      </c:barChart>
      <c:catAx>
        <c:axId val="399729912"/>
        <c:scaling>
          <c:orientation val="maxMin"/>
        </c:scaling>
        <c:delete val="0"/>
        <c:axPos val="l"/>
        <c:numFmt formatCode="General" sourceLinked="0"/>
        <c:majorTickMark val="out"/>
        <c:minorTickMark val="none"/>
        <c:tickLblPos val="nextTo"/>
        <c:txPr>
          <a:bodyPr/>
          <a:lstStyle/>
          <a:p>
            <a:pPr>
              <a:defRPr sz="1000"/>
            </a:pPr>
            <a:endParaRPr lang="cs-CZ"/>
          </a:p>
        </c:txPr>
        <c:crossAx val="399730304"/>
        <c:crosses val="autoZero"/>
        <c:auto val="1"/>
        <c:lblAlgn val="ctr"/>
        <c:lblOffset val="100"/>
        <c:noMultiLvlLbl val="0"/>
      </c:catAx>
      <c:valAx>
        <c:axId val="399730304"/>
        <c:scaling>
          <c:orientation val="minMax"/>
          <c:max val="100"/>
        </c:scaling>
        <c:delete val="0"/>
        <c:axPos val="b"/>
        <c:majorGridlines>
          <c:spPr>
            <a:ln>
              <a:prstDash val="sysDot"/>
            </a:ln>
          </c:spPr>
        </c:majorGridlines>
        <c:numFmt formatCode="###0" sourceLinked="1"/>
        <c:majorTickMark val="out"/>
        <c:minorTickMark val="none"/>
        <c:tickLblPos val="nextTo"/>
        <c:txPr>
          <a:bodyPr/>
          <a:lstStyle/>
          <a:p>
            <a:pPr>
              <a:defRPr sz="900"/>
            </a:pPr>
            <a:endParaRPr lang="cs-CZ"/>
          </a:p>
        </c:txPr>
        <c:crossAx val="399729912"/>
        <c:crosses val="max"/>
        <c:crossBetween val="between"/>
        <c:majorUnit val="20"/>
      </c:valAx>
    </c:plotArea>
    <c:legend>
      <c:legendPos val="r"/>
      <c:legendEntry>
        <c:idx val="1"/>
        <c:txPr>
          <a:bodyPr/>
          <a:lstStyle/>
          <a:p>
            <a:pPr>
              <a:defRPr sz="1000" b="1"/>
            </a:pPr>
            <a:endParaRPr lang="cs-CZ"/>
          </a:p>
        </c:txPr>
      </c:legendEntry>
      <c:layout>
        <c:manualLayout>
          <c:xMode val="edge"/>
          <c:yMode val="edge"/>
          <c:x val="0.83689508718445904"/>
          <c:y val="0.658063429406751"/>
          <c:w val="9.0038034995544317E-2"/>
          <c:h val="9.1126501692752354E-2"/>
        </c:manualLayout>
      </c:layout>
      <c:overlay val="0"/>
      <c:txPr>
        <a:bodyPr/>
        <a:lstStyle/>
        <a:p>
          <a:pPr>
            <a:defRPr sz="1000"/>
          </a:pPr>
          <a:endParaRPr lang="cs-CZ"/>
        </a:p>
      </c:txPr>
    </c:legend>
    <c:plotVisOnly val="1"/>
    <c:dispBlanksAs val="gap"/>
    <c:showDLblsOverMax val="0"/>
  </c:chart>
  <c:txPr>
    <a:bodyPr/>
    <a:lstStyle/>
    <a:p>
      <a:pPr>
        <a:defRPr sz="1200"/>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cap="all" baseline="0" dirty="0">
                <a:solidFill>
                  <a:schemeClr val="accent1"/>
                </a:solidFill>
              </a:rPr>
              <a:t>JINÉ NÁZORY - </a:t>
            </a:r>
            <a:r>
              <a:rPr lang="en-US" sz="1200" b="1" i="0" baseline="0" dirty="0"/>
              <a:t>SPONTÁNNĚ</a:t>
            </a:r>
            <a:endParaRPr lang="cs-CZ" sz="1200" b="1" i="0" baseline="0" dirty="0"/>
          </a:p>
          <a:p>
            <a:pPr>
              <a:defRPr/>
            </a:pPr>
            <a:r>
              <a:rPr lang="cs-CZ" sz="1050" b="0" i="1" baseline="0" dirty="0"/>
              <a:t>(n=1000, data v %)</a:t>
            </a:r>
            <a:endParaRPr lang="cs-CZ" sz="1050" b="0" i="1" dirty="0"/>
          </a:p>
        </c:rich>
      </c:tx>
      <c:layout>
        <c:manualLayout>
          <c:xMode val="edge"/>
          <c:yMode val="edge"/>
          <c:x val="0.23406714568634346"/>
          <c:y val="1.8252838316358193E-3"/>
        </c:manualLayout>
      </c:layout>
      <c:overlay val="0"/>
    </c:title>
    <c:autoTitleDeleted val="0"/>
    <c:plotArea>
      <c:layout>
        <c:manualLayout>
          <c:layoutTarget val="inner"/>
          <c:xMode val="edge"/>
          <c:yMode val="edge"/>
          <c:x val="0.43944490038741418"/>
          <c:y val="0.10542998131861678"/>
          <c:w val="0.52515345517164758"/>
          <c:h val="0.81661869344596139"/>
        </c:manualLayout>
      </c:layout>
      <c:barChart>
        <c:barDir val="bar"/>
        <c:grouping val="clustered"/>
        <c:varyColors val="0"/>
        <c:ser>
          <c:idx val="0"/>
          <c:order val="0"/>
          <c:tx>
            <c:strRef>
              <c:f>List1!$B$1</c:f>
              <c:strCache>
                <c:ptCount val="1"/>
                <c:pt idx="0">
                  <c:v>velmi důležitá </c:v>
                </c:pt>
              </c:strCache>
            </c:strRef>
          </c:tx>
          <c:spPr>
            <a:solidFill>
              <a:schemeClr val="tx1">
                <a:lumMod val="40000"/>
                <a:lumOff val="60000"/>
              </a:schemeClr>
            </a:solidFill>
          </c:spPr>
          <c:invertIfNegative val="0"/>
          <c:dPt>
            <c:idx val="9"/>
            <c:invertIfNegative val="0"/>
            <c:bubble3D val="0"/>
            <c:extLst>
              <c:ext xmlns:c16="http://schemas.microsoft.com/office/drawing/2014/chart" uri="{C3380CC4-5D6E-409C-BE32-E72D297353CC}">
                <c16:uniqueId val="{00000000-AFF1-4A2A-A55F-EAF00A9B9201}"/>
              </c:ext>
            </c:extLst>
          </c:dPt>
          <c:dLbls>
            <c:spPr>
              <a:noFill/>
              <a:ln>
                <a:noFill/>
              </a:ln>
              <a:effectLst/>
            </c:spPr>
            <c:txPr>
              <a:bodyPr wrap="square" lIns="38100" tIns="19050" rIns="38100" bIns="19050" anchor="ctr">
                <a:spAutoFit/>
              </a:bodyPr>
              <a:lstStyle/>
              <a:p>
                <a:pPr>
                  <a:defRPr sz="10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8"/>
                <c:pt idx="0">
                  <c:v>Nezajímá mě / Je mi to jedno</c:v>
                </c:pt>
                <c:pt idx="1">
                  <c:v>Ostatní odpovědi</c:v>
                </c:pt>
                <c:pt idx="2">
                  <c:v>Je lživá, klamavá</c:v>
                </c:pt>
                <c:pt idx="3">
                  <c:v>Měla by být slušná, důvěryhodná, pravdivá</c:v>
                </c:pt>
                <c:pt idx="4">
                  <c:v>Nelíbí se mi / Vadí mi</c:v>
                </c:pt>
                <c:pt idx="5">
                  <c:v>Je to součást voleb / Nevadí mi</c:v>
                </c:pt>
                <c:pt idx="6">
                  <c:v>Nevěřím ji</c:v>
                </c:pt>
                <c:pt idx="7">
                  <c:v>Neměla by být</c:v>
                </c:pt>
              </c:strCache>
            </c:strRef>
          </c:cat>
          <c:val>
            <c:numRef>
              <c:f>List1!$B$2:$B$10</c:f>
              <c:numCache>
                <c:formatCode>####.0</c:formatCode>
                <c:ptCount val="9"/>
                <c:pt idx="0" formatCode="###0.0">
                  <c:v>1</c:v>
                </c:pt>
                <c:pt idx="1">
                  <c:v>0.5</c:v>
                </c:pt>
                <c:pt idx="2">
                  <c:v>0.4</c:v>
                </c:pt>
                <c:pt idx="3">
                  <c:v>0.2</c:v>
                </c:pt>
                <c:pt idx="4">
                  <c:v>0.2</c:v>
                </c:pt>
                <c:pt idx="5">
                  <c:v>0.2</c:v>
                </c:pt>
                <c:pt idx="6">
                  <c:v>0.2</c:v>
                </c:pt>
                <c:pt idx="7">
                  <c:v>0.1</c:v>
                </c:pt>
              </c:numCache>
            </c:numRef>
          </c:val>
          <c:extLst>
            <c:ext xmlns:c16="http://schemas.microsoft.com/office/drawing/2014/chart" uri="{C3380CC4-5D6E-409C-BE32-E72D297353CC}">
              <c16:uniqueId val="{00000001-AFF1-4A2A-A55F-EAF00A9B9201}"/>
            </c:ext>
          </c:extLst>
        </c:ser>
        <c:dLbls>
          <c:showLegendKey val="0"/>
          <c:showVal val="0"/>
          <c:showCatName val="0"/>
          <c:showSerName val="0"/>
          <c:showPercent val="0"/>
          <c:showBubbleSize val="0"/>
        </c:dLbls>
        <c:gapWidth val="65"/>
        <c:axId val="400833072"/>
        <c:axId val="400833856"/>
      </c:barChart>
      <c:catAx>
        <c:axId val="400833072"/>
        <c:scaling>
          <c:orientation val="maxMin"/>
        </c:scaling>
        <c:delete val="0"/>
        <c:axPos val="l"/>
        <c:numFmt formatCode="General" sourceLinked="0"/>
        <c:majorTickMark val="out"/>
        <c:minorTickMark val="none"/>
        <c:tickLblPos val="nextTo"/>
        <c:txPr>
          <a:bodyPr/>
          <a:lstStyle/>
          <a:p>
            <a:pPr>
              <a:defRPr sz="1000"/>
            </a:pPr>
            <a:endParaRPr lang="cs-CZ"/>
          </a:p>
        </c:txPr>
        <c:crossAx val="400833856"/>
        <c:crosses val="autoZero"/>
        <c:auto val="1"/>
        <c:lblAlgn val="ctr"/>
        <c:lblOffset val="100"/>
        <c:noMultiLvlLbl val="0"/>
      </c:catAx>
      <c:valAx>
        <c:axId val="400833856"/>
        <c:scaling>
          <c:orientation val="minMax"/>
          <c:max val="5"/>
        </c:scaling>
        <c:delete val="0"/>
        <c:axPos val="b"/>
        <c:majorGridlines>
          <c:spPr>
            <a:ln>
              <a:prstDash val="sysDot"/>
            </a:ln>
          </c:spPr>
        </c:majorGridlines>
        <c:numFmt formatCode="#,##0" sourceLinked="0"/>
        <c:majorTickMark val="out"/>
        <c:minorTickMark val="none"/>
        <c:tickLblPos val="nextTo"/>
        <c:txPr>
          <a:bodyPr/>
          <a:lstStyle/>
          <a:p>
            <a:pPr>
              <a:defRPr sz="900"/>
            </a:pPr>
            <a:endParaRPr lang="cs-CZ"/>
          </a:p>
        </c:txPr>
        <c:crossAx val="400833072"/>
        <c:crosses val="max"/>
        <c:crossBetween val="between"/>
        <c:majorUnit val="1"/>
      </c:valAx>
    </c:plotArea>
    <c:plotVisOnly val="1"/>
    <c:dispBlanksAs val="gap"/>
    <c:showDLblsOverMax val="0"/>
  </c:chart>
  <c:txPr>
    <a:bodyPr/>
    <a:lstStyle/>
    <a:p>
      <a:pPr>
        <a:defRPr sz="1200"/>
      </a:pPr>
      <a:endParaRPr lang="cs-CZ"/>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613230700580091E-2"/>
          <c:y val="1.5376429078199921E-2"/>
          <c:w val="0.93038543061133427"/>
          <c:h val="0.83886057053610963"/>
        </c:manualLayout>
      </c:layout>
      <c:barChart>
        <c:barDir val="col"/>
        <c:grouping val="percentStacked"/>
        <c:varyColors val="0"/>
        <c:ser>
          <c:idx val="0"/>
          <c:order val="0"/>
          <c:tx>
            <c:strRef>
              <c:f>List1!$A$2</c:f>
              <c:strCache>
                <c:ptCount val="1"/>
                <c:pt idx="0">
                  <c:v>„Nesnáším reklamu“</c:v>
                </c:pt>
              </c:strCache>
            </c:strRef>
          </c:tx>
          <c:spPr>
            <a:solidFill>
              <a:schemeClr val="accent4">
                <a:lumMod val="75000"/>
              </a:schemeClr>
            </a:solidFill>
          </c:spPr>
          <c:invertIfNegative val="0"/>
          <c:dLbls>
            <c:numFmt formatCode="0" sourceLinked="0"/>
            <c:spPr>
              <a:noFill/>
              <a:ln>
                <a:noFill/>
              </a:ln>
              <a:effectLst/>
            </c:spPr>
            <c:txPr>
              <a:bodyPr/>
              <a:lstStyle/>
              <a:p>
                <a:pPr>
                  <a:defRPr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List1!$B$1:$I$1</c:f>
              <c:strCache>
                <c:ptCount val="8"/>
                <c:pt idx="0">
                  <c:v>rok 2013</c:v>
                </c:pt>
                <c:pt idx="1">
                  <c:v>rok 2015</c:v>
                </c:pt>
                <c:pt idx="2">
                  <c:v>rok 2017</c:v>
                </c:pt>
                <c:pt idx="3">
                  <c:v>rok 2018</c:v>
                </c:pt>
                <c:pt idx="4">
                  <c:v>rok 2020</c:v>
                </c:pt>
                <c:pt idx="5">
                  <c:v>rok 2021</c:v>
                </c:pt>
                <c:pt idx="6">
                  <c:v>rok 2022</c:v>
                </c:pt>
                <c:pt idx="7">
                  <c:v>rok 2023</c:v>
                </c:pt>
              </c:strCache>
            </c:strRef>
          </c:cat>
          <c:val>
            <c:numRef>
              <c:f>List1!$B$2:$I$2</c:f>
              <c:numCache>
                <c:formatCode>###0</c:formatCode>
                <c:ptCount val="8"/>
                <c:pt idx="0">
                  <c:v>15.4</c:v>
                </c:pt>
                <c:pt idx="1">
                  <c:v>15.6</c:v>
                </c:pt>
                <c:pt idx="2">
                  <c:v>13.750000000000002</c:v>
                </c:pt>
                <c:pt idx="3">
                  <c:v>15.965327815451921</c:v>
                </c:pt>
                <c:pt idx="4">
                  <c:v>18.600000000000001</c:v>
                </c:pt>
                <c:pt idx="5">
                  <c:v>18.8</c:v>
                </c:pt>
                <c:pt idx="6">
                  <c:v>23.3</c:v>
                </c:pt>
                <c:pt idx="7">
                  <c:v>19.400000000000002</c:v>
                </c:pt>
              </c:numCache>
            </c:numRef>
          </c:val>
          <c:extLst>
            <c:ext xmlns:c16="http://schemas.microsoft.com/office/drawing/2014/chart" uri="{C3380CC4-5D6E-409C-BE32-E72D297353CC}">
              <c16:uniqueId val="{00000000-E668-4036-9F3F-70D31EC63C26}"/>
            </c:ext>
          </c:extLst>
        </c:ser>
        <c:ser>
          <c:idx val="1"/>
          <c:order val="1"/>
          <c:tx>
            <c:strRef>
              <c:f>List1!$A$3</c:f>
              <c:strCache>
                <c:ptCount val="1"/>
                <c:pt idx="0">
                  <c:v>„Ekonomika reklamu potřebuje, já však ne“</c:v>
                </c:pt>
              </c:strCache>
            </c:strRef>
          </c:tx>
          <c:spPr>
            <a:solidFill>
              <a:schemeClr val="accent3"/>
            </a:solidFill>
          </c:spPr>
          <c:invertIfNegative val="0"/>
          <c:dLbls>
            <c:numFmt formatCode="0" sourceLinked="0"/>
            <c:spPr>
              <a:noFill/>
              <a:ln>
                <a:noFill/>
              </a:ln>
              <a:effectLst/>
            </c:spPr>
            <c:txPr>
              <a:bodyPr/>
              <a:lstStyle/>
              <a:p>
                <a:pPr>
                  <a:defRPr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List1!$B$1:$I$1</c:f>
              <c:strCache>
                <c:ptCount val="8"/>
                <c:pt idx="0">
                  <c:v>rok 2013</c:v>
                </c:pt>
                <c:pt idx="1">
                  <c:v>rok 2015</c:v>
                </c:pt>
                <c:pt idx="2">
                  <c:v>rok 2017</c:v>
                </c:pt>
                <c:pt idx="3">
                  <c:v>rok 2018</c:v>
                </c:pt>
                <c:pt idx="4">
                  <c:v>rok 2020</c:v>
                </c:pt>
                <c:pt idx="5">
                  <c:v>rok 2021</c:v>
                </c:pt>
                <c:pt idx="6">
                  <c:v>rok 2022</c:v>
                </c:pt>
                <c:pt idx="7">
                  <c:v>rok 2023</c:v>
                </c:pt>
              </c:strCache>
            </c:strRef>
          </c:cat>
          <c:val>
            <c:numRef>
              <c:f>List1!$B$3:$I$3</c:f>
              <c:numCache>
                <c:formatCode>###0</c:formatCode>
                <c:ptCount val="8"/>
                <c:pt idx="0">
                  <c:v>25.6</c:v>
                </c:pt>
                <c:pt idx="1">
                  <c:v>31.6</c:v>
                </c:pt>
                <c:pt idx="2">
                  <c:v>38.846153846153847</c:v>
                </c:pt>
                <c:pt idx="3">
                  <c:v>38.731851730420871</c:v>
                </c:pt>
                <c:pt idx="4">
                  <c:v>45.300000000000004</c:v>
                </c:pt>
                <c:pt idx="5">
                  <c:v>44.3</c:v>
                </c:pt>
                <c:pt idx="6">
                  <c:v>40.799999999999997</c:v>
                </c:pt>
                <c:pt idx="7">
                  <c:v>40.1</c:v>
                </c:pt>
              </c:numCache>
            </c:numRef>
          </c:val>
          <c:extLst>
            <c:ext xmlns:c16="http://schemas.microsoft.com/office/drawing/2014/chart" uri="{C3380CC4-5D6E-409C-BE32-E72D297353CC}">
              <c16:uniqueId val="{00000001-E668-4036-9F3F-70D31EC63C26}"/>
            </c:ext>
          </c:extLst>
        </c:ser>
        <c:ser>
          <c:idx val="2"/>
          <c:order val="2"/>
          <c:tx>
            <c:strRef>
              <c:f>List1!$A$4</c:f>
              <c:strCache>
                <c:ptCount val="1"/>
                <c:pt idx="0">
                  <c:v>„Reklamu neřeším“</c:v>
                </c:pt>
              </c:strCache>
            </c:strRef>
          </c:tx>
          <c:spPr>
            <a:solidFill>
              <a:schemeClr val="bg1">
                <a:lumMod val="85000"/>
              </a:schemeClr>
            </a:solidFill>
          </c:spPr>
          <c:invertIfNegative val="0"/>
          <c:dLbls>
            <c:numFmt formatCode="0" sourceLinked="0"/>
            <c:spPr>
              <a:noFill/>
              <a:ln>
                <a:noFill/>
              </a:ln>
              <a:effectLst/>
            </c:spPr>
            <c:txPr>
              <a:bodyPr/>
              <a:lstStyle/>
              <a:p>
                <a:pPr>
                  <a:defRPr b="1">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List1!$B$1:$I$1</c:f>
              <c:strCache>
                <c:ptCount val="8"/>
                <c:pt idx="0">
                  <c:v>rok 2013</c:v>
                </c:pt>
                <c:pt idx="1">
                  <c:v>rok 2015</c:v>
                </c:pt>
                <c:pt idx="2">
                  <c:v>rok 2017</c:v>
                </c:pt>
                <c:pt idx="3">
                  <c:v>rok 2018</c:v>
                </c:pt>
                <c:pt idx="4">
                  <c:v>rok 2020</c:v>
                </c:pt>
                <c:pt idx="5">
                  <c:v>rok 2021</c:v>
                </c:pt>
                <c:pt idx="6">
                  <c:v>rok 2022</c:v>
                </c:pt>
                <c:pt idx="7">
                  <c:v>rok 2023</c:v>
                </c:pt>
              </c:strCache>
            </c:strRef>
          </c:cat>
          <c:val>
            <c:numRef>
              <c:f>List1!$B$4:$I$4</c:f>
              <c:numCache>
                <c:formatCode>###0</c:formatCode>
                <c:ptCount val="8"/>
                <c:pt idx="0">
                  <c:v>22.1</c:v>
                </c:pt>
                <c:pt idx="1">
                  <c:v>12.3</c:v>
                </c:pt>
                <c:pt idx="2">
                  <c:v>9.0384615384615383</c:v>
                </c:pt>
                <c:pt idx="3">
                  <c:v>6.1005090998443663</c:v>
                </c:pt>
                <c:pt idx="4">
                  <c:v>9.1</c:v>
                </c:pt>
                <c:pt idx="5">
                  <c:v>10.7</c:v>
                </c:pt>
                <c:pt idx="6">
                  <c:v>12.9</c:v>
                </c:pt>
                <c:pt idx="7">
                  <c:v>8.9</c:v>
                </c:pt>
              </c:numCache>
            </c:numRef>
          </c:val>
          <c:extLst>
            <c:ext xmlns:c16="http://schemas.microsoft.com/office/drawing/2014/chart" uri="{C3380CC4-5D6E-409C-BE32-E72D297353CC}">
              <c16:uniqueId val="{00000002-E668-4036-9F3F-70D31EC63C26}"/>
            </c:ext>
          </c:extLst>
        </c:ser>
        <c:ser>
          <c:idx val="3"/>
          <c:order val="3"/>
          <c:tx>
            <c:strRef>
              <c:f>List1!$A$5</c:f>
              <c:strCache>
                <c:ptCount val="1"/>
                <c:pt idx="0">
                  <c:v>„Reklama je dobrý sluha, ale zlý pán“</c:v>
                </c:pt>
              </c:strCache>
            </c:strRef>
          </c:tx>
          <c:spPr>
            <a:solidFill>
              <a:schemeClr val="accent1"/>
            </a:solidFill>
          </c:spPr>
          <c:invertIfNegative val="0"/>
          <c:dLbls>
            <c:numFmt formatCode="0" sourceLinked="0"/>
            <c:spPr>
              <a:noFill/>
              <a:ln>
                <a:noFill/>
              </a:ln>
              <a:effectLst/>
            </c:spPr>
            <c:txPr>
              <a:bodyPr/>
              <a:lstStyle/>
              <a:p>
                <a:pPr>
                  <a:defRPr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List1!$B$1:$I$1</c:f>
              <c:strCache>
                <c:ptCount val="8"/>
                <c:pt idx="0">
                  <c:v>rok 2013</c:v>
                </c:pt>
                <c:pt idx="1">
                  <c:v>rok 2015</c:v>
                </c:pt>
                <c:pt idx="2">
                  <c:v>rok 2017</c:v>
                </c:pt>
                <c:pt idx="3">
                  <c:v>rok 2018</c:v>
                </c:pt>
                <c:pt idx="4">
                  <c:v>rok 2020</c:v>
                </c:pt>
                <c:pt idx="5">
                  <c:v>rok 2021</c:v>
                </c:pt>
                <c:pt idx="6">
                  <c:v>rok 2022</c:v>
                </c:pt>
                <c:pt idx="7">
                  <c:v>rok 2023</c:v>
                </c:pt>
              </c:strCache>
            </c:strRef>
          </c:cat>
          <c:val>
            <c:numRef>
              <c:f>List1!$B$5:$I$5</c:f>
              <c:numCache>
                <c:formatCode>###0</c:formatCode>
                <c:ptCount val="8"/>
                <c:pt idx="0">
                  <c:v>26.3</c:v>
                </c:pt>
                <c:pt idx="1">
                  <c:v>30.8</c:v>
                </c:pt>
                <c:pt idx="2">
                  <c:v>30.384615384615383</c:v>
                </c:pt>
                <c:pt idx="3">
                  <c:v>28.691172248082385</c:v>
                </c:pt>
                <c:pt idx="4">
                  <c:v>23.400000000000002</c:v>
                </c:pt>
                <c:pt idx="5">
                  <c:v>22.900000000000002</c:v>
                </c:pt>
                <c:pt idx="6">
                  <c:v>19.3</c:v>
                </c:pt>
                <c:pt idx="7">
                  <c:v>28.299999999999997</c:v>
                </c:pt>
              </c:numCache>
            </c:numRef>
          </c:val>
          <c:extLst>
            <c:ext xmlns:c16="http://schemas.microsoft.com/office/drawing/2014/chart" uri="{C3380CC4-5D6E-409C-BE32-E72D297353CC}">
              <c16:uniqueId val="{00000003-E668-4036-9F3F-70D31EC63C26}"/>
            </c:ext>
          </c:extLst>
        </c:ser>
        <c:ser>
          <c:idx val="4"/>
          <c:order val="4"/>
          <c:tx>
            <c:strRef>
              <c:f>List1!$A$6</c:f>
              <c:strCache>
                <c:ptCount val="1"/>
                <c:pt idx="0">
                  <c:v>„Reklamu miluji“</c:v>
                </c:pt>
              </c:strCache>
            </c:strRef>
          </c:tx>
          <c:spPr>
            <a:solidFill>
              <a:srgbClr val="006666"/>
            </a:solidFill>
          </c:spPr>
          <c:invertIfNegative val="0"/>
          <c:dLbls>
            <c:numFmt formatCode="0" sourceLinked="0"/>
            <c:spPr>
              <a:noFill/>
              <a:ln>
                <a:noFill/>
              </a:ln>
              <a:effectLst/>
            </c:spPr>
            <c:txPr>
              <a:bodyPr/>
              <a:lstStyle/>
              <a:p>
                <a:pPr>
                  <a:defRPr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List1!$B$1:$I$1</c:f>
              <c:strCache>
                <c:ptCount val="8"/>
                <c:pt idx="0">
                  <c:v>rok 2013</c:v>
                </c:pt>
                <c:pt idx="1">
                  <c:v>rok 2015</c:v>
                </c:pt>
                <c:pt idx="2">
                  <c:v>rok 2017</c:v>
                </c:pt>
                <c:pt idx="3">
                  <c:v>rok 2018</c:v>
                </c:pt>
                <c:pt idx="4">
                  <c:v>rok 2020</c:v>
                </c:pt>
                <c:pt idx="5">
                  <c:v>rok 2021</c:v>
                </c:pt>
                <c:pt idx="6">
                  <c:v>rok 2022</c:v>
                </c:pt>
                <c:pt idx="7">
                  <c:v>rok 2023</c:v>
                </c:pt>
              </c:strCache>
            </c:strRef>
          </c:cat>
          <c:val>
            <c:numRef>
              <c:f>List1!$B$6:$I$6</c:f>
              <c:numCache>
                <c:formatCode>###0</c:formatCode>
                <c:ptCount val="8"/>
                <c:pt idx="0">
                  <c:v>10.5</c:v>
                </c:pt>
                <c:pt idx="1">
                  <c:v>9.8000000000000007</c:v>
                </c:pt>
                <c:pt idx="2">
                  <c:v>7.9807692307692299</c:v>
                </c:pt>
                <c:pt idx="3">
                  <c:v>10.511139106200602</c:v>
                </c:pt>
                <c:pt idx="4">
                  <c:v>3.5999999999999996</c:v>
                </c:pt>
                <c:pt idx="5">
                  <c:v>3.3000000000000003</c:v>
                </c:pt>
                <c:pt idx="6">
                  <c:v>3.6999999999999997</c:v>
                </c:pt>
                <c:pt idx="7">
                  <c:v>3.3000000000000003</c:v>
                </c:pt>
              </c:numCache>
            </c:numRef>
          </c:val>
          <c:extLst>
            <c:ext xmlns:c16="http://schemas.microsoft.com/office/drawing/2014/chart" uri="{C3380CC4-5D6E-409C-BE32-E72D297353CC}">
              <c16:uniqueId val="{00000004-E668-4036-9F3F-70D31EC63C26}"/>
            </c:ext>
          </c:extLst>
        </c:ser>
        <c:dLbls>
          <c:showLegendKey val="0"/>
          <c:showVal val="0"/>
          <c:showCatName val="0"/>
          <c:showSerName val="0"/>
          <c:showPercent val="0"/>
          <c:showBubbleSize val="0"/>
        </c:dLbls>
        <c:gapWidth val="80"/>
        <c:overlap val="100"/>
        <c:axId val="400832680"/>
        <c:axId val="400835816"/>
      </c:barChart>
      <c:catAx>
        <c:axId val="400832680"/>
        <c:scaling>
          <c:orientation val="minMax"/>
        </c:scaling>
        <c:delete val="0"/>
        <c:axPos val="b"/>
        <c:numFmt formatCode="General" sourceLinked="0"/>
        <c:majorTickMark val="out"/>
        <c:minorTickMark val="none"/>
        <c:tickLblPos val="nextTo"/>
        <c:txPr>
          <a:bodyPr/>
          <a:lstStyle/>
          <a:p>
            <a:pPr>
              <a:defRPr sz="1200"/>
            </a:pPr>
            <a:endParaRPr lang="cs-CZ"/>
          </a:p>
        </c:txPr>
        <c:crossAx val="400835816"/>
        <c:crosses val="autoZero"/>
        <c:auto val="1"/>
        <c:lblAlgn val="ctr"/>
        <c:lblOffset val="100"/>
        <c:noMultiLvlLbl val="0"/>
      </c:catAx>
      <c:valAx>
        <c:axId val="400835816"/>
        <c:scaling>
          <c:orientation val="minMax"/>
        </c:scaling>
        <c:delete val="0"/>
        <c:axPos val="l"/>
        <c:majorGridlines/>
        <c:numFmt formatCode="0%" sourceLinked="1"/>
        <c:majorTickMark val="out"/>
        <c:minorTickMark val="none"/>
        <c:tickLblPos val="nextTo"/>
        <c:crossAx val="400832680"/>
        <c:crosses val="autoZero"/>
        <c:crossBetween val="between"/>
      </c:valAx>
    </c:plotArea>
    <c:legend>
      <c:legendPos val="b"/>
      <c:layout>
        <c:manualLayout>
          <c:xMode val="edge"/>
          <c:yMode val="edge"/>
          <c:x val="6.6283020972780007E-2"/>
          <c:y val="0.92756222233861718"/>
          <c:w val="0.91591073937334599"/>
          <c:h val="7.243777766138286E-2"/>
        </c:manualLayout>
      </c:layout>
      <c:overlay val="0"/>
    </c:legend>
    <c:plotVisOnly val="1"/>
    <c:dispBlanksAs val="gap"/>
    <c:showDLblsOverMax val="0"/>
  </c:chart>
  <c:txPr>
    <a:bodyPr/>
    <a:lstStyle/>
    <a:p>
      <a:pPr>
        <a:defRPr sz="1000"/>
      </a:pPr>
      <a:endParaRPr lang="cs-CZ"/>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0" y="4"/>
            <a:ext cx="2972393" cy="494031"/>
          </a:xfrm>
          <a:prstGeom prst="rect">
            <a:avLst/>
          </a:prstGeom>
        </p:spPr>
        <p:txBody>
          <a:bodyPr vert="horz" lIns="90851" tIns="45426" rIns="90851" bIns="45426" rtlCol="0"/>
          <a:lstStyle>
            <a:lvl1pPr algn="l">
              <a:defRPr sz="1200"/>
            </a:lvl1pPr>
          </a:lstStyle>
          <a:p>
            <a:endParaRPr lang="cs-CZ" dirty="0"/>
          </a:p>
        </p:txBody>
      </p:sp>
      <p:sp>
        <p:nvSpPr>
          <p:cNvPr id="3" name="Zástupný symbol pro datum 2"/>
          <p:cNvSpPr>
            <a:spLocks noGrp="1"/>
          </p:cNvSpPr>
          <p:nvPr>
            <p:ph type="dt" sz="quarter" idx="1"/>
          </p:nvPr>
        </p:nvSpPr>
        <p:spPr>
          <a:xfrm>
            <a:off x="3883991" y="4"/>
            <a:ext cx="2972392" cy="494031"/>
          </a:xfrm>
          <a:prstGeom prst="rect">
            <a:avLst/>
          </a:prstGeom>
        </p:spPr>
        <p:txBody>
          <a:bodyPr vert="horz" lIns="90851" tIns="45426" rIns="90851" bIns="45426" rtlCol="0"/>
          <a:lstStyle>
            <a:lvl1pPr algn="r">
              <a:defRPr sz="1200"/>
            </a:lvl1pPr>
          </a:lstStyle>
          <a:p>
            <a:fld id="{57D24BA8-18F5-4BDE-8F11-B8039600C71A}" type="datetimeFigureOut">
              <a:rPr lang="cs-CZ" smtClean="0"/>
              <a:pPr/>
              <a:t>20.02.2023</a:t>
            </a:fld>
            <a:endParaRPr lang="cs-CZ" dirty="0"/>
          </a:p>
        </p:txBody>
      </p:sp>
      <p:sp>
        <p:nvSpPr>
          <p:cNvPr id="4" name="Zástupný symbol pro zápatí 3"/>
          <p:cNvSpPr>
            <a:spLocks noGrp="1"/>
          </p:cNvSpPr>
          <p:nvPr>
            <p:ph type="ftr" sz="quarter" idx="2"/>
          </p:nvPr>
        </p:nvSpPr>
        <p:spPr>
          <a:xfrm>
            <a:off x="10" y="9377052"/>
            <a:ext cx="2972393" cy="494031"/>
          </a:xfrm>
          <a:prstGeom prst="rect">
            <a:avLst/>
          </a:prstGeom>
        </p:spPr>
        <p:txBody>
          <a:bodyPr vert="horz" lIns="90851" tIns="45426" rIns="90851" bIns="45426"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83991" y="9377052"/>
            <a:ext cx="2972392" cy="494031"/>
          </a:xfrm>
          <a:prstGeom prst="rect">
            <a:avLst/>
          </a:prstGeom>
        </p:spPr>
        <p:txBody>
          <a:bodyPr vert="horz" lIns="90851" tIns="45426" rIns="90851" bIns="45426" rtlCol="0" anchor="b"/>
          <a:lstStyle>
            <a:lvl1pPr algn="r">
              <a:defRPr sz="1200"/>
            </a:lvl1pPr>
          </a:lstStyle>
          <a:p>
            <a:fld id="{6E478B5C-B551-40CC-816C-AB8600828920}" type="slidenum">
              <a:rPr lang="cs-CZ" smtClean="0"/>
              <a:pPr/>
              <a:t>‹#›</a:t>
            </a:fld>
            <a:endParaRPr lang="cs-CZ" dirty="0"/>
          </a:p>
        </p:txBody>
      </p:sp>
    </p:spTree>
    <p:extLst>
      <p:ext uri="{BB962C8B-B14F-4D97-AF65-F5344CB8AC3E}">
        <p14:creationId xmlns:p14="http://schemas.microsoft.com/office/powerpoint/2010/main" val="3191940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8" y="0"/>
            <a:ext cx="2971801" cy="493633"/>
          </a:xfrm>
          <a:prstGeom prst="rect">
            <a:avLst/>
          </a:prstGeom>
        </p:spPr>
        <p:txBody>
          <a:bodyPr vert="horz" lIns="90070" tIns="45035" rIns="90070" bIns="45035" rtlCol="0"/>
          <a:lstStyle>
            <a:lvl1pPr algn="l">
              <a:defRPr sz="1200"/>
            </a:lvl1pPr>
          </a:lstStyle>
          <a:p>
            <a:endParaRPr lang="cs-CZ" dirty="0"/>
          </a:p>
        </p:txBody>
      </p:sp>
      <p:sp>
        <p:nvSpPr>
          <p:cNvPr id="3" name="Zástupný symbol pro datum 2"/>
          <p:cNvSpPr>
            <a:spLocks noGrp="1"/>
          </p:cNvSpPr>
          <p:nvPr>
            <p:ph type="dt" idx="1"/>
          </p:nvPr>
        </p:nvSpPr>
        <p:spPr>
          <a:xfrm>
            <a:off x="3884621" y="0"/>
            <a:ext cx="2971801" cy="493633"/>
          </a:xfrm>
          <a:prstGeom prst="rect">
            <a:avLst/>
          </a:prstGeom>
        </p:spPr>
        <p:txBody>
          <a:bodyPr vert="horz" lIns="90070" tIns="45035" rIns="90070" bIns="45035" rtlCol="0"/>
          <a:lstStyle>
            <a:lvl1pPr algn="r">
              <a:defRPr sz="1200"/>
            </a:lvl1pPr>
          </a:lstStyle>
          <a:p>
            <a:fld id="{D4E0FD27-06ED-4E5B-A9C3-2FA64C46007C}" type="datetimeFigureOut">
              <a:rPr lang="cs-CZ" smtClean="0"/>
              <a:pPr/>
              <a:t>20.02.2023</a:t>
            </a:fld>
            <a:endParaRPr lang="cs-CZ" dirty="0"/>
          </a:p>
        </p:txBody>
      </p:sp>
      <p:sp>
        <p:nvSpPr>
          <p:cNvPr id="4" name="Zástupný symbol pro obrázek snímku 3"/>
          <p:cNvSpPr>
            <a:spLocks noGrp="1" noRot="1" noChangeAspect="1"/>
          </p:cNvSpPr>
          <p:nvPr>
            <p:ph type="sldImg" idx="2"/>
          </p:nvPr>
        </p:nvSpPr>
        <p:spPr>
          <a:xfrm>
            <a:off x="963613" y="741363"/>
            <a:ext cx="4932362" cy="3698875"/>
          </a:xfrm>
          <a:prstGeom prst="rect">
            <a:avLst/>
          </a:prstGeom>
          <a:noFill/>
          <a:ln w="12700">
            <a:solidFill>
              <a:prstClr val="black"/>
            </a:solidFill>
          </a:ln>
        </p:spPr>
        <p:txBody>
          <a:bodyPr vert="horz" lIns="90070" tIns="45035" rIns="90070" bIns="45035" rtlCol="0" anchor="ctr"/>
          <a:lstStyle/>
          <a:p>
            <a:endParaRPr lang="cs-CZ" dirty="0"/>
          </a:p>
        </p:txBody>
      </p:sp>
      <p:sp>
        <p:nvSpPr>
          <p:cNvPr id="5" name="Zástupný symbol pro poznámky 4"/>
          <p:cNvSpPr>
            <a:spLocks noGrp="1"/>
          </p:cNvSpPr>
          <p:nvPr>
            <p:ph type="body" sz="quarter" idx="3"/>
          </p:nvPr>
        </p:nvSpPr>
        <p:spPr>
          <a:xfrm>
            <a:off x="685800" y="4689520"/>
            <a:ext cx="5486400" cy="4442698"/>
          </a:xfrm>
          <a:prstGeom prst="rect">
            <a:avLst/>
          </a:prstGeom>
        </p:spPr>
        <p:txBody>
          <a:bodyPr vert="horz" lIns="90070" tIns="45035" rIns="90070" bIns="45035"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8" y="9377316"/>
            <a:ext cx="2971801" cy="493633"/>
          </a:xfrm>
          <a:prstGeom prst="rect">
            <a:avLst/>
          </a:prstGeom>
        </p:spPr>
        <p:txBody>
          <a:bodyPr vert="horz" lIns="90070" tIns="45035" rIns="90070" bIns="45035"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21" y="9377316"/>
            <a:ext cx="2971801" cy="493633"/>
          </a:xfrm>
          <a:prstGeom prst="rect">
            <a:avLst/>
          </a:prstGeom>
        </p:spPr>
        <p:txBody>
          <a:bodyPr vert="horz" lIns="90070" tIns="45035" rIns="90070" bIns="45035" rtlCol="0" anchor="b"/>
          <a:lstStyle>
            <a:lvl1pPr algn="r">
              <a:defRPr sz="1200"/>
            </a:lvl1pPr>
          </a:lstStyle>
          <a:p>
            <a:fld id="{A27FF8C5-5B07-4798-9E60-817C358A3CAC}" type="slidenum">
              <a:rPr lang="cs-CZ" smtClean="0"/>
              <a:pPr/>
              <a:t>‹#›</a:t>
            </a:fld>
            <a:endParaRPr lang="cs-CZ" dirty="0"/>
          </a:p>
        </p:txBody>
      </p:sp>
    </p:spTree>
    <p:extLst>
      <p:ext uri="{BB962C8B-B14F-4D97-AF65-F5344CB8AC3E}">
        <p14:creationId xmlns:p14="http://schemas.microsoft.com/office/powerpoint/2010/main" val="3929775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27FF8C5-5B07-4798-9E60-817C358A3CAC}" type="slidenum">
              <a:rPr lang="cs-CZ" smtClean="0"/>
              <a:pPr/>
              <a:t>1</a:t>
            </a:fld>
            <a:endParaRPr lang="cs-CZ" dirty="0"/>
          </a:p>
        </p:txBody>
      </p:sp>
    </p:spTree>
    <p:extLst>
      <p:ext uri="{BB962C8B-B14F-4D97-AF65-F5344CB8AC3E}">
        <p14:creationId xmlns:p14="http://schemas.microsoft.com/office/powerpoint/2010/main" val="294883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cs-CZ"/>
              <a:t>Syndikovaný robustní, spolehlivý  výzkum, vedený osobními rozhovory, což je nejreprezentativnější metoda .  Díky hlídané struktuře vzorku nám dává oprávnění zobecnit na celou populaci ČR.</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D73206-AEE7-4F9D-89F9-7D74C26FD269}" type="slidenum">
              <a:rPr lang="cs-CZ">
                <a:latin typeface="Arial" charset="0"/>
                <a:cs typeface="Arial" charset="0"/>
              </a:rPr>
              <a:pPr/>
              <a:t>2</a:t>
            </a:fld>
            <a:endParaRPr lang="cs-CZ">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cs-CZ"/>
              <a:t>V porovnání mediálních kanálů nejvíce obtěžuje respondenty reklama v televizi, dále pak na internetu a v podobě letáků do schránek.. Ostatní mediatypy se pohybují pod hranicí 50%. Toto souvisí s vysoce agresívními formáty,které ruší uživatele, u Tv je to přerušování programu, u internetu pop okna, která zakrývají obrazovku. Reklamu v časopise každý může vynechat, takže ho neirituje tolik.</a:t>
            </a:r>
          </a:p>
          <a:p>
            <a:pPr>
              <a:spcBef>
                <a:spcPct val="0"/>
              </a:spcBef>
            </a:pPr>
            <a:r>
              <a:rPr lang="cs-CZ"/>
              <a:t>Nejvyšší „poptávka“ je naopak po reklamě v místě prodeje.  Situace  v posledních letech nevykazuje žádný významný trend.</a:t>
            </a:r>
          </a:p>
          <a:p>
            <a:pPr>
              <a:spcBef>
                <a:spcPct val="0"/>
              </a:spcBef>
            </a:pPr>
            <a:endParaRPr lang="cs-CZ"/>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718350-8D9E-48A0-B2EF-8A371AF79623}" type="slidenum">
              <a:rPr lang="cs-CZ">
                <a:latin typeface="Arial" charset="0"/>
                <a:cs typeface="Arial" charset="0"/>
              </a:rPr>
              <a:pPr/>
              <a:t>5</a:t>
            </a:fld>
            <a:endParaRPr lang="cs-CZ">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27FF8C5-5B07-4798-9E60-817C358A3CAC}" type="slidenum">
              <a:rPr lang="cs-CZ" smtClean="0"/>
              <a:pPr/>
              <a:t>32</a:t>
            </a:fld>
            <a:endParaRPr lang="cs-CZ" dirty="0"/>
          </a:p>
        </p:txBody>
      </p:sp>
    </p:spTree>
    <p:extLst>
      <p:ext uri="{BB962C8B-B14F-4D97-AF65-F5344CB8AC3E}">
        <p14:creationId xmlns:p14="http://schemas.microsoft.com/office/powerpoint/2010/main" val="204463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4_Úvodní slide">
    <p:spTree>
      <p:nvGrpSpPr>
        <p:cNvPr id="1" name=""/>
        <p:cNvGrpSpPr/>
        <p:nvPr/>
      </p:nvGrpSpPr>
      <p:grpSpPr>
        <a:xfrm>
          <a:off x="0" y="0"/>
          <a:ext cx="0" cy="0"/>
          <a:chOff x="0" y="0"/>
          <a:chExt cx="0" cy="0"/>
        </a:xfrm>
      </p:grpSpPr>
      <p:sp>
        <p:nvSpPr>
          <p:cNvPr id="11" name="Obdélník 10"/>
          <p:cNvSpPr/>
          <p:nvPr userDrawn="1"/>
        </p:nvSpPr>
        <p:spPr>
          <a:xfrm>
            <a:off x="0" y="764704"/>
            <a:ext cx="9144000" cy="4104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84562850"/>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Základní textové pole">
    <p:spTree>
      <p:nvGrpSpPr>
        <p:cNvPr id="1" name=""/>
        <p:cNvGrpSpPr/>
        <p:nvPr/>
      </p:nvGrpSpPr>
      <p:grpSpPr>
        <a:xfrm>
          <a:off x="0" y="0"/>
          <a:ext cx="0" cy="0"/>
          <a:chOff x="0" y="0"/>
          <a:chExt cx="0" cy="0"/>
        </a:xfrm>
      </p:grpSpPr>
      <p:sp>
        <p:nvSpPr>
          <p:cNvPr id="29" name="Zástupný symbol pro obsah 3"/>
          <p:cNvSpPr>
            <a:spLocks noGrp="1"/>
          </p:cNvSpPr>
          <p:nvPr>
            <p:ph sz="half" idx="2" hasCustomPrompt="1"/>
          </p:nvPr>
        </p:nvSpPr>
        <p:spPr>
          <a:xfrm>
            <a:off x="180000" y="1697881"/>
            <a:ext cx="2519792" cy="2385032"/>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8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0" name="Rectangle 29"/>
          <p:cNvSpPr/>
          <p:nvPr userDrawn="1"/>
        </p:nvSpPr>
        <p:spPr>
          <a:xfrm>
            <a:off x="3891019" y="2037616"/>
            <a:ext cx="184731" cy="319446"/>
          </a:xfrm>
          <a:prstGeom prst="rect">
            <a:avLst/>
          </a:prstGeom>
        </p:spPr>
        <p:txBody>
          <a:bodyPr wrap="none">
            <a:spAutoFit/>
          </a:bodyPr>
          <a:lstStyle/>
          <a:p>
            <a:pPr>
              <a:lnSpc>
                <a:spcPct val="80000"/>
              </a:lnSpc>
            </a:pPr>
            <a:endParaRPr lang="cs-CZ" dirty="0">
              <a:latin typeface="Calibri" panose="020F0502020204030204" pitchFamily="34" charset="0"/>
              <a:cs typeface="Lato Light"/>
            </a:endParaRPr>
          </a:p>
        </p:txBody>
      </p:sp>
      <p:cxnSp>
        <p:nvCxnSpPr>
          <p:cNvPr id="31" name="Straight Connector 30"/>
          <p:cNvCxnSpPr/>
          <p:nvPr userDrawn="1"/>
        </p:nvCxnSpPr>
        <p:spPr>
          <a:xfrm>
            <a:off x="3275856" y="4086981"/>
            <a:ext cx="5400000"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13" y="1814291"/>
            <a:ext cx="0" cy="4572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Zástupný symbol pro obsah 3"/>
          <p:cNvSpPr>
            <a:spLocks noGrp="1"/>
          </p:cNvSpPr>
          <p:nvPr>
            <p:ph sz="half" idx="10" hasCustomPrompt="1"/>
          </p:nvPr>
        </p:nvSpPr>
        <p:spPr>
          <a:xfrm>
            <a:off x="4007619" y="1972442"/>
            <a:ext cx="1592560"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8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5" name="Zástupný symbol pro obsah 3"/>
          <p:cNvSpPr>
            <a:spLocks noGrp="1"/>
          </p:cNvSpPr>
          <p:nvPr>
            <p:ph sz="half" idx="11" hasCustomPrompt="1"/>
          </p:nvPr>
        </p:nvSpPr>
        <p:spPr>
          <a:xfrm>
            <a:off x="4210697" y="4318151"/>
            <a:ext cx="1592560"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8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6" name="Zástupný symbol pro obsah 3"/>
          <p:cNvSpPr>
            <a:spLocks noGrp="1"/>
          </p:cNvSpPr>
          <p:nvPr>
            <p:ph sz="half" idx="12" hasCustomPrompt="1"/>
          </p:nvPr>
        </p:nvSpPr>
        <p:spPr>
          <a:xfrm>
            <a:off x="6764463" y="1937721"/>
            <a:ext cx="1592560"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8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7" name="Zástupný symbol pro obsah 3"/>
          <p:cNvSpPr>
            <a:spLocks noGrp="1"/>
          </p:cNvSpPr>
          <p:nvPr>
            <p:ph sz="half" idx="13" hasCustomPrompt="1"/>
          </p:nvPr>
        </p:nvSpPr>
        <p:spPr>
          <a:xfrm>
            <a:off x="6774775" y="4318151"/>
            <a:ext cx="1592560"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8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8" name="Zástupný symbol pro obsah 3"/>
          <p:cNvSpPr>
            <a:spLocks noGrp="1"/>
          </p:cNvSpPr>
          <p:nvPr>
            <p:ph sz="half" idx="14" hasCustomPrompt="1"/>
          </p:nvPr>
        </p:nvSpPr>
        <p:spPr>
          <a:xfrm>
            <a:off x="3367445" y="2543066"/>
            <a:ext cx="2232734"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4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9" name="Zástupný symbol pro obsah 3"/>
          <p:cNvSpPr>
            <a:spLocks noGrp="1"/>
          </p:cNvSpPr>
          <p:nvPr>
            <p:ph sz="half" idx="15" hasCustomPrompt="1"/>
          </p:nvPr>
        </p:nvSpPr>
        <p:spPr>
          <a:xfrm>
            <a:off x="6079127" y="2559116"/>
            <a:ext cx="2232734"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4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40" name="Zástupný symbol pro obsah 3"/>
          <p:cNvSpPr>
            <a:spLocks noGrp="1"/>
          </p:cNvSpPr>
          <p:nvPr>
            <p:ph sz="half" idx="16" hasCustomPrompt="1"/>
          </p:nvPr>
        </p:nvSpPr>
        <p:spPr>
          <a:xfrm>
            <a:off x="3362757" y="4873333"/>
            <a:ext cx="2232734"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4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41" name="Zástupný symbol pro obsah 3"/>
          <p:cNvSpPr>
            <a:spLocks noGrp="1"/>
          </p:cNvSpPr>
          <p:nvPr>
            <p:ph sz="half" idx="17" hasCustomPrompt="1"/>
          </p:nvPr>
        </p:nvSpPr>
        <p:spPr>
          <a:xfrm>
            <a:off x="6136246" y="4910942"/>
            <a:ext cx="2232734"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4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42" name="Zástupný symbol pro obsah 3"/>
          <p:cNvSpPr>
            <a:spLocks noGrp="1"/>
          </p:cNvSpPr>
          <p:nvPr>
            <p:ph sz="half" idx="18" hasCustomPrompt="1"/>
          </p:nvPr>
        </p:nvSpPr>
        <p:spPr>
          <a:xfrm>
            <a:off x="3362757" y="3052715"/>
            <a:ext cx="2232734" cy="919516"/>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200" b="0" cap="none"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43" name="Zástupný symbol pro obsah 3"/>
          <p:cNvSpPr>
            <a:spLocks noGrp="1"/>
          </p:cNvSpPr>
          <p:nvPr>
            <p:ph sz="half" idx="19" hasCustomPrompt="1"/>
          </p:nvPr>
        </p:nvSpPr>
        <p:spPr>
          <a:xfrm>
            <a:off x="6136246" y="5461812"/>
            <a:ext cx="2232734" cy="919516"/>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200" b="0" cap="none"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44" name="Zástupný symbol pro obsah 3"/>
          <p:cNvSpPr>
            <a:spLocks noGrp="1"/>
          </p:cNvSpPr>
          <p:nvPr>
            <p:ph sz="half" idx="20" hasCustomPrompt="1"/>
          </p:nvPr>
        </p:nvSpPr>
        <p:spPr>
          <a:xfrm>
            <a:off x="3362757" y="5461812"/>
            <a:ext cx="2232734" cy="919516"/>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200" b="0" cap="none"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45" name="Zástupný symbol pro obsah 3"/>
          <p:cNvSpPr>
            <a:spLocks noGrp="1"/>
          </p:cNvSpPr>
          <p:nvPr>
            <p:ph sz="half" idx="21" hasCustomPrompt="1"/>
          </p:nvPr>
        </p:nvSpPr>
        <p:spPr>
          <a:xfrm>
            <a:off x="6089334" y="3065568"/>
            <a:ext cx="2232734" cy="919516"/>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200" b="0" cap="none"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cxnSp>
        <p:nvCxnSpPr>
          <p:cNvPr id="20" name="Přímá spojnice 2"/>
          <p:cNvCxnSpPr/>
          <p:nvPr userDrawn="1"/>
        </p:nvCxnSpPr>
        <p:spPr>
          <a:xfrm>
            <a:off x="-36512" y="6801161"/>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sp>
        <p:nvSpPr>
          <p:cNvPr id="23" name="Slide Number Placeholder 9"/>
          <p:cNvSpPr txBox="1">
            <a:spLocks noChangeArrowheads="1"/>
          </p:cNvSpPr>
          <p:nvPr userDrawn="1"/>
        </p:nvSpPr>
        <p:spPr>
          <a:xfrm>
            <a:off x="8113316" y="6622547"/>
            <a:ext cx="966788" cy="153988"/>
          </a:xfrm>
          <a:prstGeom prst="rect">
            <a:avLst/>
          </a:prstGeom>
        </p:spPr>
        <p:txBody>
          <a:bodyPr lIns="0" tIns="0" rIns="0" bIns="0"/>
          <a:lstStyle>
            <a:defPPr>
              <a:defRPr lang="cs-CZ"/>
            </a:defPPr>
            <a:lvl1pPr algn="r" rtl="0" fontAlgn="auto">
              <a:spcBef>
                <a:spcPts val="0"/>
              </a:spcBef>
              <a:spcAft>
                <a:spcPts val="0"/>
              </a:spcAft>
              <a:defRPr sz="1000" b="0" kern="1200">
                <a:solidFill>
                  <a:schemeClr val="bg2"/>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mtClean="0"/>
              <a:pPr>
                <a:defRPr/>
              </a:pPr>
              <a:t>‹#›</a:t>
            </a:fld>
            <a:endParaRPr lang="cs-CZ" dirty="0"/>
          </a:p>
        </p:txBody>
      </p:sp>
      <p:cxnSp>
        <p:nvCxnSpPr>
          <p:cNvPr id="24" name="Přímá spojnice 2"/>
          <p:cNvCxnSpPr/>
          <p:nvPr userDrawn="1"/>
        </p:nvCxnSpPr>
        <p:spPr>
          <a:xfrm>
            <a:off x="0" y="1052736"/>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
        <p:nvSpPr>
          <p:cNvPr id="26"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
        <p:nvSpPr>
          <p:cNvPr id="25"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1336778435"/>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9_Základní textové pole">
    <p:spTree>
      <p:nvGrpSpPr>
        <p:cNvPr id="1" name=""/>
        <p:cNvGrpSpPr/>
        <p:nvPr/>
      </p:nvGrpSpPr>
      <p:grpSpPr>
        <a:xfrm>
          <a:off x="0" y="0"/>
          <a:ext cx="0" cy="0"/>
          <a:chOff x="0" y="0"/>
          <a:chExt cx="0" cy="0"/>
        </a:xfrm>
      </p:grpSpPr>
      <p:sp>
        <p:nvSpPr>
          <p:cNvPr id="25" name="Zástupný symbol pro obsah 3"/>
          <p:cNvSpPr>
            <a:spLocks noGrp="1"/>
          </p:cNvSpPr>
          <p:nvPr>
            <p:ph sz="half" idx="2" hasCustomPrompt="1"/>
          </p:nvPr>
        </p:nvSpPr>
        <p:spPr>
          <a:xfrm>
            <a:off x="153949" y="1672481"/>
            <a:ext cx="2519792" cy="23850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24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0" name="Zástupný symbol pro obsah 3"/>
          <p:cNvSpPr>
            <a:spLocks noGrp="1"/>
          </p:cNvSpPr>
          <p:nvPr>
            <p:ph sz="half" idx="10" hasCustomPrompt="1"/>
          </p:nvPr>
        </p:nvSpPr>
        <p:spPr>
          <a:xfrm>
            <a:off x="3635896" y="1692678"/>
            <a:ext cx="5112568" cy="440178"/>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800" b="1" cap="all" baseline="0">
                <a:solidFill>
                  <a:schemeClr val="accent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1" name="Zástupný symbol pro obsah 3"/>
          <p:cNvSpPr>
            <a:spLocks noGrp="1"/>
          </p:cNvSpPr>
          <p:nvPr>
            <p:ph sz="half" idx="11" hasCustomPrompt="1"/>
          </p:nvPr>
        </p:nvSpPr>
        <p:spPr>
          <a:xfrm>
            <a:off x="3635896" y="2136787"/>
            <a:ext cx="5112568" cy="728210"/>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4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2" name="Zástupný symbol pro obsah 3"/>
          <p:cNvSpPr>
            <a:spLocks noGrp="1"/>
          </p:cNvSpPr>
          <p:nvPr>
            <p:ph sz="half" idx="12" hasCustomPrompt="1"/>
          </p:nvPr>
        </p:nvSpPr>
        <p:spPr>
          <a:xfrm>
            <a:off x="3635896" y="2864997"/>
            <a:ext cx="5112568" cy="728210"/>
          </a:xfrm>
          <a:prstGeom prst="rect">
            <a:avLst/>
          </a:prstGeom>
        </p:spPr>
        <p:txBody>
          <a:bodyPr lIns="36000" tIns="36000" rIns="36000" bIns="36000"/>
          <a:lstStyle>
            <a:lvl1pPr marL="171450" indent="-171450">
              <a:spcBef>
                <a:spcPts val="600"/>
              </a:spcBef>
              <a:buClr>
                <a:schemeClr val="accent1"/>
              </a:buClr>
              <a:buSzPct val="100000"/>
              <a:buFont typeface="Arial" panose="020B0604020202020204" pitchFamily="34" charset="0"/>
              <a:buChar char="•"/>
              <a:defRPr sz="1200" b="0" cap="none"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cxnSp>
        <p:nvCxnSpPr>
          <p:cNvPr id="8" name="Přímá spojnice 2"/>
          <p:cNvCxnSpPr/>
          <p:nvPr userDrawn="1"/>
        </p:nvCxnSpPr>
        <p:spPr>
          <a:xfrm>
            <a:off x="-9128" y="6849289"/>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2" name="Přímá spojnice 2"/>
          <p:cNvCxnSpPr/>
          <p:nvPr userDrawn="1"/>
        </p:nvCxnSpPr>
        <p:spPr>
          <a:xfrm>
            <a:off x="0" y="1052736"/>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
        <p:nvSpPr>
          <p:cNvPr id="10"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
        <p:nvSpPr>
          <p:cNvPr id="11"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2824482541"/>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7_Základní textové pole">
    <p:spTree>
      <p:nvGrpSpPr>
        <p:cNvPr id="1" name=""/>
        <p:cNvGrpSpPr/>
        <p:nvPr/>
      </p:nvGrpSpPr>
      <p:grpSpPr>
        <a:xfrm>
          <a:off x="0" y="0"/>
          <a:ext cx="0" cy="0"/>
          <a:chOff x="0" y="0"/>
          <a:chExt cx="0" cy="0"/>
        </a:xfrm>
      </p:grpSpPr>
      <p:sp>
        <p:nvSpPr>
          <p:cNvPr id="10" name="Zástupný symbol pro obsah 3"/>
          <p:cNvSpPr>
            <a:spLocks noGrp="1"/>
          </p:cNvSpPr>
          <p:nvPr>
            <p:ph sz="half" idx="2"/>
          </p:nvPr>
        </p:nvSpPr>
        <p:spPr>
          <a:xfrm>
            <a:off x="180000" y="1458688"/>
            <a:ext cx="8784000" cy="1313312"/>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
        <p:nvSpPr>
          <p:cNvPr id="11" name="Zástupný symbol pro obsah 3"/>
          <p:cNvSpPr>
            <a:spLocks noGrp="1"/>
          </p:cNvSpPr>
          <p:nvPr>
            <p:ph sz="half" idx="11"/>
          </p:nvPr>
        </p:nvSpPr>
        <p:spPr>
          <a:xfrm>
            <a:off x="180000" y="2952000"/>
            <a:ext cx="8784000" cy="342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cxnSp>
        <p:nvCxnSpPr>
          <p:cNvPr id="6" name="Přímá spojnice 2"/>
          <p:cNvCxnSpPr/>
          <p:nvPr userDrawn="1"/>
        </p:nvCxnSpPr>
        <p:spPr>
          <a:xfrm>
            <a:off x="-9128" y="6849289"/>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2" name="Přímá spojnice 2"/>
          <p:cNvCxnSpPr/>
          <p:nvPr userDrawn="1"/>
        </p:nvCxnSpPr>
        <p:spPr>
          <a:xfrm>
            <a:off x="0" y="1052736"/>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
        <p:nvSpPr>
          <p:cNvPr id="8"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
        <p:nvSpPr>
          <p:cNvPr id="9"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1694385161"/>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LIDE 6">
    <p:spTree>
      <p:nvGrpSpPr>
        <p:cNvPr id="1" name=""/>
        <p:cNvGrpSpPr/>
        <p:nvPr/>
      </p:nvGrpSpPr>
      <p:grpSpPr>
        <a:xfrm>
          <a:off x="0" y="0"/>
          <a:ext cx="0" cy="0"/>
          <a:chOff x="0" y="0"/>
          <a:chExt cx="0" cy="0"/>
        </a:xfrm>
      </p:grpSpPr>
      <p:sp>
        <p:nvSpPr>
          <p:cNvPr id="49" name="Zástupný symbol pro obsah 3"/>
          <p:cNvSpPr>
            <a:spLocks noGrp="1"/>
          </p:cNvSpPr>
          <p:nvPr>
            <p:ph sz="half" idx="12"/>
          </p:nvPr>
        </p:nvSpPr>
        <p:spPr>
          <a:xfrm>
            <a:off x="180000" y="1332000"/>
            <a:ext cx="4320000" cy="23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50" name="Zástupný symbol pro obsah 3"/>
          <p:cNvSpPr>
            <a:spLocks noGrp="1"/>
          </p:cNvSpPr>
          <p:nvPr>
            <p:ph sz="half" idx="13"/>
          </p:nvPr>
        </p:nvSpPr>
        <p:spPr>
          <a:xfrm>
            <a:off x="4644000" y="1332000"/>
            <a:ext cx="4320000" cy="23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51" name="Zástupný symbol pro obsah 3"/>
          <p:cNvSpPr>
            <a:spLocks noGrp="1"/>
          </p:cNvSpPr>
          <p:nvPr>
            <p:ph sz="half" idx="14"/>
          </p:nvPr>
        </p:nvSpPr>
        <p:spPr>
          <a:xfrm>
            <a:off x="180000" y="4032000"/>
            <a:ext cx="4320000" cy="23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52" name="Zástupný symbol pro obsah 3"/>
          <p:cNvSpPr>
            <a:spLocks noGrp="1"/>
          </p:cNvSpPr>
          <p:nvPr>
            <p:ph sz="half" idx="11"/>
          </p:nvPr>
        </p:nvSpPr>
        <p:spPr>
          <a:xfrm>
            <a:off x="4644000" y="4032000"/>
            <a:ext cx="4320000" cy="23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cxnSp>
        <p:nvCxnSpPr>
          <p:cNvPr id="8" name="Přímá spojnice 2"/>
          <p:cNvCxnSpPr/>
          <p:nvPr userDrawn="1"/>
        </p:nvCxnSpPr>
        <p:spPr>
          <a:xfrm>
            <a:off x="-9128" y="6849289"/>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2" name="Přímá spojnice 2"/>
          <p:cNvCxnSpPr/>
          <p:nvPr userDrawn="1"/>
        </p:nvCxnSpPr>
        <p:spPr>
          <a:xfrm>
            <a:off x="0" y="1052736"/>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
        <p:nvSpPr>
          <p:cNvPr id="10"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
        <p:nvSpPr>
          <p:cNvPr id="11"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2800724124"/>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2_Základní textové pole">
    <p:spTree>
      <p:nvGrpSpPr>
        <p:cNvPr id="1" name=""/>
        <p:cNvGrpSpPr/>
        <p:nvPr/>
      </p:nvGrpSpPr>
      <p:grpSpPr>
        <a:xfrm>
          <a:off x="0" y="0"/>
          <a:ext cx="0" cy="0"/>
          <a:chOff x="0" y="0"/>
          <a:chExt cx="0" cy="0"/>
        </a:xfrm>
      </p:grpSpPr>
      <p:grpSp>
        <p:nvGrpSpPr>
          <p:cNvPr id="20" name="Group 19"/>
          <p:cNvGrpSpPr/>
          <p:nvPr userDrawn="1"/>
        </p:nvGrpSpPr>
        <p:grpSpPr>
          <a:xfrm>
            <a:off x="0" y="1077363"/>
            <a:ext cx="9162000" cy="324000"/>
            <a:chOff x="179511" y="908720"/>
            <a:chExt cx="8784785" cy="324000"/>
          </a:xfrm>
        </p:grpSpPr>
        <p:sp>
          <p:nvSpPr>
            <p:cNvPr id="21" name="Rechteck 7">
              <a:hlinkClick r:id="" action="ppaction://noaction"/>
            </p:cNvPr>
            <p:cNvSpPr/>
            <p:nvPr/>
          </p:nvSpPr>
          <p:spPr>
            <a:xfrm>
              <a:off x="1943707" y="908720"/>
              <a:ext cx="1728000" cy="3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cs-CZ" sz="1400" b="1" noProof="1">
                  <a:solidFill>
                    <a:schemeClr val="bg1"/>
                  </a:solidFill>
                </a:rPr>
                <a:t>NÁVRH</a:t>
              </a:r>
              <a:endParaRPr lang="de-DE" sz="1400" b="1" noProof="1">
                <a:solidFill>
                  <a:schemeClr val="bg1"/>
                </a:solidFill>
              </a:endParaRPr>
            </a:p>
          </p:txBody>
        </p:sp>
        <p:sp>
          <p:nvSpPr>
            <p:cNvPr id="22" name="Rechteck 8"/>
            <p:cNvSpPr/>
            <p:nvPr/>
          </p:nvSpPr>
          <p:spPr>
            <a:xfrm>
              <a:off x="179511" y="908720"/>
              <a:ext cx="1728000" cy="3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cs-CZ" sz="1400" b="1" noProof="1">
                  <a:solidFill>
                    <a:schemeClr val="bg1"/>
                  </a:solidFill>
                </a:rPr>
                <a:t>ZADÁNÍ</a:t>
              </a:r>
              <a:endParaRPr lang="de-DE" sz="1400" b="1" noProof="1">
                <a:solidFill>
                  <a:schemeClr val="bg1"/>
                </a:solidFill>
              </a:endParaRPr>
            </a:p>
          </p:txBody>
        </p:sp>
        <p:sp>
          <p:nvSpPr>
            <p:cNvPr id="23" name="Rechteck 9">
              <a:hlinkClick r:id="" action="ppaction://noaction"/>
            </p:cNvPr>
            <p:cNvSpPr/>
            <p:nvPr/>
          </p:nvSpPr>
          <p:spPr>
            <a:xfrm>
              <a:off x="3707903" y="908720"/>
              <a:ext cx="1728000" cy="3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de-DE" sz="1400" b="1" noProof="1">
                  <a:solidFill>
                    <a:schemeClr val="bg1"/>
                  </a:solidFill>
                </a:rPr>
                <a:t>PŘÍPRAVA</a:t>
              </a:r>
            </a:p>
          </p:txBody>
        </p:sp>
        <p:sp>
          <p:nvSpPr>
            <p:cNvPr id="38" name="Rechteck 10">
              <a:hlinkClick r:id="" action="ppaction://noaction"/>
            </p:cNvPr>
            <p:cNvSpPr/>
            <p:nvPr/>
          </p:nvSpPr>
          <p:spPr>
            <a:xfrm>
              <a:off x="5472099" y="908720"/>
              <a:ext cx="1728000" cy="3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lvl="0"/>
              <a:r>
                <a:rPr lang="cs-CZ" sz="1400" b="1" noProof="1">
                  <a:solidFill>
                    <a:schemeClr val="bg1"/>
                  </a:solidFill>
                </a:rPr>
                <a:t>SBĚR</a:t>
              </a:r>
              <a:r>
                <a:rPr lang="cs-CZ" sz="1400" b="1" baseline="0" noProof="1">
                  <a:solidFill>
                    <a:schemeClr val="bg1"/>
                  </a:solidFill>
                </a:rPr>
                <a:t> DAT</a:t>
              </a:r>
              <a:endParaRPr lang="de-DE" sz="1400" b="1" noProof="1">
                <a:solidFill>
                  <a:schemeClr val="bg1"/>
                </a:solidFill>
              </a:endParaRPr>
            </a:p>
          </p:txBody>
        </p:sp>
        <p:sp>
          <p:nvSpPr>
            <p:cNvPr id="39" name="Rechteck 11"/>
            <p:cNvSpPr/>
            <p:nvPr/>
          </p:nvSpPr>
          <p:spPr>
            <a:xfrm>
              <a:off x="7236296" y="908720"/>
              <a:ext cx="1728000" cy="3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cs-CZ" sz="1400" b="1" noProof="1">
                  <a:solidFill>
                    <a:schemeClr val="bg1"/>
                  </a:solidFill>
                </a:rPr>
                <a:t>VYHODNOCENÍ</a:t>
              </a:r>
              <a:endParaRPr lang="de-DE" sz="1400" b="1" noProof="1">
                <a:solidFill>
                  <a:schemeClr val="bg1"/>
                </a:solidFill>
              </a:endParaRPr>
            </a:p>
          </p:txBody>
        </p:sp>
        <p:cxnSp>
          <p:nvCxnSpPr>
            <p:cNvPr id="40" name="Přímá spojnice 2"/>
            <p:cNvCxnSpPr/>
            <p:nvPr/>
          </p:nvCxnSpPr>
          <p:spPr>
            <a:xfrm>
              <a:off x="179512" y="908720"/>
              <a:ext cx="8784000" cy="0"/>
            </a:xfrm>
            <a:prstGeom prst="line">
              <a:avLst/>
            </a:prstGeom>
            <a:ln w="28575">
              <a:gradFill flip="none" rotWithShape="1">
                <a:gsLst>
                  <a:gs pos="0">
                    <a:srgbClr val="00B0F0"/>
                  </a:gs>
                  <a:gs pos="37000">
                    <a:schemeClr val="accent1"/>
                  </a:gs>
                  <a:gs pos="66000">
                    <a:srgbClr val="FFC000"/>
                  </a:gs>
                  <a:gs pos="100000">
                    <a:srgbClr val="FF0000"/>
                  </a:gs>
                </a:gsLst>
                <a:path path="shape">
                  <a:fillToRect l="50000" t="50000" r="50000" b="50000"/>
                </a:path>
                <a:tileRect/>
              </a:gradFill>
            </a:ln>
          </p:spPr>
          <p:style>
            <a:lnRef idx="1">
              <a:schemeClr val="accent6"/>
            </a:lnRef>
            <a:fillRef idx="0">
              <a:schemeClr val="accent6"/>
            </a:fillRef>
            <a:effectRef idx="0">
              <a:schemeClr val="accent6"/>
            </a:effectRef>
            <a:fontRef idx="minor">
              <a:schemeClr val="tx1"/>
            </a:fontRef>
          </p:style>
        </p:cxnSp>
        <p:cxnSp>
          <p:nvCxnSpPr>
            <p:cNvPr id="41" name="Přímá spojnice 2"/>
            <p:cNvCxnSpPr/>
            <p:nvPr/>
          </p:nvCxnSpPr>
          <p:spPr>
            <a:xfrm>
              <a:off x="179512" y="908720"/>
              <a:ext cx="8784000"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42" name="Freeform 27"/>
            <p:cNvSpPr>
              <a:spLocks/>
            </p:cNvSpPr>
            <p:nvPr/>
          </p:nvSpPr>
          <p:spPr bwMode="auto">
            <a:xfrm>
              <a:off x="3283585" y="962068"/>
              <a:ext cx="199519" cy="199518"/>
            </a:xfrm>
            <a:custGeom>
              <a:avLst/>
              <a:gdLst>
                <a:gd name="T0" fmla="*/ 0 w 334"/>
                <a:gd name="T1" fmla="*/ 327 h 334"/>
                <a:gd name="T2" fmla="*/ 88 w 334"/>
                <a:gd name="T3" fmla="*/ 224 h 334"/>
                <a:gd name="T4" fmla="*/ 10 w 334"/>
                <a:gd name="T5" fmla="*/ 156 h 334"/>
                <a:gd name="T6" fmla="*/ 93 w 334"/>
                <a:gd name="T7" fmla="*/ 135 h 334"/>
                <a:gd name="T8" fmla="*/ 117 w 334"/>
                <a:gd name="T9" fmla="*/ 131 h 334"/>
                <a:gd name="T10" fmla="*/ 166 w 334"/>
                <a:gd name="T11" fmla="*/ 84 h 334"/>
                <a:gd name="T12" fmla="*/ 188 w 334"/>
                <a:gd name="T13" fmla="*/ 25 h 334"/>
                <a:gd name="T14" fmla="*/ 198 w 334"/>
                <a:gd name="T15" fmla="*/ 3 h 334"/>
                <a:gd name="T16" fmla="*/ 220 w 334"/>
                <a:gd name="T17" fmla="*/ 10 h 334"/>
                <a:gd name="T18" fmla="*/ 325 w 334"/>
                <a:gd name="T19" fmla="*/ 115 h 334"/>
                <a:gd name="T20" fmla="*/ 332 w 334"/>
                <a:gd name="T21" fmla="*/ 134 h 334"/>
                <a:gd name="T22" fmla="*/ 308 w 334"/>
                <a:gd name="T23" fmla="*/ 145 h 334"/>
                <a:gd name="T24" fmla="*/ 251 w 334"/>
                <a:gd name="T25" fmla="*/ 166 h 334"/>
                <a:gd name="T26" fmla="*/ 226 w 334"/>
                <a:gd name="T27" fmla="*/ 192 h 334"/>
                <a:gd name="T28" fmla="*/ 201 w 334"/>
                <a:gd name="T29" fmla="*/ 258 h 334"/>
                <a:gd name="T30" fmla="*/ 178 w 334"/>
                <a:gd name="T31" fmla="*/ 323 h 334"/>
                <a:gd name="T32" fmla="*/ 107 w 334"/>
                <a:gd name="T33" fmla="*/ 247 h 334"/>
                <a:gd name="T34" fmla="*/ 7 w 334"/>
                <a:gd name="T35" fmla="*/ 334 h 334"/>
                <a:gd name="T36" fmla="*/ 0 w 334"/>
                <a:gd name="T37" fmla="*/ 32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4" h="334">
                  <a:moveTo>
                    <a:pt x="0" y="327"/>
                  </a:moveTo>
                  <a:cubicBezTo>
                    <a:pt x="28" y="294"/>
                    <a:pt x="56" y="262"/>
                    <a:pt x="88" y="224"/>
                  </a:cubicBezTo>
                  <a:cubicBezTo>
                    <a:pt x="63" y="203"/>
                    <a:pt x="37" y="180"/>
                    <a:pt x="10" y="156"/>
                  </a:cubicBezTo>
                  <a:cubicBezTo>
                    <a:pt x="37" y="131"/>
                    <a:pt x="63" y="125"/>
                    <a:pt x="93" y="135"/>
                  </a:cubicBezTo>
                  <a:cubicBezTo>
                    <a:pt x="100" y="137"/>
                    <a:pt x="112" y="136"/>
                    <a:pt x="117" y="131"/>
                  </a:cubicBezTo>
                  <a:cubicBezTo>
                    <a:pt x="135" y="116"/>
                    <a:pt x="150" y="99"/>
                    <a:pt x="166" y="84"/>
                  </a:cubicBezTo>
                  <a:cubicBezTo>
                    <a:pt x="183" y="67"/>
                    <a:pt x="202" y="53"/>
                    <a:pt x="188" y="25"/>
                  </a:cubicBezTo>
                  <a:cubicBezTo>
                    <a:pt x="186" y="20"/>
                    <a:pt x="192" y="6"/>
                    <a:pt x="198" y="3"/>
                  </a:cubicBezTo>
                  <a:cubicBezTo>
                    <a:pt x="203" y="0"/>
                    <a:pt x="215" y="5"/>
                    <a:pt x="220" y="10"/>
                  </a:cubicBezTo>
                  <a:cubicBezTo>
                    <a:pt x="255" y="44"/>
                    <a:pt x="290" y="79"/>
                    <a:pt x="325" y="115"/>
                  </a:cubicBezTo>
                  <a:cubicBezTo>
                    <a:pt x="329" y="119"/>
                    <a:pt x="334" y="132"/>
                    <a:pt x="332" y="134"/>
                  </a:cubicBezTo>
                  <a:cubicBezTo>
                    <a:pt x="326" y="140"/>
                    <a:pt x="314" y="147"/>
                    <a:pt x="308" y="145"/>
                  </a:cubicBezTo>
                  <a:cubicBezTo>
                    <a:pt x="281" y="133"/>
                    <a:pt x="267" y="149"/>
                    <a:pt x="251" y="166"/>
                  </a:cubicBezTo>
                  <a:cubicBezTo>
                    <a:pt x="243" y="175"/>
                    <a:pt x="234" y="184"/>
                    <a:pt x="226" y="192"/>
                  </a:cubicBezTo>
                  <a:cubicBezTo>
                    <a:pt x="208" y="210"/>
                    <a:pt x="185" y="224"/>
                    <a:pt x="201" y="258"/>
                  </a:cubicBezTo>
                  <a:cubicBezTo>
                    <a:pt x="211" y="279"/>
                    <a:pt x="199" y="303"/>
                    <a:pt x="178" y="323"/>
                  </a:cubicBezTo>
                  <a:cubicBezTo>
                    <a:pt x="154" y="297"/>
                    <a:pt x="130" y="271"/>
                    <a:pt x="107" y="247"/>
                  </a:cubicBezTo>
                  <a:cubicBezTo>
                    <a:pt x="72" y="277"/>
                    <a:pt x="40" y="305"/>
                    <a:pt x="7" y="334"/>
                  </a:cubicBezTo>
                  <a:cubicBezTo>
                    <a:pt x="5" y="331"/>
                    <a:pt x="2" y="329"/>
                    <a:pt x="0"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Calibri"/>
                <a:cs typeface="+mn-cs"/>
              </a:endParaRPr>
            </a:p>
          </p:txBody>
        </p:sp>
        <p:grpSp>
          <p:nvGrpSpPr>
            <p:cNvPr id="43" name="Gruppieren 10"/>
            <p:cNvGrpSpPr/>
            <p:nvPr/>
          </p:nvGrpSpPr>
          <p:grpSpPr>
            <a:xfrm>
              <a:off x="6835478" y="947309"/>
              <a:ext cx="247879" cy="229035"/>
              <a:chOff x="3220367" y="3500355"/>
              <a:chExt cx="561645" cy="518949"/>
            </a:xfrm>
            <a:solidFill>
              <a:schemeClr val="bg1"/>
            </a:solidFill>
          </p:grpSpPr>
          <p:sp>
            <p:nvSpPr>
              <p:cNvPr id="54" name="Freeform 24"/>
              <p:cNvSpPr>
                <a:spLocks noEditPoints="1"/>
              </p:cNvSpPr>
              <p:nvPr/>
            </p:nvSpPr>
            <p:spPr bwMode="auto">
              <a:xfrm>
                <a:off x="3220367" y="3671212"/>
                <a:ext cx="219103" cy="348092"/>
              </a:xfrm>
              <a:custGeom>
                <a:avLst/>
                <a:gdLst>
                  <a:gd name="T0" fmla="*/ 87 w 173"/>
                  <a:gd name="T1" fmla="*/ 0 h 277"/>
                  <a:gd name="T2" fmla="*/ 0 w 173"/>
                  <a:gd name="T3" fmla="*/ 87 h 277"/>
                  <a:gd name="T4" fmla="*/ 87 w 173"/>
                  <a:gd name="T5" fmla="*/ 277 h 277"/>
                  <a:gd name="T6" fmla="*/ 173 w 173"/>
                  <a:gd name="T7" fmla="*/ 87 h 277"/>
                  <a:gd name="T8" fmla="*/ 87 w 173"/>
                  <a:gd name="T9" fmla="*/ 0 h 277"/>
                  <a:gd name="T10" fmla="*/ 87 w 173"/>
                  <a:gd name="T11" fmla="*/ 139 h 277"/>
                  <a:gd name="T12" fmla="*/ 35 w 173"/>
                  <a:gd name="T13" fmla="*/ 87 h 277"/>
                  <a:gd name="T14" fmla="*/ 87 w 173"/>
                  <a:gd name="T15" fmla="*/ 35 h 277"/>
                  <a:gd name="T16" fmla="*/ 139 w 173"/>
                  <a:gd name="T17" fmla="*/ 87 h 277"/>
                  <a:gd name="T18" fmla="*/ 87 w 173"/>
                  <a:gd name="T19" fmla="*/ 13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277">
                    <a:moveTo>
                      <a:pt x="87" y="0"/>
                    </a:moveTo>
                    <a:cubicBezTo>
                      <a:pt x="39" y="0"/>
                      <a:pt x="0" y="39"/>
                      <a:pt x="0" y="87"/>
                    </a:cubicBezTo>
                    <a:cubicBezTo>
                      <a:pt x="0" y="173"/>
                      <a:pt x="87" y="277"/>
                      <a:pt x="87" y="277"/>
                    </a:cubicBezTo>
                    <a:cubicBezTo>
                      <a:pt x="87" y="277"/>
                      <a:pt x="173" y="173"/>
                      <a:pt x="173" y="87"/>
                    </a:cubicBezTo>
                    <a:cubicBezTo>
                      <a:pt x="173" y="39"/>
                      <a:pt x="135" y="0"/>
                      <a:pt x="87" y="0"/>
                    </a:cubicBezTo>
                    <a:close/>
                    <a:moveTo>
                      <a:pt x="87" y="139"/>
                    </a:moveTo>
                    <a:cubicBezTo>
                      <a:pt x="58" y="139"/>
                      <a:pt x="35" y="115"/>
                      <a:pt x="35" y="87"/>
                    </a:cubicBezTo>
                    <a:cubicBezTo>
                      <a:pt x="35" y="58"/>
                      <a:pt x="58" y="35"/>
                      <a:pt x="87" y="35"/>
                    </a:cubicBezTo>
                    <a:cubicBezTo>
                      <a:pt x="115" y="35"/>
                      <a:pt x="139" y="58"/>
                      <a:pt x="139" y="87"/>
                    </a:cubicBezTo>
                    <a:cubicBezTo>
                      <a:pt x="139" y="115"/>
                      <a:pt x="115" y="139"/>
                      <a:pt x="87"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Calibri"/>
                  <a:cs typeface="+mn-cs"/>
                </a:endParaRPr>
              </a:p>
            </p:txBody>
          </p:sp>
          <p:sp>
            <p:nvSpPr>
              <p:cNvPr id="55" name="Freeform 25"/>
              <p:cNvSpPr>
                <a:spLocks noEditPoints="1"/>
              </p:cNvSpPr>
              <p:nvPr/>
            </p:nvSpPr>
            <p:spPr bwMode="auto">
              <a:xfrm>
                <a:off x="3462191" y="3500355"/>
                <a:ext cx="319821" cy="514187"/>
              </a:xfrm>
              <a:custGeom>
                <a:avLst/>
                <a:gdLst>
                  <a:gd name="T0" fmla="*/ 127 w 254"/>
                  <a:gd name="T1" fmla="*/ 0 h 407"/>
                  <a:gd name="T2" fmla="*/ 0 w 254"/>
                  <a:gd name="T3" fmla="*/ 127 h 407"/>
                  <a:gd name="T4" fmla="*/ 127 w 254"/>
                  <a:gd name="T5" fmla="*/ 407 h 407"/>
                  <a:gd name="T6" fmla="*/ 254 w 254"/>
                  <a:gd name="T7" fmla="*/ 127 h 407"/>
                  <a:gd name="T8" fmla="*/ 127 w 254"/>
                  <a:gd name="T9" fmla="*/ 0 h 407"/>
                  <a:gd name="T10" fmla="*/ 127 w 254"/>
                  <a:gd name="T11" fmla="*/ 197 h 407"/>
                  <a:gd name="T12" fmla="*/ 58 w 254"/>
                  <a:gd name="T13" fmla="*/ 129 h 407"/>
                  <a:gd name="T14" fmla="*/ 127 w 254"/>
                  <a:gd name="T15" fmla="*/ 60 h 407"/>
                  <a:gd name="T16" fmla="*/ 196 w 254"/>
                  <a:gd name="T17" fmla="*/ 129 h 407"/>
                  <a:gd name="T18" fmla="*/ 127 w 254"/>
                  <a:gd name="T19" fmla="*/ 19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407">
                    <a:moveTo>
                      <a:pt x="127" y="0"/>
                    </a:moveTo>
                    <a:cubicBezTo>
                      <a:pt x="57" y="0"/>
                      <a:pt x="0" y="57"/>
                      <a:pt x="0" y="127"/>
                    </a:cubicBezTo>
                    <a:cubicBezTo>
                      <a:pt x="0" y="249"/>
                      <a:pt x="127" y="407"/>
                      <a:pt x="127" y="407"/>
                    </a:cubicBezTo>
                    <a:cubicBezTo>
                      <a:pt x="127" y="407"/>
                      <a:pt x="254" y="249"/>
                      <a:pt x="254" y="127"/>
                    </a:cubicBezTo>
                    <a:cubicBezTo>
                      <a:pt x="254" y="57"/>
                      <a:pt x="197" y="0"/>
                      <a:pt x="127" y="0"/>
                    </a:cubicBezTo>
                    <a:close/>
                    <a:moveTo>
                      <a:pt x="127" y="197"/>
                    </a:moveTo>
                    <a:cubicBezTo>
                      <a:pt x="89" y="197"/>
                      <a:pt x="58" y="167"/>
                      <a:pt x="58" y="129"/>
                    </a:cubicBezTo>
                    <a:cubicBezTo>
                      <a:pt x="58" y="91"/>
                      <a:pt x="89" y="60"/>
                      <a:pt x="127" y="60"/>
                    </a:cubicBezTo>
                    <a:cubicBezTo>
                      <a:pt x="165" y="60"/>
                      <a:pt x="196" y="91"/>
                      <a:pt x="196" y="129"/>
                    </a:cubicBezTo>
                    <a:cubicBezTo>
                      <a:pt x="196" y="167"/>
                      <a:pt x="165" y="197"/>
                      <a:pt x="127"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Calibri"/>
                  <a:cs typeface="+mn-cs"/>
                </a:endParaRPr>
              </a:p>
            </p:txBody>
          </p:sp>
        </p:grpSp>
        <p:grpSp>
          <p:nvGrpSpPr>
            <p:cNvPr id="44" name="Gruppieren 12"/>
            <p:cNvGrpSpPr/>
            <p:nvPr/>
          </p:nvGrpSpPr>
          <p:grpSpPr>
            <a:xfrm>
              <a:off x="8670206" y="958614"/>
              <a:ext cx="246289" cy="220736"/>
              <a:chOff x="7618559" y="4017437"/>
              <a:chExt cx="774072" cy="693763"/>
            </a:xfrm>
            <a:solidFill>
              <a:schemeClr val="bg1"/>
            </a:solidFill>
          </p:grpSpPr>
          <p:sp>
            <p:nvSpPr>
              <p:cNvPr id="51" name="Freeform 1489"/>
              <p:cNvSpPr>
                <a:spLocks noEditPoints="1"/>
              </p:cNvSpPr>
              <p:nvPr/>
            </p:nvSpPr>
            <p:spPr bwMode="auto">
              <a:xfrm>
                <a:off x="7618559" y="4017437"/>
                <a:ext cx="774072" cy="693763"/>
              </a:xfrm>
              <a:custGeom>
                <a:avLst/>
                <a:gdLst>
                  <a:gd name="T0" fmla="*/ 16 w 487"/>
                  <a:gd name="T1" fmla="*/ 436 h 436"/>
                  <a:gd name="T2" fmla="*/ 35 w 487"/>
                  <a:gd name="T3" fmla="*/ 392 h 436"/>
                  <a:gd name="T4" fmla="*/ 54 w 487"/>
                  <a:gd name="T5" fmla="*/ 319 h 436"/>
                  <a:gd name="T6" fmla="*/ 50 w 487"/>
                  <a:gd name="T7" fmla="*/ 307 h 436"/>
                  <a:gd name="T8" fmla="*/ 57 w 487"/>
                  <a:gd name="T9" fmla="*/ 89 h 436"/>
                  <a:gd name="T10" fmla="*/ 184 w 487"/>
                  <a:gd name="T11" fmla="*/ 14 h 436"/>
                  <a:gd name="T12" fmla="*/ 353 w 487"/>
                  <a:gd name="T13" fmla="*/ 28 h 436"/>
                  <a:gd name="T14" fmla="*/ 466 w 487"/>
                  <a:gd name="T15" fmla="*/ 138 h 436"/>
                  <a:gd name="T16" fmla="*/ 455 w 487"/>
                  <a:gd name="T17" fmla="*/ 289 h 436"/>
                  <a:gd name="T18" fmla="*/ 331 w 487"/>
                  <a:gd name="T19" fmla="*/ 384 h 436"/>
                  <a:gd name="T20" fmla="*/ 174 w 487"/>
                  <a:gd name="T21" fmla="*/ 388 h 436"/>
                  <a:gd name="T22" fmla="*/ 167 w 487"/>
                  <a:gd name="T23" fmla="*/ 389 h 436"/>
                  <a:gd name="T24" fmla="*/ 98 w 487"/>
                  <a:gd name="T25" fmla="*/ 416 h 436"/>
                  <a:gd name="T26" fmla="*/ 21 w 487"/>
                  <a:gd name="T27" fmla="*/ 436 h 436"/>
                  <a:gd name="T28" fmla="*/ 16 w 487"/>
                  <a:gd name="T29" fmla="*/ 436 h 436"/>
                  <a:gd name="T30" fmla="*/ 88 w 487"/>
                  <a:gd name="T31" fmla="*/ 375 h 436"/>
                  <a:gd name="T32" fmla="*/ 91 w 487"/>
                  <a:gd name="T33" fmla="*/ 374 h 436"/>
                  <a:gd name="T34" fmla="*/ 162 w 487"/>
                  <a:gd name="T35" fmla="*/ 344 h 436"/>
                  <a:gd name="T36" fmla="*/ 175 w 487"/>
                  <a:gd name="T37" fmla="*/ 341 h 436"/>
                  <a:gd name="T38" fmla="*/ 288 w 487"/>
                  <a:gd name="T39" fmla="*/ 348 h 436"/>
                  <a:gd name="T40" fmla="*/ 394 w 487"/>
                  <a:gd name="T41" fmla="*/ 295 h 436"/>
                  <a:gd name="T42" fmla="*/ 434 w 487"/>
                  <a:gd name="T43" fmla="*/ 208 h 436"/>
                  <a:gd name="T44" fmla="*/ 390 w 487"/>
                  <a:gd name="T45" fmla="*/ 106 h 436"/>
                  <a:gd name="T46" fmla="*/ 265 w 487"/>
                  <a:gd name="T47" fmla="*/ 52 h 436"/>
                  <a:gd name="T48" fmla="*/ 160 w 487"/>
                  <a:gd name="T49" fmla="*/ 69 h 436"/>
                  <a:gd name="T50" fmla="*/ 70 w 487"/>
                  <a:gd name="T51" fmla="*/ 153 h 436"/>
                  <a:gd name="T52" fmla="*/ 69 w 487"/>
                  <a:gd name="T53" fmla="*/ 250 h 436"/>
                  <a:gd name="T54" fmla="*/ 101 w 487"/>
                  <a:gd name="T55" fmla="*/ 296 h 436"/>
                  <a:gd name="T56" fmla="*/ 104 w 487"/>
                  <a:gd name="T57" fmla="*/ 306 h 436"/>
                  <a:gd name="T58" fmla="*/ 100 w 487"/>
                  <a:gd name="T59" fmla="*/ 327 h 436"/>
                  <a:gd name="T60" fmla="*/ 88 w 487"/>
                  <a:gd name="T61" fmla="*/ 37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7" h="436">
                    <a:moveTo>
                      <a:pt x="16" y="436"/>
                    </a:moveTo>
                    <a:cubicBezTo>
                      <a:pt x="23" y="421"/>
                      <a:pt x="29" y="407"/>
                      <a:pt x="35" y="392"/>
                    </a:cubicBezTo>
                    <a:cubicBezTo>
                      <a:pt x="44" y="369"/>
                      <a:pt x="52" y="345"/>
                      <a:pt x="54" y="319"/>
                    </a:cubicBezTo>
                    <a:cubicBezTo>
                      <a:pt x="54" y="315"/>
                      <a:pt x="53" y="311"/>
                      <a:pt x="50" y="307"/>
                    </a:cubicBezTo>
                    <a:cubicBezTo>
                      <a:pt x="0" y="240"/>
                      <a:pt x="2" y="152"/>
                      <a:pt x="57" y="89"/>
                    </a:cubicBezTo>
                    <a:cubicBezTo>
                      <a:pt x="91" y="49"/>
                      <a:pt x="134" y="26"/>
                      <a:pt x="184" y="14"/>
                    </a:cubicBezTo>
                    <a:cubicBezTo>
                      <a:pt x="242" y="0"/>
                      <a:pt x="299" y="5"/>
                      <a:pt x="353" y="28"/>
                    </a:cubicBezTo>
                    <a:cubicBezTo>
                      <a:pt x="404" y="51"/>
                      <a:pt x="445" y="85"/>
                      <a:pt x="466" y="138"/>
                    </a:cubicBezTo>
                    <a:cubicBezTo>
                      <a:pt x="487" y="190"/>
                      <a:pt x="483" y="241"/>
                      <a:pt x="455" y="289"/>
                    </a:cubicBezTo>
                    <a:cubicBezTo>
                      <a:pt x="427" y="337"/>
                      <a:pt x="384" y="367"/>
                      <a:pt x="331" y="384"/>
                    </a:cubicBezTo>
                    <a:cubicBezTo>
                      <a:pt x="279" y="401"/>
                      <a:pt x="227" y="400"/>
                      <a:pt x="174" y="388"/>
                    </a:cubicBezTo>
                    <a:cubicBezTo>
                      <a:pt x="172" y="388"/>
                      <a:pt x="169" y="388"/>
                      <a:pt x="167" y="389"/>
                    </a:cubicBezTo>
                    <a:cubicBezTo>
                      <a:pt x="145" y="401"/>
                      <a:pt x="122" y="409"/>
                      <a:pt x="98" y="416"/>
                    </a:cubicBezTo>
                    <a:cubicBezTo>
                      <a:pt x="73" y="423"/>
                      <a:pt x="47" y="429"/>
                      <a:pt x="21" y="436"/>
                    </a:cubicBezTo>
                    <a:cubicBezTo>
                      <a:pt x="20" y="436"/>
                      <a:pt x="18" y="436"/>
                      <a:pt x="16" y="436"/>
                    </a:cubicBezTo>
                    <a:close/>
                    <a:moveTo>
                      <a:pt x="88" y="375"/>
                    </a:moveTo>
                    <a:cubicBezTo>
                      <a:pt x="89" y="375"/>
                      <a:pt x="90" y="375"/>
                      <a:pt x="91" y="374"/>
                    </a:cubicBezTo>
                    <a:cubicBezTo>
                      <a:pt x="115" y="367"/>
                      <a:pt x="139" y="357"/>
                      <a:pt x="162" y="344"/>
                    </a:cubicBezTo>
                    <a:cubicBezTo>
                      <a:pt x="166" y="341"/>
                      <a:pt x="170" y="340"/>
                      <a:pt x="175" y="341"/>
                    </a:cubicBezTo>
                    <a:cubicBezTo>
                      <a:pt x="212" y="351"/>
                      <a:pt x="250" y="354"/>
                      <a:pt x="288" y="348"/>
                    </a:cubicBezTo>
                    <a:cubicBezTo>
                      <a:pt x="329" y="341"/>
                      <a:pt x="365" y="325"/>
                      <a:pt x="394" y="295"/>
                    </a:cubicBezTo>
                    <a:cubicBezTo>
                      <a:pt x="418" y="270"/>
                      <a:pt x="432" y="242"/>
                      <a:pt x="434" y="208"/>
                    </a:cubicBezTo>
                    <a:cubicBezTo>
                      <a:pt x="436" y="167"/>
                      <a:pt x="419" y="133"/>
                      <a:pt x="390" y="106"/>
                    </a:cubicBezTo>
                    <a:cubicBezTo>
                      <a:pt x="355" y="72"/>
                      <a:pt x="312" y="56"/>
                      <a:pt x="265" y="52"/>
                    </a:cubicBezTo>
                    <a:cubicBezTo>
                      <a:pt x="229" y="50"/>
                      <a:pt x="194" y="54"/>
                      <a:pt x="160" y="69"/>
                    </a:cubicBezTo>
                    <a:cubicBezTo>
                      <a:pt x="120" y="86"/>
                      <a:pt x="88" y="112"/>
                      <a:pt x="70" y="153"/>
                    </a:cubicBezTo>
                    <a:cubicBezTo>
                      <a:pt x="56" y="185"/>
                      <a:pt x="56" y="218"/>
                      <a:pt x="69" y="250"/>
                    </a:cubicBezTo>
                    <a:cubicBezTo>
                      <a:pt x="76" y="268"/>
                      <a:pt x="88" y="283"/>
                      <a:pt x="101" y="296"/>
                    </a:cubicBezTo>
                    <a:cubicBezTo>
                      <a:pt x="104" y="299"/>
                      <a:pt x="105" y="302"/>
                      <a:pt x="104" y="306"/>
                    </a:cubicBezTo>
                    <a:cubicBezTo>
                      <a:pt x="103" y="313"/>
                      <a:pt x="102" y="320"/>
                      <a:pt x="100" y="327"/>
                    </a:cubicBezTo>
                    <a:cubicBezTo>
                      <a:pt x="96" y="343"/>
                      <a:pt x="92" y="359"/>
                      <a:pt x="88" y="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Calibri"/>
                  <a:cs typeface="+mn-cs"/>
                </a:endParaRPr>
              </a:p>
            </p:txBody>
          </p:sp>
          <p:sp>
            <p:nvSpPr>
              <p:cNvPr id="52" name="Freeform 1491"/>
              <p:cNvSpPr>
                <a:spLocks/>
              </p:cNvSpPr>
              <p:nvPr/>
            </p:nvSpPr>
            <p:spPr bwMode="auto">
              <a:xfrm>
                <a:off x="7975479" y="4305203"/>
                <a:ext cx="87000" cy="189613"/>
              </a:xfrm>
              <a:custGeom>
                <a:avLst/>
                <a:gdLst>
                  <a:gd name="T0" fmla="*/ 0 w 55"/>
                  <a:gd name="T1" fmla="*/ 118 h 118"/>
                  <a:gd name="T2" fmla="*/ 0 w 55"/>
                  <a:gd name="T3" fmla="*/ 0 h 118"/>
                  <a:gd name="T4" fmla="*/ 55 w 55"/>
                  <a:gd name="T5" fmla="*/ 0 h 118"/>
                  <a:gd name="T6" fmla="*/ 55 w 55"/>
                  <a:gd name="T7" fmla="*/ 118 h 118"/>
                  <a:gd name="T8" fmla="*/ 0 w 55"/>
                  <a:gd name="T9" fmla="*/ 118 h 118"/>
                </a:gdLst>
                <a:ahLst/>
                <a:cxnLst>
                  <a:cxn ang="0">
                    <a:pos x="T0" y="T1"/>
                  </a:cxn>
                  <a:cxn ang="0">
                    <a:pos x="T2" y="T3"/>
                  </a:cxn>
                  <a:cxn ang="0">
                    <a:pos x="T4" y="T5"/>
                  </a:cxn>
                  <a:cxn ang="0">
                    <a:pos x="T6" y="T7"/>
                  </a:cxn>
                  <a:cxn ang="0">
                    <a:pos x="T8" y="T9"/>
                  </a:cxn>
                </a:cxnLst>
                <a:rect l="0" t="0" r="r" b="b"/>
                <a:pathLst>
                  <a:path w="55" h="118">
                    <a:moveTo>
                      <a:pt x="0" y="118"/>
                    </a:moveTo>
                    <a:cubicBezTo>
                      <a:pt x="0" y="78"/>
                      <a:pt x="0" y="39"/>
                      <a:pt x="0" y="0"/>
                    </a:cubicBezTo>
                    <a:cubicBezTo>
                      <a:pt x="18" y="0"/>
                      <a:pt x="36" y="0"/>
                      <a:pt x="55" y="0"/>
                    </a:cubicBezTo>
                    <a:cubicBezTo>
                      <a:pt x="55" y="39"/>
                      <a:pt x="55" y="78"/>
                      <a:pt x="55" y="118"/>
                    </a:cubicBezTo>
                    <a:cubicBezTo>
                      <a:pt x="36" y="118"/>
                      <a:pt x="18" y="118"/>
                      <a:pt x="0"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Calibri"/>
                  <a:cs typeface="+mn-cs"/>
                </a:endParaRPr>
              </a:p>
            </p:txBody>
          </p:sp>
          <p:sp>
            <p:nvSpPr>
              <p:cNvPr id="53" name="Freeform 1492"/>
              <p:cNvSpPr>
                <a:spLocks/>
              </p:cNvSpPr>
              <p:nvPr/>
            </p:nvSpPr>
            <p:spPr bwMode="auto">
              <a:xfrm>
                <a:off x="7971017" y="4166897"/>
                <a:ext cx="95923" cy="95922"/>
              </a:xfrm>
              <a:custGeom>
                <a:avLst/>
                <a:gdLst>
                  <a:gd name="T0" fmla="*/ 30 w 61"/>
                  <a:gd name="T1" fmla="*/ 60 h 60"/>
                  <a:gd name="T2" fmla="*/ 0 w 61"/>
                  <a:gd name="T3" fmla="*/ 30 h 60"/>
                  <a:gd name="T4" fmla="*/ 30 w 61"/>
                  <a:gd name="T5" fmla="*/ 0 h 60"/>
                  <a:gd name="T6" fmla="*/ 60 w 61"/>
                  <a:gd name="T7" fmla="*/ 30 h 60"/>
                  <a:gd name="T8" fmla="*/ 30 w 61"/>
                  <a:gd name="T9" fmla="*/ 60 h 60"/>
                </a:gdLst>
                <a:ahLst/>
                <a:cxnLst>
                  <a:cxn ang="0">
                    <a:pos x="T0" y="T1"/>
                  </a:cxn>
                  <a:cxn ang="0">
                    <a:pos x="T2" y="T3"/>
                  </a:cxn>
                  <a:cxn ang="0">
                    <a:pos x="T4" y="T5"/>
                  </a:cxn>
                  <a:cxn ang="0">
                    <a:pos x="T6" y="T7"/>
                  </a:cxn>
                  <a:cxn ang="0">
                    <a:pos x="T8" y="T9"/>
                  </a:cxn>
                </a:cxnLst>
                <a:rect l="0" t="0" r="r" b="b"/>
                <a:pathLst>
                  <a:path w="61" h="60">
                    <a:moveTo>
                      <a:pt x="30" y="60"/>
                    </a:moveTo>
                    <a:cubicBezTo>
                      <a:pt x="13" y="60"/>
                      <a:pt x="0" y="46"/>
                      <a:pt x="0" y="30"/>
                    </a:cubicBezTo>
                    <a:cubicBezTo>
                      <a:pt x="1" y="13"/>
                      <a:pt x="14" y="0"/>
                      <a:pt x="30" y="0"/>
                    </a:cubicBezTo>
                    <a:cubicBezTo>
                      <a:pt x="47" y="0"/>
                      <a:pt x="61" y="14"/>
                      <a:pt x="60" y="30"/>
                    </a:cubicBezTo>
                    <a:cubicBezTo>
                      <a:pt x="60" y="47"/>
                      <a:pt x="47" y="60"/>
                      <a:pt x="3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Calibri"/>
                  <a:cs typeface="+mn-cs"/>
                </a:endParaRPr>
              </a:p>
            </p:txBody>
          </p:sp>
        </p:grpSp>
        <p:sp>
          <p:nvSpPr>
            <p:cNvPr id="45" name="Freeform 77">
              <a:hlinkClick r:id="" action="ppaction://noaction"/>
            </p:cNvPr>
            <p:cNvSpPr>
              <a:spLocks noChangeAspect="1"/>
            </p:cNvSpPr>
            <p:nvPr/>
          </p:nvSpPr>
          <p:spPr bwMode="auto">
            <a:xfrm>
              <a:off x="5052428" y="948193"/>
              <a:ext cx="212494" cy="216024"/>
            </a:xfrm>
            <a:custGeom>
              <a:avLst/>
              <a:gdLst>
                <a:gd name="T0" fmla="*/ 247 w 403"/>
                <a:gd name="T1" fmla="*/ 0 h 409"/>
                <a:gd name="T2" fmla="*/ 200 w 403"/>
                <a:gd name="T3" fmla="*/ 47 h 409"/>
                <a:gd name="T4" fmla="*/ 211 w 403"/>
                <a:gd name="T5" fmla="*/ 77 h 409"/>
                <a:gd name="T6" fmla="*/ 211 w 403"/>
                <a:gd name="T7" fmla="*/ 88 h 409"/>
                <a:gd name="T8" fmla="*/ 93 w 403"/>
                <a:gd name="T9" fmla="*/ 88 h 409"/>
                <a:gd name="T10" fmla="*/ 93 w 403"/>
                <a:gd name="T11" fmla="*/ 217 h 409"/>
                <a:gd name="T12" fmla="*/ 77 w 403"/>
                <a:gd name="T13" fmla="*/ 217 h 409"/>
                <a:gd name="T14" fmla="*/ 47 w 403"/>
                <a:gd name="T15" fmla="*/ 202 h 409"/>
                <a:gd name="T16" fmla="*/ 0 w 403"/>
                <a:gd name="T17" fmla="*/ 250 h 409"/>
                <a:gd name="T18" fmla="*/ 47 w 403"/>
                <a:gd name="T19" fmla="*/ 298 h 409"/>
                <a:gd name="T20" fmla="*/ 76 w 403"/>
                <a:gd name="T21" fmla="*/ 284 h 409"/>
                <a:gd name="T22" fmla="*/ 93 w 403"/>
                <a:gd name="T23" fmla="*/ 284 h 409"/>
                <a:gd name="T24" fmla="*/ 93 w 403"/>
                <a:gd name="T25" fmla="*/ 398 h 409"/>
                <a:gd name="T26" fmla="*/ 93 w 403"/>
                <a:gd name="T27" fmla="*/ 409 h 409"/>
                <a:gd name="T28" fmla="*/ 207 w 403"/>
                <a:gd name="T29" fmla="*/ 409 h 409"/>
                <a:gd name="T30" fmla="*/ 207 w 403"/>
                <a:gd name="T31" fmla="*/ 389 h 409"/>
                <a:gd name="T32" fmla="*/ 200 w 403"/>
                <a:gd name="T33" fmla="*/ 356 h 409"/>
                <a:gd name="T34" fmla="*/ 247 w 403"/>
                <a:gd name="T35" fmla="*/ 308 h 409"/>
                <a:gd name="T36" fmla="*/ 295 w 403"/>
                <a:gd name="T37" fmla="*/ 356 h 409"/>
                <a:gd name="T38" fmla="*/ 286 w 403"/>
                <a:gd name="T39" fmla="*/ 389 h 409"/>
                <a:gd name="T40" fmla="*/ 286 w 403"/>
                <a:gd name="T41" fmla="*/ 409 h 409"/>
                <a:gd name="T42" fmla="*/ 403 w 403"/>
                <a:gd name="T43" fmla="*/ 409 h 409"/>
                <a:gd name="T44" fmla="*/ 403 w 403"/>
                <a:gd name="T45" fmla="*/ 284 h 409"/>
                <a:gd name="T46" fmla="*/ 382 w 403"/>
                <a:gd name="T47" fmla="*/ 284 h 409"/>
                <a:gd name="T48" fmla="*/ 353 w 403"/>
                <a:gd name="T49" fmla="*/ 298 h 409"/>
                <a:gd name="T50" fmla="*/ 305 w 403"/>
                <a:gd name="T51" fmla="*/ 250 h 409"/>
                <a:gd name="T52" fmla="*/ 353 w 403"/>
                <a:gd name="T53" fmla="*/ 202 h 409"/>
                <a:gd name="T54" fmla="*/ 382 w 403"/>
                <a:gd name="T55" fmla="*/ 217 h 409"/>
                <a:gd name="T56" fmla="*/ 403 w 403"/>
                <a:gd name="T57" fmla="*/ 217 h 409"/>
                <a:gd name="T58" fmla="*/ 403 w 403"/>
                <a:gd name="T59" fmla="*/ 88 h 409"/>
                <a:gd name="T60" fmla="*/ 284 w 403"/>
                <a:gd name="T61" fmla="*/ 88 h 409"/>
                <a:gd name="T62" fmla="*/ 284 w 403"/>
                <a:gd name="T63" fmla="*/ 77 h 409"/>
                <a:gd name="T64" fmla="*/ 295 w 403"/>
                <a:gd name="T65" fmla="*/ 47 h 409"/>
                <a:gd name="T66" fmla="*/ 247 w 403"/>
                <a:gd name="T67"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3" h="409">
                  <a:moveTo>
                    <a:pt x="247" y="0"/>
                  </a:moveTo>
                  <a:cubicBezTo>
                    <a:pt x="221" y="0"/>
                    <a:pt x="200" y="21"/>
                    <a:pt x="200" y="47"/>
                  </a:cubicBezTo>
                  <a:cubicBezTo>
                    <a:pt x="200" y="59"/>
                    <a:pt x="204" y="69"/>
                    <a:pt x="211" y="77"/>
                  </a:cubicBezTo>
                  <a:cubicBezTo>
                    <a:pt x="211" y="88"/>
                    <a:pt x="211" y="88"/>
                    <a:pt x="211" y="88"/>
                  </a:cubicBezTo>
                  <a:cubicBezTo>
                    <a:pt x="93" y="88"/>
                    <a:pt x="93" y="88"/>
                    <a:pt x="93" y="88"/>
                  </a:cubicBezTo>
                  <a:cubicBezTo>
                    <a:pt x="93" y="217"/>
                    <a:pt x="93" y="217"/>
                    <a:pt x="93" y="217"/>
                  </a:cubicBezTo>
                  <a:cubicBezTo>
                    <a:pt x="77" y="217"/>
                    <a:pt x="77" y="217"/>
                    <a:pt x="77" y="217"/>
                  </a:cubicBezTo>
                  <a:cubicBezTo>
                    <a:pt x="69" y="210"/>
                    <a:pt x="59" y="202"/>
                    <a:pt x="47" y="202"/>
                  </a:cubicBezTo>
                  <a:cubicBezTo>
                    <a:pt x="21" y="202"/>
                    <a:pt x="0" y="223"/>
                    <a:pt x="0" y="250"/>
                  </a:cubicBezTo>
                  <a:cubicBezTo>
                    <a:pt x="0" y="276"/>
                    <a:pt x="21" y="298"/>
                    <a:pt x="47" y="298"/>
                  </a:cubicBezTo>
                  <a:cubicBezTo>
                    <a:pt x="59" y="298"/>
                    <a:pt x="68" y="290"/>
                    <a:pt x="76" y="284"/>
                  </a:cubicBezTo>
                  <a:cubicBezTo>
                    <a:pt x="93" y="284"/>
                    <a:pt x="93" y="284"/>
                    <a:pt x="93" y="284"/>
                  </a:cubicBezTo>
                  <a:cubicBezTo>
                    <a:pt x="93" y="398"/>
                    <a:pt x="93" y="398"/>
                    <a:pt x="93" y="398"/>
                  </a:cubicBezTo>
                  <a:cubicBezTo>
                    <a:pt x="93" y="409"/>
                    <a:pt x="93" y="409"/>
                    <a:pt x="93" y="409"/>
                  </a:cubicBezTo>
                  <a:cubicBezTo>
                    <a:pt x="207" y="409"/>
                    <a:pt x="207" y="409"/>
                    <a:pt x="207" y="409"/>
                  </a:cubicBezTo>
                  <a:cubicBezTo>
                    <a:pt x="207" y="389"/>
                    <a:pt x="207" y="389"/>
                    <a:pt x="207" y="389"/>
                  </a:cubicBezTo>
                  <a:cubicBezTo>
                    <a:pt x="201" y="381"/>
                    <a:pt x="200" y="367"/>
                    <a:pt x="200" y="356"/>
                  </a:cubicBezTo>
                  <a:cubicBezTo>
                    <a:pt x="200" y="330"/>
                    <a:pt x="221" y="308"/>
                    <a:pt x="247" y="308"/>
                  </a:cubicBezTo>
                  <a:cubicBezTo>
                    <a:pt x="273" y="308"/>
                    <a:pt x="295" y="330"/>
                    <a:pt x="295" y="356"/>
                  </a:cubicBezTo>
                  <a:cubicBezTo>
                    <a:pt x="295" y="367"/>
                    <a:pt x="293" y="381"/>
                    <a:pt x="286" y="389"/>
                  </a:cubicBezTo>
                  <a:cubicBezTo>
                    <a:pt x="286" y="409"/>
                    <a:pt x="286" y="409"/>
                    <a:pt x="286" y="409"/>
                  </a:cubicBezTo>
                  <a:cubicBezTo>
                    <a:pt x="403" y="409"/>
                    <a:pt x="403" y="409"/>
                    <a:pt x="403" y="409"/>
                  </a:cubicBezTo>
                  <a:cubicBezTo>
                    <a:pt x="403" y="284"/>
                    <a:pt x="403" y="284"/>
                    <a:pt x="403" y="284"/>
                  </a:cubicBezTo>
                  <a:cubicBezTo>
                    <a:pt x="382" y="284"/>
                    <a:pt x="382" y="284"/>
                    <a:pt x="382" y="284"/>
                  </a:cubicBezTo>
                  <a:cubicBezTo>
                    <a:pt x="374" y="290"/>
                    <a:pt x="364" y="298"/>
                    <a:pt x="353" y="298"/>
                  </a:cubicBezTo>
                  <a:cubicBezTo>
                    <a:pt x="326" y="298"/>
                    <a:pt x="305" y="276"/>
                    <a:pt x="305" y="250"/>
                  </a:cubicBezTo>
                  <a:cubicBezTo>
                    <a:pt x="305" y="223"/>
                    <a:pt x="326" y="202"/>
                    <a:pt x="353" y="202"/>
                  </a:cubicBezTo>
                  <a:cubicBezTo>
                    <a:pt x="364" y="202"/>
                    <a:pt x="374" y="210"/>
                    <a:pt x="382" y="217"/>
                  </a:cubicBezTo>
                  <a:cubicBezTo>
                    <a:pt x="403" y="217"/>
                    <a:pt x="403" y="217"/>
                    <a:pt x="403" y="217"/>
                  </a:cubicBezTo>
                  <a:cubicBezTo>
                    <a:pt x="403" y="88"/>
                    <a:pt x="403" y="88"/>
                    <a:pt x="403" y="88"/>
                  </a:cubicBezTo>
                  <a:cubicBezTo>
                    <a:pt x="284" y="88"/>
                    <a:pt x="284" y="88"/>
                    <a:pt x="284" y="88"/>
                  </a:cubicBezTo>
                  <a:cubicBezTo>
                    <a:pt x="284" y="77"/>
                    <a:pt x="284" y="77"/>
                    <a:pt x="284" y="77"/>
                  </a:cubicBezTo>
                  <a:cubicBezTo>
                    <a:pt x="291" y="69"/>
                    <a:pt x="295" y="59"/>
                    <a:pt x="295" y="47"/>
                  </a:cubicBezTo>
                  <a:cubicBezTo>
                    <a:pt x="295" y="21"/>
                    <a:pt x="273" y="0"/>
                    <a:pt x="24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6" name="Gruppieren 11"/>
            <p:cNvGrpSpPr/>
            <p:nvPr/>
          </p:nvGrpSpPr>
          <p:grpSpPr>
            <a:xfrm>
              <a:off x="1475656" y="969723"/>
              <a:ext cx="265255" cy="199787"/>
              <a:chOff x="6256706" y="-566129"/>
              <a:chExt cx="524227" cy="394842"/>
            </a:xfrm>
            <a:solidFill>
              <a:schemeClr val="bg1"/>
            </a:solidFill>
          </p:grpSpPr>
          <p:sp>
            <p:nvSpPr>
              <p:cNvPr id="48" name="Freeform 1385"/>
              <p:cNvSpPr>
                <a:spLocks noEditPoints="1"/>
              </p:cNvSpPr>
              <p:nvPr/>
            </p:nvSpPr>
            <p:spPr bwMode="auto">
              <a:xfrm>
                <a:off x="6256706" y="-566129"/>
                <a:ext cx="524227" cy="394842"/>
              </a:xfrm>
              <a:custGeom>
                <a:avLst/>
                <a:gdLst>
                  <a:gd name="T0" fmla="*/ 0 w 330"/>
                  <a:gd name="T1" fmla="*/ 249 h 249"/>
                  <a:gd name="T2" fmla="*/ 0 w 330"/>
                  <a:gd name="T3" fmla="*/ 0 h 249"/>
                  <a:gd name="T4" fmla="*/ 330 w 330"/>
                  <a:gd name="T5" fmla="*/ 0 h 249"/>
                  <a:gd name="T6" fmla="*/ 330 w 330"/>
                  <a:gd name="T7" fmla="*/ 249 h 249"/>
                  <a:gd name="T8" fmla="*/ 0 w 330"/>
                  <a:gd name="T9" fmla="*/ 249 h 249"/>
                  <a:gd name="T10" fmla="*/ 298 w 330"/>
                  <a:gd name="T11" fmla="*/ 32 h 249"/>
                  <a:gd name="T12" fmla="*/ 32 w 330"/>
                  <a:gd name="T13" fmla="*/ 32 h 249"/>
                  <a:gd name="T14" fmla="*/ 32 w 330"/>
                  <a:gd name="T15" fmla="*/ 217 h 249"/>
                  <a:gd name="T16" fmla="*/ 298 w 330"/>
                  <a:gd name="T17" fmla="*/ 217 h 249"/>
                  <a:gd name="T18" fmla="*/ 298 w 330"/>
                  <a:gd name="T19" fmla="*/ 3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249">
                    <a:moveTo>
                      <a:pt x="0" y="249"/>
                    </a:moveTo>
                    <a:cubicBezTo>
                      <a:pt x="0" y="166"/>
                      <a:pt x="0" y="83"/>
                      <a:pt x="0" y="0"/>
                    </a:cubicBezTo>
                    <a:cubicBezTo>
                      <a:pt x="110" y="0"/>
                      <a:pt x="220" y="0"/>
                      <a:pt x="330" y="0"/>
                    </a:cubicBezTo>
                    <a:cubicBezTo>
                      <a:pt x="330" y="83"/>
                      <a:pt x="330" y="166"/>
                      <a:pt x="330" y="249"/>
                    </a:cubicBezTo>
                    <a:cubicBezTo>
                      <a:pt x="220" y="249"/>
                      <a:pt x="110" y="249"/>
                      <a:pt x="0" y="249"/>
                    </a:cubicBezTo>
                    <a:close/>
                    <a:moveTo>
                      <a:pt x="298" y="32"/>
                    </a:moveTo>
                    <a:cubicBezTo>
                      <a:pt x="209" y="32"/>
                      <a:pt x="121" y="32"/>
                      <a:pt x="32" y="32"/>
                    </a:cubicBezTo>
                    <a:cubicBezTo>
                      <a:pt x="32" y="94"/>
                      <a:pt x="32" y="156"/>
                      <a:pt x="32" y="217"/>
                    </a:cubicBezTo>
                    <a:cubicBezTo>
                      <a:pt x="121" y="217"/>
                      <a:pt x="209" y="217"/>
                      <a:pt x="298" y="217"/>
                    </a:cubicBezTo>
                    <a:cubicBezTo>
                      <a:pt x="298" y="156"/>
                      <a:pt x="298" y="94"/>
                      <a:pt x="298"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Calibri"/>
                  <a:cs typeface="+mn-cs"/>
                </a:endParaRPr>
              </a:p>
            </p:txBody>
          </p:sp>
          <p:sp>
            <p:nvSpPr>
              <p:cNvPr id="49" name="Freeform 1387"/>
              <p:cNvSpPr>
                <a:spLocks/>
              </p:cNvSpPr>
              <p:nvPr/>
            </p:nvSpPr>
            <p:spPr bwMode="auto">
              <a:xfrm>
                <a:off x="6374935" y="-434514"/>
                <a:ext cx="307844" cy="167306"/>
              </a:xfrm>
              <a:custGeom>
                <a:avLst/>
                <a:gdLst>
                  <a:gd name="T0" fmla="*/ 61 w 194"/>
                  <a:gd name="T1" fmla="*/ 35 h 105"/>
                  <a:gd name="T2" fmla="*/ 73 w 194"/>
                  <a:gd name="T3" fmla="*/ 46 h 105"/>
                  <a:gd name="T4" fmla="*/ 84 w 194"/>
                  <a:gd name="T5" fmla="*/ 57 h 105"/>
                  <a:gd name="T6" fmla="*/ 124 w 194"/>
                  <a:gd name="T7" fmla="*/ 0 h 105"/>
                  <a:gd name="T8" fmla="*/ 194 w 194"/>
                  <a:gd name="T9" fmla="*/ 105 h 105"/>
                  <a:gd name="T10" fmla="*/ 0 w 194"/>
                  <a:gd name="T11" fmla="*/ 105 h 105"/>
                  <a:gd name="T12" fmla="*/ 61 w 194"/>
                  <a:gd name="T13" fmla="*/ 35 h 105"/>
                </a:gdLst>
                <a:ahLst/>
                <a:cxnLst>
                  <a:cxn ang="0">
                    <a:pos x="T0" y="T1"/>
                  </a:cxn>
                  <a:cxn ang="0">
                    <a:pos x="T2" y="T3"/>
                  </a:cxn>
                  <a:cxn ang="0">
                    <a:pos x="T4" y="T5"/>
                  </a:cxn>
                  <a:cxn ang="0">
                    <a:pos x="T6" y="T7"/>
                  </a:cxn>
                  <a:cxn ang="0">
                    <a:pos x="T8" y="T9"/>
                  </a:cxn>
                  <a:cxn ang="0">
                    <a:pos x="T10" y="T11"/>
                  </a:cxn>
                  <a:cxn ang="0">
                    <a:pos x="T12" y="T13"/>
                  </a:cxn>
                </a:cxnLst>
                <a:rect l="0" t="0" r="r" b="b"/>
                <a:pathLst>
                  <a:path w="194" h="105">
                    <a:moveTo>
                      <a:pt x="61" y="35"/>
                    </a:moveTo>
                    <a:cubicBezTo>
                      <a:pt x="65" y="39"/>
                      <a:pt x="69" y="43"/>
                      <a:pt x="73" y="46"/>
                    </a:cubicBezTo>
                    <a:cubicBezTo>
                      <a:pt x="77" y="49"/>
                      <a:pt x="80" y="53"/>
                      <a:pt x="84" y="57"/>
                    </a:cubicBezTo>
                    <a:cubicBezTo>
                      <a:pt x="97" y="38"/>
                      <a:pt x="111" y="19"/>
                      <a:pt x="124" y="0"/>
                    </a:cubicBezTo>
                    <a:cubicBezTo>
                      <a:pt x="148" y="35"/>
                      <a:pt x="171" y="70"/>
                      <a:pt x="194" y="105"/>
                    </a:cubicBezTo>
                    <a:cubicBezTo>
                      <a:pt x="129" y="105"/>
                      <a:pt x="65" y="105"/>
                      <a:pt x="0" y="105"/>
                    </a:cubicBezTo>
                    <a:cubicBezTo>
                      <a:pt x="21" y="81"/>
                      <a:pt x="41" y="58"/>
                      <a:pt x="6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Calibri"/>
                  <a:cs typeface="+mn-cs"/>
                </a:endParaRPr>
              </a:p>
            </p:txBody>
          </p:sp>
          <p:sp>
            <p:nvSpPr>
              <p:cNvPr id="50" name="Freeform 1388"/>
              <p:cNvSpPr>
                <a:spLocks/>
              </p:cNvSpPr>
              <p:nvPr/>
            </p:nvSpPr>
            <p:spPr bwMode="auto">
              <a:xfrm>
                <a:off x="6374935" y="-476899"/>
                <a:ext cx="78077" cy="78076"/>
              </a:xfrm>
              <a:custGeom>
                <a:avLst/>
                <a:gdLst>
                  <a:gd name="T0" fmla="*/ 49 w 49"/>
                  <a:gd name="T1" fmla="*/ 25 h 49"/>
                  <a:gd name="T2" fmla="*/ 25 w 49"/>
                  <a:gd name="T3" fmla="*/ 49 h 49"/>
                  <a:gd name="T4" fmla="*/ 0 w 49"/>
                  <a:gd name="T5" fmla="*/ 25 h 49"/>
                  <a:gd name="T6" fmla="*/ 24 w 49"/>
                  <a:gd name="T7" fmla="*/ 0 h 49"/>
                  <a:gd name="T8" fmla="*/ 49 w 49"/>
                  <a:gd name="T9" fmla="*/ 25 h 49"/>
                </a:gdLst>
                <a:ahLst/>
                <a:cxnLst>
                  <a:cxn ang="0">
                    <a:pos x="T0" y="T1"/>
                  </a:cxn>
                  <a:cxn ang="0">
                    <a:pos x="T2" y="T3"/>
                  </a:cxn>
                  <a:cxn ang="0">
                    <a:pos x="T4" y="T5"/>
                  </a:cxn>
                  <a:cxn ang="0">
                    <a:pos x="T6" y="T7"/>
                  </a:cxn>
                  <a:cxn ang="0">
                    <a:pos x="T8" y="T9"/>
                  </a:cxn>
                </a:cxnLst>
                <a:rect l="0" t="0" r="r" b="b"/>
                <a:pathLst>
                  <a:path w="49" h="49">
                    <a:moveTo>
                      <a:pt x="49" y="25"/>
                    </a:moveTo>
                    <a:cubicBezTo>
                      <a:pt x="49" y="38"/>
                      <a:pt x="38" y="49"/>
                      <a:pt x="25" y="49"/>
                    </a:cubicBezTo>
                    <a:cubicBezTo>
                      <a:pt x="11" y="49"/>
                      <a:pt x="0" y="38"/>
                      <a:pt x="0" y="25"/>
                    </a:cubicBezTo>
                    <a:cubicBezTo>
                      <a:pt x="0" y="12"/>
                      <a:pt x="11" y="1"/>
                      <a:pt x="24" y="0"/>
                    </a:cubicBezTo>
                    <a:cubicBezTo>
                      <a:pt x="38" y="0"/>
                      <a:pt x="49" y="11"/>
                      <a:pt x="4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latin typeface="Calibri"/>
                  <a:cs typeface="+mn-cs"/>
                </a:endParaRPr>
              </a:p>
            </p:txBody>
          </p:sp>
        </p:grpSp>
        <p:cxnSp>
          <p:nvCxnSpPr>
            <p:cNvPr id="47" name="Přímá spojnice 2"/>
            <p:cNvCxnSpPr/>
            <p:nvPr/>
          </p:nvCxnSpPr>
          <p:spPr>
            <a:xfrm>
              <a:off x="179512" y="1232720"/>
              <a:ext cx="8784000"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grpSp>
      <p:sp>
        <p:nvSpPr>
          <p:cNvPr id="28" name="Rectangle 9"/>
          <p:cNvSpPr txBox="1">
            <a:spLocks noChangeArrowheads="1"/>
          </p:cNvSpPr>
          <p:nvPr userDrawn="1"/>
        </p:nvSpPr>
        <p:spPr>
          <a:xfrm>
            <a:off x="8174856" y="6702371"/>
            <a:ext cx="966788" cy="153988"/>
          </a:xfrm>
          <a:prstGeom prst="rect">
            <a:avLst/>
          </a:prstGeom>
        </p:spPr>
        <p:txBody>
          <a:bodyPr lIns="0" tIns="0" rIns="0" bIns="0"/>
          <a:lstStyle>
            <a:defPPr>
              <a:defRPr lang="cs-CZ"/>
            </a:defPPr>
            <a:lvl1pPr algn="r" rtl="0" fontAlgn="auto">
              <a:spcBef>
                <a:spcPts val="0"/>
              </a:spcBef>
              <a:spcAft>
                <a:spcPts val="0"/>
              </a:spcAft>
              <a:defRPr sz="1000" b="0" kern="1200">
                <a:solidFill>
                  <a:schemeClr val="bg2"/>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mtClean="0"/>
              <a:pPr>
                <a:defRPr/>
              </a:pPr>
              <a:t>‹#›</a:t>
            </a:fld>
            <a:endParaRPr lang="cs-CZ" dirty="0"/>
          </a:p>
        </p:txBody>
      </p:sp>
      <p:cxnSp>
        <p:nvCxnSpPr>
          <p:cNvPr id="27" name="Přímá spojnice 2"/>
          <p:cNvCxnSpPr/>
          <p:nvPr userDrawn="1"/>
        </p:nvCxnSpPr>
        <p:spPr>
          <a:xfrm>
            <a:off x="-9128" y="6849289"/>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1" name="Přímá spojnice 2"/>
          <p:cNvCxnSpPr/>
          <p:nvPr userDrawn="1"/>
        </p:nvCxnSpPr>
        <p:spPr>
          <a:xfrm>
            <a:off x="0" y="1052736"/>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
        <p:nvSpPr>
          <p:cNvPr id="29"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
        <p:nvSpPr>
          <p:cNvPr id="30"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1579658706"/>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Předělový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95309"/>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Předělový slide">
    <p:spTree>
      <p:nvGrpSpPr>
        <p:cNvPr id="1" name=""/>
        <p:cNvGrpSpPr/>
        <p:nvPr/>
      </p:nvGrpSpPr>
      <p:grpSpPr>
        <a:xfrm>
          <a:off x="0" y="0"/>
          <a:ext cx="0" cy="0"/>
          <a:chOff x="0" y="0"/>
          <a:chExt cx="0" cy="0"/>
        </a:xfrm>
      </p:grpSpPr>
      <p:sp>
        <p:nvSpPr>
          <p:cNvPr id="7" name="Ovál 5"/>
          <p:cNvSpPr/>
          <p:nvPr userDrawn="1"/>
        </p:nvSpPr>
        <p:spPr>
          <a:xfrm>
            <a:off x="5868456" y="2348880"/>
            <a:ext cx="2808000" cy="2808312"/>
          </a:xfrm>
          <a:prstGeom prst="ellipse">
            <a:avLst/>
          </a:prstGeom>
          <a:solidFill>
            <a:schemeClr val="accent4"/>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accent1"/>
              </a:solidFill>
            </a:endParaRPr>
          </a:p>
        </p:txBody>
      </p:sp>
      <p:cxnSp>
        <p:nvCxnSpPr>
          <p:cNvPr id="8" name="Přímá spojnice 2"/>
          <p:cNvCxnSpPr/>
          <p:nvPr userDrawn="1"/>
        </p:nvCxnSpPr>
        <p:spPr>
          <a:xfrm>
            <a:off x="0" y="980728"/>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13" name="Nadpis 1"/>
          <p:cNvSpPr>
            <a:spLocks noGrp="1"/>
          </p:cNvSpPr>
          <p:nvPr>
            <p:ph type="title"/>
          </p:nvPr>
        </p:nvSpPr>
        <p:spPr>
          <a:xfrm>
            <a:off x="396376" y="5445224"/>
            <a:ext cx="8280080" cy="1008112"/>
          </a:xfrm>
          <a:prstGeom prst="rect">
            <a:avLst/>
          </a:prstGeom>
          <a:noFill/>
        </p:spPr>
        <p:txBody>
          <a:bodyPr lIns="36000" tIns="36000" rIns="36000" bIns="36000" anchor="t" anchorCtr="0"/>
          <a:lstStyle>
            <a:lvl1pPr algn="r">
              <a:defRPr lang="cs-CZ" sz="3200" b="1" kern="1200" cap="all" baseline="0" noProof="0" dirty="0">
                <a:solidFill>
                  <a:schemeClr val="accent4"/>
                </a:solidFill>
                <a:latin typeface="+mj-lt"/>
                <a:ea typeface="+mn-ea"/>
                <a:cs typeface="Arial" pitchFamily="34" charset="0"/>
              </a:defRPr>
            </a:lvl1pPr>
          </a:lstStyle>
          <a:p>
            <a:r>
              <a:rPr lang="cs-CZ" noProof="0" dirty="0"/>
              <a:t>Klepnutím lze upravit styl předlohy nadpisů.</a:t>
            </a:r>
          </a:p>
        </p:txBody>
      </p:sp>
    </p:spTree>
    <p:extLst>
      <p:ext uri="{BB962C8B-B14F-4D97-AF65-F5344CB8AC3E}">
        <p14:creationId xmlns:p14="http://schemas.microsoft.com/office/powerpoint/2010/main" val="1313508110"/>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Předělový slide">
    <p:spTree>
      <p:nvGrpSpPr>
        <p:cNvPr id="1" name=""/>
        <p:cNvGrpSpPr/>
        <p:nvPr/>
      </p:nvGrpSpPr>
      <p:grpSpPr>
        <a:xfrm>
          <a:off x="0" y="0"/>
          <a:ext cx="0" cy="0"/>
          <a:chOff x="0" y="0"/>
          <a:chExt cx="0" cy="0"/>
        </a:xfrm>
      </p:grpSpPr>
      <p:sp>
        <p:nvSpPr>
          <p:cNvPr id="7" name="Ovál 5"/>
          <p:cNvSpPr/>
          <p:nvPr userDrawn="1"/>
        </p:nvSpPr>
        <p:spPr>
          <a:xfrm>
            <a:off x="5868456" y="2348880"/>
            <a:ext cx="2808000" cy="2808312"/>
          </a:xfrm>
          <a:prstGeom prst="ellipse">
            <a:avLst/>
          </a:prstGeom>
          <a:solidFill>
            <a:schemeClr val="accent3"/>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accent1"/>
              </a:solidFill>
            </a:endParaRPr>
          </a:p>
        </p:txBody>
      </p:sp>
      <p:cxnSp>
        <p:nvCxnSpPr>
          <p:cNvPr id="8" name="Přímá spojnice 2"/>
          <p:cNvCxnSpPr/>
          <p:nvPr userDrawn="1"/>
        </p:nvCxnSpPr>
        <p:spPr>
          <a:xfrm>
            <a:off x="0" y="980728"/>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13" name="Nadpis 1"/>
          <p:cNvSpPr>
            <a:spLocks noGrp="1"/>
          </p:cNvSpPr>
          <p:nvPr>
            <p:ph type="title"/>
          </p:nvPr>
        </p:nvSpPr>
        <p:spPr>
          <a:xfrm>
            <a:off x="396376" y="5445224"/>
            <a:ext cx="8280080" cy="1008112"/>
          </a:xfrm>
          <a:prstGeom prst="rect">
            <a:avLst/>
          </a:prstGeom>
          <a:noFill/>
        </p:spPr>
        <p:txBody>
          <a:bodyPr lIns="36000" tIns="36000" rIns="36000" bIns="36000" anchor="t" anchorCtr="0"/>
          <a:lstStyle>
            <a:lvl1pPr algn="r">
              <a:defRPr lang="cs-CZ" sz="3200" b="1" kern="1200" cap="all" baseline="0" noProof="0" dirty="0">
                <a:solidFill>
                  <a:schemeClr val="accent3"/>
                </a:solidFill>
                <a:latin typeface="+mj-lt"/>
                <a:ea typeface="+mn-ea"/>
                <a:cs typeface="Arial" pitchFamily="34" charset="0"/>
              </a:defRPr>
            </a:lvl1pPr>
          </a:lstStyle>
          <a:p>
            <a:r>
              <a:rPr lang="cs-CZ" noProof="0" dirty="0"/>
              <a:t>Klepnutím lze upravit styl předlohy nadpisů.</a:t>
            </a:r>
          </a:p>
        </p:txBody>
      </p:sp>
    </p:spTree>
    <p:extLst>
      <p:ext uri="{BB962C8B-B14F-4D97-AF65-F5344CB8AC3E}">
        <p14:creationId xmlns:p14="http://schemas.microsoft.com/office/powerpoint/2010/main" val="13489937"/>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Předělový slide">
    <p:spTree>
      <p:nvGrpSpPr>
        <p:cNvPr id="1" name=""/>
        <p:cNvGrpSpPr/>
        <p:nvPr/>
      </p:nvGrpSpPr>
      <p:grpSpPr>
        <a:xfrm>
          <a:off x="0" y="0"/>
          <a:ext cx="0" cy="0"/>
          <a:chOff x="0" y="0"/>
          <a:chExt cx="0" cy="0"/>
        </a:xfrm>
      </p:grpSpPr>
      <p:sp>
        <p:nvSpPr>
          <p:cNvPr id="12" name="Ovál 5"/>
          <p:cNvSpPr/>
          <p:nvPr userDrawn="1"/>
        </p:nvSpPr>
        <p:spPr>
          <a:xfrm>
            <a:off x="5868456" y="2348880"/>
            <a:ext cx="2808000" cy="2808312"/>
          </a:xfrm>
          <a:prstGeom prst="ellipse">
            <a:avLst/>
          </a:prstGeom>
          <a:solidFill>
            <a:schemeClr val="bg1">
              <a:lumMod val="95000"/>
            </a:schemeClr>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accent1"/>
              </a:solidFill>
            </a:endParaRPr>
          </a:p>
        </p:txBody>
      </p:sp>
      <p:cxnSp>
        <p:nvCxnSpPr>
          <p:cNvPr id="8" name="Přímá spojnice 2"/>
          <p:cNvCxnSpPr/>
          <p:nvPr userDrawn="1"/>
        </p:nvCxnSpPr>
        <p:spPr>
          <a:xfrm>
            <a:off x="0" y="1052736"/>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7" name="Title 6"/>
          <p:cNvSpPr txBox="1">
            <a:spLocks/>
          </p:cNvSpPr>
          <p:nvPr userDrawn="1"/>
        </p:nvSpPr>
        <p:spPr>
          <a:xfrm>
            <a:off x="6372200" y="5445224"/>
            <a:ext cx="1703947" cy="100811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lang="cs-CZ" sz="3200" b="1" cap="all" dirty="0">
              <a:solidFill>
                <a:schemeClr val="accent1"/>
              </a:solidFill>
              <a:latin typeface="+mj-lt"/>
            </a:endParaRPr>
          </a:p>
        </p:txBody>
      </p:sp>
      <p:sp>
        <p:nvSpPr>
          <p:cNvPr id="5" name="Nadpis 1"/>
          <p:cNvSpPr>
            <a:spLocks noGrp="1"/>
          </p:cNvSpPr>
          <p:nvPr>
            <p:ph type="title"/>
          </p:nvPr>
        </p:nvSpPr>
        <p:spPr>
          <a:xfrm>
            <a:off x="396376" y="5445224"/>
            <a:ext cx="8280080" cy="1008112"/>
          </a:xfrm>
          <a:prstGeom prst="rect">
            <a:avLst/>
          </a:prstGeom>
          <a:noFill/>
        </p:spPr>
        <p:txBody>
          <a:bodyPr lIns="36000" tIns="36000" rIns="36000" bIns="36000" anchor="t" anchorCtr="0"/>
          <a:lstStyle>
            <a:lvl1pPr algn="r">
              <a:defRPr lang="cs-CZ" sz="3200" b="1" kern="1200" cap="all" baseline="0" noProof="0" dirty="0">
                <a:solidFill>
                  <a:schemeClr val="accent1"/>
                </a:solidFill>
                <a:latin typeface="+mj-lt"/>
                <a:ea typeface="+mn-ea"/>
                <a:cs typeface="Arial" pitchFamily="34" charset="0"/>
              </a:defRPr>
            </a:lvl1pPr>
          </a:lstStyle>
          <a:p>
            <a:r>
              <a:rPr lang="cs-CZ" noProof="0" dirty="0"/>
              <a:t>Klepnutím lze upravit styl předlohy nadpisů.</a:t>
            </a:r>
          </a:p>
        </p:txBody>
      </p:sp>
    </p:spTree>
    <p:extLst>
      <p:ext uri="{BB962C8B-B14F-4D97-AF65-F5344CB8AC3E}">
        <p14:creationId xmlns:p14="http://schemas.microsoft.com/office/powerpoint/2010/main" val="4214100252"/>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ředělový slide">
    <p:spTree>
      <p:nvGrpSpPr>
        <p:cNvPr id="1" name=""/>
        <p:cNvGrpSpPr/>
        <p:nvPr/>
      </p:nvGrpSpPr>
      <p:grpSpPr>
        <a:xfrm>
          <a:off x="0" y="0"/>
          <a:ext cx="0" cy="0"/>
          <a:chOff x="0" y="0"/>
          <a:chExt cx="0" cy="0"/>
        </a:xfrm>
      </p:grpSpPr>
      <p:sp>
        <p:nvSpPr>
          <p:cNvPr id="12" name="Ovál 5"/>
          <p:cNvSpPr/>
          <p:nvPr userDrawn="1"/>
        </p:nvSpPr>
        <p:spPr>
          <a:xfrm>
            <a:off x="6010628" y="2491068"/>
            <a:ext cx="2665828" cy="2666124"/>
          </a:xfrm>
          <a:prstGeom prst="ellipse">
            <a:avLst/>
          </a:prstGeom>
          <a:solidFill>
            <a:srgbClr val="18315A"/>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accent1"/>
              </a:solidFill>
            </a:endParaRPr>
          </a:p>
        </p:txBody>
      </p:sp>
      <p:cxnSp>
        <p:nvCxnSpPr>
          <p:cNvPr id="8" name="Přímá spojnice 2"/>
          <p:cNvCxnSpPr/>
          <p:nvPr userDrawn="1"/>
        </p:nvCxnSpPr>
        <p:spPr>
          <a:xfrm>
            <a:off x="0" y="1052736"/>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7" name="Title 6"/>
          <p:cNvSpPr txBox="1">
            <a:spLocks/>
          </p:cNvSpPr>
          <p:nvPr userDrawn="1"/>
        </p:nvSpPr>
        <p:spPr>
          <a:xfrm>
            <a:off x="6372200" y="5445224"/>
            <a:ext cx="1703947" cy="100811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lang="cs-CZ" sz="3200" b="1" cap="all" dirty="0">
              <a:solidFill>
                <a:schemeClr val="accent1"/>
              </a:solidFill>
              <a:latin typeface="+mj-lt"/>
            </a:endParaRPr>
          </a:p>
        </p:txBody>
      </p:sp>
      <p:sp>
        <p:nvSpPr>
          <p:cNvPr id="5" name="Nadpis 1"/>
          <p:cNvSpPr>
            <a:spLocks noGrp="1"/>
          </p:cNvSpPr>
          <p:nvPr>
            <p:ph type="title"/>
          </p:nvPr>
        </p:nvSpPr>
        <p:spPr>
          <a:xfrm>
            <a:off x="396376" y="5445224"/>
            <a:ext cx="8280080" cy="1008112"/>
          </a:xfrm>
          <a:prstGeom prst="rect">
            <a:avLst/>
          </a:prstGeom>
          <a:noFill/>
        </p:spPr>
        <p:txBody>
          <a:bodyPr lIns="36000" tIns="36000" rIns="36000" bIns="36000" anchor="t" anchorCtr="0"/>
          <a:lstStyle>
            <a:lvl1pPr algn="r">
              <a:defRPr lang="cs-CZ" sz="3200" b="1" kern="1200" cap="all" baseline="0" noProof="0" dirty="0">
                <a:solidFill>
                  <a:schemeClr val="accent1"/>
                </a:solidFill>
                <a:latin typeface="+mj-lt"/>
                <a:ea typeface="+mn-ea"/>
                <a:cs typeface="Arial" pitchFamily="34" charset="0"/>
              </a:defRPr>
            </a:lvl1pPr>
          </a:lstStyle>
          <a:p>
            <a:r>
              <a:rPr lang="cs-CZ" noProof="0" dirty="0"/>
              <a:t>Klepnutím lze upravit styl předlohy nadpisů.</a:t>
            </a:r>
          </a:p>
        </p:txBody>
      </p:sp>
    </p:spTree>
    <p:extLst>
      <p:ext uri="{BB962C8B-B14F-4D97-AF65-F5344CB8AC3E}">
        <p14:creationId xmlns:p14="http://schemas.microsoft.com/office/powerpoint/2010/main" val="391052996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SLIDE 6">
    <p:spTree>
      <p:nvGrpSpPr>
        <p:cNvPr id="1" name=""/>
        <p:cNvGrpSpPr/>
        <p:nvPr/>
      </p:nvGrpSpPr>
      <p:grpSpPr>
        <a:xfrm>
          <a:off x="0" y="0"/>
          <a:ext cx="0" cy="0"/>
          <a:chOff x="0" y="0"/>
          <a:chExt cx="0" cy="0"/>
        </a:xfrm>
      </p:grpSpPr>
      <p:sp>
        <p:nvSpPr>
          <p:cNvPr id="7" name="Rectangle 9"/>
          <p:cNvSpPr txBox="1">
            <a:spLocks noChangeArrowheads="1"/>
          </p:cNvSpPr>
          <p:nvPr userDrawn="1"/>
        </p:nvSpPr>
        <p:spPr>
          <a:xfrm>
            <a:off x="8820471" y="6766769"/>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
        <p:nvSpPr>
          <p:cNvPr id="9" name="Zástupný symbol pro obsah 3"/>
          <p:cNvSpPr>
            <a:spLocks noGrp="1"/>
          </p:cNvSpPr>
          <p:nvPr>
            <p:ph sz="half" idx="2"/>
          </p:nvPr>
        </p:nvSpPr>
        <p:spPr>
          <a:xfrm>
            <a:off x="180000" y="1332000"/>
            <a:ext cx="6120192"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
        <p:nvSpPr>
          <p:cNvPr id="11" name="Zástupný symbol pro obsah 3"/>
          <p:cNvSpPr>
            <a:spLocks noGrp="1"/>
          </p:cNvSpPr>
          <p:nvPr>
            <p:ph sz="half" idx="11"/>
          </p:nvPr>
        </p:nvSpPr>
        <p:spPr>
          <a:xfrm>
            <a:off x="6300192" y="2060848"/>
            <a:ext cx="2663808" cy="4311152"/>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Tree>
    <p:extLst>
      <p:ext uri="{BB962C8B-B14F-4D97-AF65-F5344CB8AC3E}">
        <p14:creationId xmlns:p14="http://schemas.microsoft.com/office/powerpoint/2010/main" val="1358657479"/>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Předělový slide">
    <p:spTree>
      <p:nvGrpSpPr>
        <p:cNvPr id="1" name=""/>
        <p:cNvGrpSpPr/>
        <p:nvPr/>
      </p:nvGrpSpPr>
      <p:grpSpPr>
        <a:xfrm>
          <a:off x="0" y="0"/>
          <a:ext cx="0" cy="0"/>
          <a:chOff x="0" y="0"/>
          <a:chExt cx="0" cy="0"/>
        </a:xfrm>
      </p:grpSpPr>
      <p:sp>
        <p:nvSpPr>
          <p:cNvPr id="12" name="Ovál 5"/>
          <p:cNvSpPr/>
          <p:nvPr userDrawn="1"/>
        </p:nvSpPr>
        <p:spPr>
          <a:xfrm>
            <a:off x="5868456" y="2348880"/>
            <a:ext cx="2808000" cy="2808312"/>
          </a:xfrm>
          <a:prstGeom prst="ellipse">
            <a:avLst/>
          </a:prstGeom>
          <a:solidFill>
            <a:srgbClr val="00AEEF"/>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accent1"/>
              </a:solidFill>
            </a:endParaRPr>
          </a:p>
        </p:txBody>
      </p:sp>
      <p:cxnSp>
        <p:nvCxnSpPr>
          <p:cNvPr id="8" name="Přímá spojnice 2"/>
          <p:cNvCxnSpPr/>
          <p:nvPr userDrawn="1"/>
        </p:nvCxnSpPr>
        <p:spPr>
          <a:xfrm>
            <a:off x="0" y="1052736"/>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7" name="Title 6"/>
          <p:cNvSpPr txBox="1">
            <a:spLocks/>
          </p:cNvSpPr>
          <p:nvPr userDrawn="1"/>
        </p:nvSpPr>
        <p:spPr>
          <a:xfrm>
            <a:off x="6372200" y="5445224"/>
            <a:ext cx="1703947" cy="100811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lang="cs-CZ" sz="3200" b="1" cap="all" dirty="0">
              <a:solidFill>
                <a:schemeClr val="accent1"/>
              </a:solidFill>
              <a:latin typeface="+mj-lt"/>
            </a:endParaRPr>
          </a:p>
        </p:txBody>
      </p:sp>
      <p:sp>
        <p:nvSpPr>
          <p:cNvPr id="5" name="Nadpis 1"/>
          <p:cNvSpPr>
            <a:spLocks noGrp="1"/>
          </p:cNvSpPr>
          <p:nvPr>
            <p:ph type="title"/>
          </p:nvPr>
        </p:nvSpPr>
        <p:spPr>
          <a:xfrm>
            <a:off x="396376" y="5445224"/>
            <a:ext cx="8280080" cy="1008112"/>
          </a:xfrm>
          <a:prstGeom prst="rect">
            <a:avLst/>
          </a:prstGeom>
          <a:noFill/>
        </p:spPr>
        <p:txBody>
          <a:bodyPr lIns="36000" tIns="36000" rIns="36000" bIns="36000" anchor="t" anchorCtr="0"/>
          <a:lstStyle>
            <a:lvl1pPr algn="r">
              <a:defRPr lang="cs-CZ" sz="3200" b="1" kern="1200" cap="all" baseline="0" noProof="0" dirty="0">
                <a:solidFill>
                  <a:schemeClr val="accent1"/>
                </a:solidFill>
                <a:latin typeface="+mj-lt"/>
                <a:ea typeface="+mn-ea"/>
                <a:cs typeface="Arial" pitchFamily="34" charset="0"/>
              </a:defRPr>
            </a:lvl1pPr>
          </a:lstStyle>
          <a:p>
            <a:r>
              <a:rPr lang="cs-CZ" noProof="0" dirty="0"/>
              <a:t>Klepnutím lze upravit styl předlohy nadpisů.</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60232" y="3284984"/>
            <a:ext cx="1224136" cy="1050215"/>
          </a:xfrm>
          <a:prstGeom prst="rect">
            <a:avLst/>
          </a:prstGeom>
        </p:spPr>
      </p:pic>
    </p:spTree>
    <p:extLst>
      <p:ext uri="{BB962C8B-B14F-4D97-AF65-F5344CB8AC3E}">
        <p14:creationId xmlns:p14="http://schemas.microsoft.com/office/powerpoint/2010/main" val="2670703962"/>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Předělový slide">
    <p:spTree>
      <p:nvGrpSpPr>
        <p:cNvPr id="1" name=""/>
        <p:cNvGrpSpPr/>
        <p:nvPr/>
      </p:nvGrpSpPr>
      <p:grpSpPr>
        <a:xfrm>
          <a:off x="0" y="0"/>
          <a:ext cx="0" cy="0"/>
          <a:chOff x="0" y="0"/>
          <a:chExt cx="0" cy="0"/>
        </a:xfrm>
      </p:grpSpPr>
      <p:sp>
        <p:nvSpPr>
          <p:cNvPr id="12" name="Ovál 5"/>
          <p:cNvSpPr/>
          <p:nvPr userDrawn="1"/>
        </p:nvSpPr>
        <p:spPr>
          <a:xfrm>
            <a:off x="5868456" y="2348880"/>
            <a:ext cx="2808000" cy="2808312"/>
          </a:xfrm>
          <a:prstGeom prst="ellipse">
            <a:avLst/>
          </a:prstGeom>
          <a:solidFill>
            <a:schemeClr val="accent2"/>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accent1"/>
              </a:solidFill>
            </a:endParaRPr>
          </a:p>
        </p:txBody>
      </p:sp>
      <p:cxnSp>
        <p:nvCxnSpPr>
          <p:cNvPr id="8" name="Přímá spojnice 2"/>
          <p:cNvCxnSpPr/>
          <p:nvPr userDrawn="1"/>
        </p:nvCxnSpPr>
        <p:spPr>
          <a:xfrm>
            <a:off x="0" y="1052736"/>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7" name="Title 6"/>
          <p:cNvSpPr txBox="1">
            <a:spLocks/>
          </p:cNvSpPr>
          <p:nvPr userDrawn="1"/>
        </p:nvSpPr>
        <p:spPr>
          <a:xfrm>
            <a:off x="6372200" y="5445224"/>
            <a:ext cx="1703947" cy="100811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lang="cs-CZ" sz="3200" b="1" cap="all" dirty="0">
              <a:solidFill>
                <a:schemeClr val="accent1"/>
              </a:solidFill>
              <a:latin typeface="+mj-lt"/>
            </a:endParaRPr>
          </a:p>
        </p:txBody>
      </p:sp>
      <p:sp>
        <p:nvSpPr>
          <p:cNvPr id="5" name="Nadpis 1"/>
          <p:cNvSpPr>
            <a:spLocks noGrp="1"/>
          </p:cNvSpPr>
          <p:nvPr>
            <p:ph type="title"/>
          </p:nvPr>
        </p:nvSpPr>
        <p:spPr>
          <a:xfrm>
            <a:off x="396376" y="5445224"/>
            <a:ext cx="8280080" cy="1008112"/>
          </a:xfrm>
          <a:prstGeom prst="rect">
            <a:avLst/>
          </a:prstGeom>
          <a:noFill/>
        </p:spPr>
        <p:txBody>
          <a:bodyPr lIns="36000" tIns="36000" rIns="36000" bIns="36000" anchor="t" anchorCtr="0"/>
          <a:lstStyle>
            <a:lvl1pPr algn="r">
              <a:defRPr lang="cs-CZ" sz="3200" b="1" kern="1200" cap="all" baseline="0" noProof="0" dirty="0">
                <a:solidFill>
                  <a:schemeClr val="accent1"/>
                </a:solidFill>
                <a:latin typeface="+mj-lt"/>
                <a:ea typeface="+mn-ea"/>
                <a:cs typeface="Arial" pitchFamily="34" charset="0"/>
              </a:defRPr>
            </a:lvl1pPr>
          </a:lstStyle>
          <a:p>
            <a:r>
              <a:rPr lang="cs-CZ" noProof="0" dirty="0"/>
              <a:t>Klepnutím lze upravit styl předlohy nadpisů.</a:t>
            </a:r>
          </a:p>
        </p:txBody>
      </p:sp>
    </p:spTree>
    <p:extLst>
      <p:ext uri="{BB962C8B-B14F-4D97-AF65-F5344CB8AC3E}">
        <p14:creationId xmlns:p14="http://schemas.microsoft.com/office/powerpoint/2010/main" val="2454793954"/>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Předělový slide">
    <p:spTree>
      <p:nvGrpSpPr>
        <p:cNvPr id="1" name=""/>
        <p:cNvGrpSpPr/>
        <p:nvPr/>
      </p:nvGrpSpPr>
      <p:grpSpPr>
        <a:xfrm>
          <a:off x="0" y="0"/>
          <a:ext cx="0" cy="0"/>
          <a:chOff x="0" y="0"/>
          <a:chExt cx="0" cy="0"/>
        </a:xfrm>
      </p:grpSpPr>
      <p:sp>
        <p:nvSpPr>
          <p:cNvPr id="12" name="Ovál 5"/>
          <p:cNvSpPr/>
          <p:nvPr userDrawn="1"/>
        </p:nvSpPr>
        <p:spPr>
          <a:xfrm>
            <a:off x="5868456" y="2348880"/>
            <a:ext cx="2808000" cy="2808312"/>
          </a:xfrm>
          <a:prstGeom prst="ellipse">
            <a:avLst/>
          </a:prstGeom>
          <a:solidFill>
            <a:schemeClr val="bg1">
              <a:lumMod val="95000"/>
            </a:schemeClr>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accent1"/>
              </a:solidFill>
            </a:endParaRPr>
          </a:p>
        </p:txBody>
      </p:sp>
      <p:pic>
        <p:nvPicPr>
          <p:cNvPr id="13" name="Picture 6" descr="http://pattylarsen.com/documents/PaperClips.png"/>
          <p:cNvPicPr>
            <a:picLocks noChangeAspect="1" noChangeArrowheads="1"/>
          </p:cNvPicPr>
          <p:nvPr userDrawn="1"/>
        </p:nvPicPr>
        <p:blipFill>
          <a:blip r:embed="rId2" cstate="email">
            <a:lum bright="70000" contrast="-70000"/>
          </a:blip>
          <a:srcRect/>
          <a:stretch>
            <a:fillRect/>
          </a:stretch>
        </p:blipFill>
        <p:spPr bwMode="auto">
          <a:xfrm>
            <a:off x="6419963" y="2636912"/>
            <a:ext cx="1656184" cy="1807607"/>
          </a:xfrm>
          <a:prstGeom prst="rect">
            <a:avLst/>
          </a:prstGeom>
          <a:noFill/>
          <a:effectLst>
            <a:outerShdw blurRad="50800" dist="38100" dir="2700000" algn="tl" rotWithShape="0">
              <a:prstClr val="black">
                <a:alpha val="40000"/>
              </a:prstClr>
            </a:outerShdw>
          </a:effectLst>
        </p:spPr>
      </p:pic>
      <p:cxnSp>
        <p:nvCxnSpPr>
          <p:cNvPr id="8" name="Přímá spojnice 2"/>
          <p:cNvCxnSpPr/>
          <p:nvPr userDrawn="1"/>
        </p:nvCxnSpPr>
        <p:spPr>
          <a:xfrm>
            <a:off x="0" y="1052736"/>
            <a:ext cx="9144000"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7" name="Title 6"/>
          <p:cNvSpPr txBox="1">
            <a:spLocks/>
          </p:cNvSpPr>
          <p:nvPr userDrawn="1"/>
        </p:nvSpPr>
        <p:spPr>
          <a:xfrm>
            <a:off x="396376" y="5445224"/>
            <a:ext cx="7776024" cy="100811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cs-CZ" sz="3200" b="1" cap="all" dirty="0">
                <a:solidFill>
                  <a:schemeClr val="tx1"/>
                </a:solidFill>
                <a:latin typeface="+mj-lt"/>
              </a:rPr>
              <a:t>PŘÍLOHY</a:t>
            </a:r>
          </a:p>
        </p:txBody>
      </p:sp>
    </p:spTree>
    <p:extLst>
      <p:ext uri="{BB962C8B-B14F-4D97-AF65-F5344CB8AC3E}">
        <p14:creationId xmlns:p14="http://schemas.microsoft.com/office/powerpoint/2010/main" val="3441978064"/>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Předělový slide">
    <p:spTree>
      <p:nvGrpSpPr>
        <p:cNvPr id="1" name=""/>
        <p:cNvGrpSpPr/>
        <p:nvPr/>
      </p:nvGrpSpPr>
      <p:grpSpPr>
        <a:xfrm>
          <a:off x="0" y="0"/>
          <a:ext cx="0" cy="0"/>
          <a:chOff x="0" y="0"/>
          <a:chExt cx="0" cy="0"/>
        </a:xfrm>
      </p:grpSpPr>
      <p:sp>
        <p:nvSpPr>
          <p:cNvPr id="7" name="Ovál 5"/>
          <p:cNvSpPr/>
          <p:nvPr userDrawn="1"/>
        </p:nvSpPr>
        <p:spPr>
          <a:xfrm>
            <a:off x="5868456" y="2348880"/>
            <a:ext cx="2808000" cy="2808312"/>
          </a:xfrm>
          <a:prstGeom prst="ellipse">
            <a:avLst/>
          </a:prstGeom>
          <a:solidFill>
            <a:schemeClr val="accent1"/>
          </a:solidFill>
          <a:ln w="3175">
            <a:solidFill>
              <a:schemeClr val="accent1">
                <a:lumMod val="75000"/>
              </a:schemeClr>
            </a:solid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accent1"/>
              </a:solidFill>
            </a:endParaRPr>
          </a:p>
        </p:txBody>
      </p:sp>
      <p:pic>
        <p:nvPicPr>
          <p:cNvPr id="8" name="Picture 6" descr="http://pattylarsen.com/documents/PaperClips.png"/>
          <p:cNvPicPr>
            <a:picLocks noChangeAspect="1" noChangeArrowheads="1"/>
          </p:cNvPicPr>
          <p:nvPr userDrawn="1"/>
        </p:nvPicPr>
        <p:blipFill>
          <a:blip r:embed="rId2" cstate="email">
            <a:lum bright="70000" contrast="-70000"/>
          </a:blip>
          <a:srcRect/>
          <a:stretch>
            <a:fillRect/>
          </a:stretch>
        </p:blipFill>
        <p:spPr bwMode="auto">
          <a:xfrm>
            <a:off x="6516216" y="2636912"/>
            <a:ext cx="1656184" cy="1807607"/>
          </a:xfrm>
          <a:prstGeom prst="rect">
            <a:avLst/>
          </a:prstGeom>
          <a:noFill/>
          <a:effectLst>
            <a:outerShdw blurRad="50800" dist="38100" dir="2700000" algn="tl" rotWithShape="0">
              <a:prstClr val="black">
                <a:alpha val="40000"/>
              </a:prstClr>
            </a:outerShdw>
          </a:effectLst>
        </p:spPr>
      </p:pic>
      <p:sp>
        <p:nvSpPr>
          <p:cNvPr id="10" name="Nadpis 4"/>
          <p:cNvSpPr txBox="1">
            <a:spLocks/>
          </p:cNvSpPr>
          <p:nvPr userDrawn="1"/>
        </p:nvSpPr>
        <p:spPr>
          <a:xfrm>
            <a:off x="6372200" y="4323675"/>
            <a:ext cx="1663329" cy="496649"/>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cs-CZ" sz="3200" b="1" dirty="0">
                <a:solidFill>
                  <a:schemeClr val="bg1"/>
                </a:solidFill>
                <a:effectLst>
                  <a:outerShdw blurRad="38100" dist="38100" dir="2700000" algn="tl">
                    <a:srgbClr val="000000">
                      <a:alpha val="43137"/>
                    </a:srgbClr>
                  </a:outerShdw>
                </a:effectLst>
              </a:rPr>
              <a:t>PŘÍLOHY</a:t>
            </a:r>
            <a:endParaRPr lang="en-US" sz="3200" b="1" dirty="0">
              <a:solidFill>
                <a:schemeClr val="bg1"/>
              </a:solidFill>
              <a:effectLst>
                <a:outerShdw blurRad="38100" dist="38100" dir="2700000" algn="tl">
                  <a:srgbClr val="000000">
                    <a:alpha val="43137"/>
                  </a:srgbClr>
                </a:outerShdw>
              </a:effectLst>
            </a:endParaRPr>
          </a:p>
        </p:txBody>
      </p:sp>
      <p:cxnSp>
        <p:nvCxnSpPr>
          <p:cNvPr id="13" name="Přímá spojnice 2"/>
          <p:cNvCxnSpPr/>
          <p:nvPr userDrawn="1"/>
        </p:nvCxnSpPr>
        <p:spPr>
          <a:xfrm>
            <a:off x="0" y="1052736"/>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71098211"/>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6_Základní textové pole">
    <p:spTree>
      <p:nvGrpSpPr>
        <p:cNvPr id="1" name=""/>
        <p:cNvGrpSpPr/>
        <p:nvPr/>
      </p:nvGrpSpPr>
      <p:grpSpPr>
        <a:xfrm>
          <a:off x="0" y="0"/>
          <a:ext cx="0" cy="0"/>
          <a:chOff x="0" y="0"/>
          <a:chExt cx="0" cy="0"/>
        </a:xfrm>
      </p:grpSpPr>
      <p:sp>
        <p:nvSpPr>
          <p:cNvPr id="3"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Tree>
    <p:extLst>
      <p:ext uri="{BB962C8B-B14F-4D97-AF65-F5344CB8AC3E}">
        <p14:creationId xmlns:p14="http://schemas.microsoft.com/office/powerpoint/2010/main" val="4067223959"/>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Závěrečný slide">
    <p:spTree>
      <p:nvGrpSpPr>
        <p:cNvPr id="1" name=""/>
        <p:cNvGrpSpPr/>
        <p:nvPr/>
      </p:nvGrpSpPr>
      <p:grpSpPr>
        <a:xfrm>
          <a:off x="0" y="0"/>
          <a:ext cx="0" cy="0"/>
          <a:chOff x="0" y="0"/>
          <a:chExt cx="0" cy="0"/>
        </a:xfrm>
      </p:grpSpPr>
      <p:sp>
        <p:nvSpPr>
          <p:cNvPr id="16" name="Zástupný symbol pro obsah 3"/>
          <p:cNvSpPr>
            <a:spLocks noGrp="1"/>
          </p:cNvSpPr>
          <p:nvPr>
            <p:ph sz="half" idx="2"/>
          </p:nvPr>
        </p:nvSpPr>
        <p:spPr>
          <a:xfrm>
            <a:off x="180000" y="1332000"/>
            <a:ext cx="4392000" cy="5040000"/>
          </a:xfrm>
          <a:prstGeom prst="rect">
            <a:avLst/>
          </a:prstGeom>
        </p:spPr>
        <p:txBody>
          <a:bodyPr lIns="36000" tIns="36000" rIns="36000" bIns="36000"/>
          <a:lstStyle>
            <a:lvl1pPr marL="285750" indent="-285750">
              <a:spcBef>
                <a:spcPts val="600"/>
              </a:spcBef>
              <a:buClr>
                <a:schemeClr val="accent1"/>
              </a:buClr>
              <a:buSzPct val="100000"/>
              <a:buFont typeface="Arial" panose="020B0604020202020204" pitchFamily="34" charset="0"/>
              <a:buChar char="•"/>
              <a:defRPr sz="1400" b="0">
                <a:solidFill>
                  <a:schemeClr val="tx1"/>
                </a:solidFill>
                <a:latin typeface="Calibri" pitchFamily="34" charset="0"/>
                <a:cs typeface="Calibri" pitchFamily="34" charset="0"/>
              </a:defRPr>
            </a:lvl1pPr>
            <a:lvl2pPr marL="542925" indent="-276225">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2pPr>
            <a:lvl3pPr marL="809625" indent="-266700">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3pPr>
            <a:lvl4pPr marL="1076325" indent="-266700">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4pPr>
            <a:lvl5pPr marL="1343025" indent="-266700">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
        <p:nvSpPr>
          <p:cNvPr id="10" name="Obdélník 9"/>
          <p:cNvSpPr/>
          <p:nvPr userDrawn="1"/>
        </p:nvSpPr>
        <p:spPr>
          <a:xfrm>
            <a:off x="839764" y="3579037"/>
            <a:ext cx="144016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8" name="Freeform 1242"/>
          <p:cNvSpPr>
            <a:spLocks noEditPoints="1"/>
          </p:cNvSpPr>
          <p:nvPr userDrawn="1"/>
        </p:nvSpPr>
        <p:spPr bwMode="gray">
          <a:xfrm>
            <a:off x="3707904" y="2383977"/>
            <a:ext cx="306939" cy="463339"/>
          </a:xfrm>
          <a:custGeom>
            <a:avLst/>
            <a:gdLst>
              <a:gd name="T0" fmla="*/ 112 w 219"/>
              <a:gd name="T1" fmla="*/ 333 h 333"/>
              <a:gd name="T2" fmla="*/ 103 w 219"/>
              <a:gd name="T3" fmla="*/ 318 h 333"/>
              <a:gd name="T4" fmla="*/ 39 w 219"/>
              <a:gd name="T5" fmla="*/ 206 h 333"/>
              <a:gd name="T6" fmla="*/ 11 w 219"/>
              <a:gd name="T7" fmla="*/ 133 h 333"/>
              <a:gd name="T8" fmla="*/ 91 w 219"/>
              <a:gd name="T9" fmla="*/ 10 h 333"/>
              <a:gd name="T10" fmla="*/ 199 w 219"/>
              <a:gd name="T11" fmla="*/ 55 h 333"/>
              <a:gd name="T12" fmla="*/ 212 w 219"/>
              <a:gd name="T13" fmla="*/ 139 h 333"/>
              <a:gd name="T14" fmla="*/ 185 w 219"/>
              <a:gd name="T15" fmla="*/ 207 h 333"/>
              <a:gd name="T16" fmla="*/ 113 w 219"/>
              <a:gd name="T17" fmla="*/ 331 h 333"/>
              <a:gd name="T18" fmla="*/ 112 w 219"/>
              <a:gd name="T19" fmla="*/ 333 h 333"/>
              <a:gd name="T20" fmla="*/ 112 w 219"/>
              <a:gd name="T21" fmla="*/ 145 h 333"/>
              <a:gd name="T22" fmla="*/ 149 w 219"/>
              <a:gd name="T23" fmla="*/ 108 h 333"/>
              <a:gd name="T24" fmla="*/ 112 w 219"/>
              <a:gd name="T25" fmla="*/ 71 h 333"/>
              <a:gd name="T26" fmla="*/ 75 w 219"/>
              <a:gd name="T27" fmla="*/ 108 h 333"/>
              <a:gd name="T28" fmla="*/ 112 w 219"/>
              <a:gd name="T29" fmla="*/ 1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33">
                <a:moveTo>
                  <a:pt x="112" y="333"/>
                </a:moveTo>
                <a:cubicBezTo>
                  <a:pt x="109" y="328"/>
                  <a:pt x="106" y="323"/>
                  <a:pt x="103" y="318"/>
                </a:cubicBezTo>
                <a:cubicBezTo>
                  <a:pt x="81" y="280"/>
                  <a:pt x="59" y="243"/>
                  <a:pt x="39" y="206"/>
                </a:cubicBezTo>
                <a:cubicBezTo>
                  <a:pt x="26" y="183"/>
                  <a:pt x="16" y="159"/>
                  <a:pt x="11" y="133"/>
                </a:cubicBezTo>
                <a:cubicBezTo>
                  <a:pt x="0" y="76"/>
                  <a:pt x="34" y="23"/>
                  <a:pt x="91" y="10"/>
                </a:cubicBezTo>
                <a:cubicBezTo>
                  <a:pt x="131" y="0"/>
                  <a:pt x="177" y="19"/>
                  <a:pt x="199" y="55"/>
                </a:cubicBezTo>
                <a:cubicBezTo>
                  <a:pt x="215" y="81"/>
                  <a:pt x="219" y="109"/>
                  <a:pt x="212" y="139"/>
                </a:cubicBezTo>
                <a:cubicBezTo>
                  <a:pt x="206" y="163"/>
                  <a:pt x="197" y="186"/>
                  <a:pt x="185" y="207"/>
                </a:cubicBezTo>
                <a:cubicBezTo>
                  <a:pt x="161" y="249"/>
                  <a:pt x="137" y="290"/>
                  <a:pt x="113" y="331"/>
                </a:cubicBezTo>
                <a:cubicBezTo>
                  <a:pt x="113" y="332"/>
                  <a:pt x="113" y="332"/>
                  <a:pt x="112" y="333"/>
                </a:cubicBezTo>
                <a:close/>
                <a:moveTo>
                  <a:pt x="112" y="145"/>
                </a:moveTo>
                <a:cubicBezTo>
                  <a:pt x="132" y="145"/>
                  <a:pt x="149" y="129"/>
                  <a:pt x="149" y="108"/>
                </a:cubicBezTo>
                <a:cubicBezTo>
                  <a:pt x="149" y="88"/>
                  <a:pt x="132" y="71"/>
                  <a:pt x="112" y="71"/>
                </a:cubicBezTo>
                <a:cubicBezTo>
                  <a:pt x="92" y="71"/>
                  <a:pt x="75" y="88"/>
                  <a:pt x="75" y="108"/>
                </a:cubicBezTo>
                <a:cubicBezTo>
                  <a:pt x="75" y="128"/>
                  <a:pt x="92" y="145"/>
                  <a:pt x="112"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 name="Rectangle 9"/>
          <p:cNvSpPr txBox="1">
            <a:spLocks noChangeArrowheads="1"/>
          </p:cNvSpPr>
          <p:nvPr userDrawn="1"/>
        </p:nvSpPr>
        <p:spPr>
          <a:xfrm>
            <a:off x="8896613" y="6741368"/>
            <a:ext cx="19175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chemeClr val="tx1"/>
                </a:solidFill>
              </a:rPr>
              <a:pPr>
                <a:defRPr/>
              </a:pPr>
              <a:t>‹#›</a:t>
            </a:fld>
            <a:endParaRPr lang="cs-CZ" sz="700" dirty="0">
              <a:solidFill>
                <a:schemeClr val="tx1"/>
              </a:solidFill>
            </a:endParaRPr>
          </a:p>
        </p:txBody>
      </p:sp>
      <p:sp>
        <p:nvSpPr>
          <p:cNvPr id="13" name="Nadpis 1"/>
          <p:cNvSpPr>
            <a:spLocks noGrp="1"/>
          </p:cNvSpPr>
          <p:nvPr>
            <p:ph type="title"/>
          </p:nvPr>
        </p:nvSpPr>
        <p:spPr>
          <a:xfrm>
            <a:off x="180000" y="116632"/>
            <a:ext cx="7560000" cy="720080"/>
          </a:xfrm>
          <a:prstGeom prst="rect">
            <a:avLst/>
          </a:prstGeom>
          <a:noFill/>
        </p:spPr>
        <p:txBody>
          <a:bodyPr lIns="36000" tIns="0" rIns="36000" bIns="0" anchor="b" anchorCtr="0"/>
          <a:lstStyle>
            <a:lvl1pPr algn="l">
              <a:defRPr kumimoji="0" lang="cs-CZ" sz="16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dirty="0"/>
              <a:t>Klepnutím lze upravit styl předlohy nadpisů.</a:t>
            </a:r>
          </a:p>
        </p:txBody>
      </p:sp>
      <p:sp>
        <p:nvSpPr>
          <p:cNvPr id="14" name="Zástupný symbol pro text 2"/>
          <p:cNvSpPr>
            <a:spLocks noGrp="1"/>
          </p:cNvSpPr>
          <p:nvPr>
            <p:ph type="body" idx="1"/>
          </p:nvPr>
        </p:nvSpPr>
        <p:spPr>
          <a:xfrm>
            <a:off x="180000" y="1042864"/>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cxnSp>
        <p:nvCxnSpPr>
          <p:cNvPr id="17" name="Přímá spojnice 2"/>
          <p:cNvCxnSpPr/>
          <p:nvPr userDrawn="1"/>
        </p:nvCxnSpPr>
        <p:spPr>
          <a:xfrm>
            <a:off x="0" y="980728"/>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12" name="Zástupný symbol pro obsah 3"/>
          <p:cNvSpPr>
            <a:spLocks noGrp="1"/>
          </p:cNvSpPr>
          <p:nvPr>
            <p:ph sz="half" idx="10"/>
          </p:nvPr>
        </p:nvSpPr>
        <p:spPr>
          <a:xfrm>
            <a:off x="4644008" y="1340768"/>
            <a:ext cx="4392000" cy="5040000"/>
          </a:xfrm>
          <a:prstGeom prst="rect">
            <a:avLst/>
          </a:prstGeom>
        </p:spPr>
        <p:txBody>
          <a:bodyPr lIns="36000" tIns="36000" rIns="36000" bIns="36000"/>
          <a:lstStyle>
            <a:lvl1pPr marL="285750" indent="-285750">
              <a:spcBef>
                <a:spcPts val="600"/>
              </a:spcBef>
              <a:buClr>
                <a:schemeClr val="accent1"/>
              </a:buClr>
              <a:buSzPct val="100000"/>
              <a:buFont typeface="Arial" panose="020B0604020202020204" pitchFamily="34" charset="0"/>
              <a:buChar char="•"/>
              <a:defRPr sz="1400" b="0">
                <a:solidFill>
                  <a:schemeClr val="tx1"/>
                </a:solidFill>
                <a:latin typeface="Calibri" pitchFamily="34" charset="0"/>
                <a:cs typeface="Calibri" pitchFamily="34" charset="0"/>
              </a:defRPr>
            </a:lvl1pPr>
            <a:lvl2pPr marL="542925" indent="-276225">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2pPr>
            <a:lvl3pPr marL="809625" indent="-266700">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3pPr>
            <a:lvl4pPr marL="1076325" indent="-266700">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4pPr>
            <a:lvl5pPr marL="1343025" indent="-266700">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Tree>
    <p:extLst>
      <p:ext uri="{BB962C8B-B14F-4D97-AF65-F5344CB8AC3E}">
        <p14:creationId xmlns:p14="http://schemas.microsoft.com/office/powerpoint/2010/main" val="2212594223"/>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1_Základní textové pole">
    <p:spTree>
      <p:nvGrpSpPr>
        <p:cNvPr id="1" name=""/>
        <p:cNvGrpSpPr/>
        <p:nvPr/>
      </p:nvGrpSpPr>
      <p:grpSpPr>
        <a:xfrm>
          <a:off x="0" y="0"/>
          <a:ext cx="0" cy="0"/>
          <a:chOff x="0" y="0"/>
          <a:chExt cx="0" cy="0"/>
        </a:xfrm>
      </p:grpSpPr>
      <p:sp>
        <p:nvSpPr>
          <p:cNvPr id="23" name="Ovál 5"/>
          <p:cNvSpPr/>
          <p:nvPr userDrawn="1"/>
        </p:nvSpPr>
        <p:spPr>
          <a:xfrm>
            <a:off x="5868456" y="2348880"/>
            <a:ext cx="2808000" cy="2808312"/>
          </a:xfrm>
          <a:prstGeom prst="ellipse">
            <a:avLst/>
          </a:prstGeom>
          <a:solidFill>
            <a:schemeClr val="accent1"/>
          </a:solidFill>
          <a:ln w="3175">
            <a:solidFill>
              <a:schemeClr val="accent1"/>
            </a:solid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accent1"/>
              </a:solidFill>
            </a:endParaRPr>
          </a:p>
        </p:txBody>
      </p:sp>
      <p:sp>
        <p:nvSpPr>
          <p:cNvPr id="24" name="Nadpis 1"/>
          <p:cNvSpPr>
            <a:spLocks noGrp="1"/>
          </p:cNvSpPr>
          <p:nvPr>
            <p:ph type="title"/>
          </p:nvPr>
        </p:nvSpPr>
        <p:spPr>
          <a:xfrm>
            <a:off x="396376" y="5229200"/>
            <a:ext cx="8280080" cy="1224136"/>
          </a:xfrm>
          <a:prstGeom prst="rect">
            <a:avLst/>
          </a:prstGeom>
          <a:noFill/>
        </p:spPr>
        <p:txBody>
          <a:bodyPr lIns="36000" tIns="36000" rIns="36000" bIns="36000" anchor="t" anchorCtr="0"/>
          <a:lstStyle>
            <a:lvl1pPr algn="r">
              <a:defRPr lang="cs-CZ" sz="3200" b="1" kern="1200" cap="all" baseline="0" noProof="0" dirty="0">
                <a:solidFill>
                  <a:schemeClr val="accent1"/>
                </a:solidFill>
                <a:latin typeface="+mj-lt"/>
                <a:ea typeface="+mn-ea"/>
                <a:cs typeface="Arial" pitchFamily="34" charset="0"/>
              </a:defRPr>
            </a:lvl1pPr>
          </a:lstStyle>
          <a:p>
            <a:r>
              <a:rPr lang="cs-CZ" noProof="0" dirty="0"/>
              <a:t>Klepnutím lze upravit styl předlohy nadpisů.</a:t>
            </a:r>
          </a:p>
        </p:txBody>
      </p:sp>
      <p:cxnSp>
        <p:nvCxnSpPr>
          <p:cNvPr id="8" name="Přímá spojnice 2"/>
          <p:cNvCxnSpPr/>
          <p:nvPr userDrawn="1"/>
        </p:nvCxnSpPr>
        <p:spPr>
          <a:xfrm>
            <a:off x="0" y="1052736"/>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grpSp>
        <p:nvGrpSpPr>
          <p:cNvPr id="5" name="Gruppieren 59"/>
          <p:cNvGrpSpPr>
            <a:grpSpLocks noChangeAspect="1"/>
          </p:cNvGrpSpPr>
          <p:nvPr userDrawn="1"/>
        </p:nvGrpSpPr>
        <p:grpSpPr bwMode="gray">
          <a:xfrm>
            <a:off x="6404004" y="2801385"/>
            <a:ext cx="1675309" cy="1903303"/>
            <a:chOff x="4183201" y="2471526"/>
            <a:chExt cx="376998" cy="428305"/>
          </a:xfrm>
          <a:solidFill>
            <a:schemeClr val="bg1"/>
          </a:solidFill>
        </p:grpSpPr>
        <p:sp>
          <p:nvSpPr>
            <p:cNvPr id="6" name="Freeform 1028"/>
            <p:cNvSpPr>
              <a:spLocks/>
            </p:cNvSpPr>
            <p:nvPr/>
          </p:nvSpPr>
          <p:spPr bwMode="gray">
            <a:xfrm>
              <a:off x="4261278" y="2542910"/>
              <a:ext cx="220845" cy="258767"/>
            </a:xfrm>
            <a:custGeom>
              <a:avLst/>
              <a:gdLst>
                <a:gd name="T0" fmla="*/ 103 w 139"/>
                <a:gd name="T1" fmla="*/ 163 h 163"/>
                <a:gd name="T2" fmla="*/ 37 w 139"/>
                <a:gd name="T3" fmla="*/ 163 h 163"/>
                <a:gd name="T4" fmla="*/ 36 w 139"/>
                <a:gd name="T5" fmla="*/ 157 h 163"/>
                <a:gd name="T6" fmla="*/ 25 w 139"/>
                <a:gd name="T7" fmla="*/ 128 h 163"/>
                <a:gd name="T8" fmla="*/ 8 w 139"/>
                <a:gd name="T9" fmla="*/ 97 h 163"/>
                <a:gd name="T10" fmla="*/ 4 w 139"/>
                <a:gd name="T11" fmla="*/ 51 h 163"/>
                <a:gd name="T12" fmla="*/ 37 w 139"/>
                <a:gd name="T13" fmla="*/ 10 h 163"/>
                <a:gd name="T14" fmla="*/ 102 w 139"/>
                <a:gd name="T15" fmla="*/ 9 h 163"/>
                <a:gd name="T16" fmla="*/ 138 w 139"/>
                <a:gd name="T17" fmla="*/ 73 h 163"/>
                <a:gd name="T18" fmla="*/ 126 w 139"/>
                <a:gd name="T19" fmla="*/ 109 h 163"/>
                <a:gd name="T20" fmla="*/ 111 w 139"/>
                <a:gd name="T21" fmla="*/ 136 h 163"/>
                <a:gd name="T22" fmla="*/ 103 w 139"/>
                <a:gd name="T23" fmla="*/ 161 h 163"/>
                <a:gd name="T24" fmla="*/ 103 w 139"/>
                <a:gd name="T2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63">
                  <a:moveTo>
                    <a:pt x="103" y="163"/>
                  </a:moveTo>
                  <a:cubicBezTo>
                    <a:pt x="81" y="163"/>
                    <a:pt x="59" y="163"/>
                    <a:pt x="37" y="163"/>
                  </a:cubicBezTo>
                  <a:cubicBezTo>
                    <a:pt x="37" y="161"/>
                    <a:pt x="36" y="159"/>
                    <a:pt x="36" y="157"/>
                  </a:cubicBezTo>
                  <a:cubicBezTo>
                    <a:pt x="35" y="146"/>
                    <a:pt x="30" y="137"/>
                    <a:pt x="25" y="128"/>
                  </a:cubicBezTo>
                  <a:cubicBezTo>
                    <a:pt x="19" y="118"/>
                    <a:pt x="13" y="108"/>
                    <a:pt x="8" y="97"/>
                  </a:cubicBezTo>
                  <a:cubicBezTo>
                    <a:pt x="1" y="82"/>
                    <a:pt x="0" y="67"/>
                    <a:pt x="4" y="51"/>
                  </a:cubicBezTo>
                  <a:cubicBezTo>
                    <a:pt x="8" y="32"/>
                    <a:pt x="19" y="18"/>
                    <a:pt x="37" y="10"/>
                  </a:cubicBezTo>
                  <a:cubicBezTo>
                    <a:pt x="58" y="0"/>
                    <a:pt x="80" y="0"/>
                    <a:pt x="102" y="9"/>
                  </a:cubicBezTo>
                  <a:cubicBezTo>
                    <a:pt x="128" y="21"/>
                    <a:pt x="139" y="45"/>
                    <a:pt x="138" y="73"/>
                  </a:cubicBezTo>
                  <a:cubicBezTo>
                    <a:pt x="137" y="86"/>
                    <a:pt x="132" y="98"/>
                    <a:pt x="126" y="109"/>
                  </a:cubicBezTo>
                  <a:cubicBezTo>
                    <a:pt x="121" y="118"/>
                    <a:pt x="115" y="127"/>
                    <a:pt x="111" y="136"/>
                  </a:cubicBezTo>
                  <a:cubicBezTo>
                    <a:pt x="106" y="144"/>
                    <a:pt x="104" y="152"/>
                    <a:pt x="103" y="161"/>
                  </a:cubicBezTo>
                  <a:cubicBezTo>
                    <a:pt x="103" y="161"/>
                    <a:pt x="103" y="162"/>
                    <a:pt x="10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1029"/>
            <p:cNvSpPr>
              <a:spLocks/>
            </p:cNvSpPr>
            <p:nvPr/>
          </p:nvSpPr>
          <p:spPr bwMode="gray">
            <a:xfrm>
              <a:off x="4325969" y="2815062"/>
              <a:ext cx="95923" cy="17846"/>
            </a:xfrm>
            <a:custGeom>
              <a:avLst/>
              <a:gdLst>
                <a:gd name="T0" fmla="*/ 30 w 60"/>
                <a:gd name="T1" fmla="*/ 12 h 12"/>
                <a:gd name="T2" fmla="*/ 8 w 60"/>
                <a:gd name="T3" fmla="*/ 12 h 12"/>
                <a:gd name="T4" fmla="*/ 0 w 60"/>
                <a:gd name="T5" fmla="*/ 6 h 12"/>
                <a:gd name="T6" fmla="*/ 8 w 60"/>
                <a:gd name="T7" fmla="*/ 0 h 12"/>
                <a:gd name="T8" fmla="*/ 52 w 60"/>
                <a:gd name="T9" fmla="*/ 0 h 12"/>
                <a:gd name="T10" fmla="*/ 59 w 60"/>
                <a:gd name="T11" fmla="*/ 7 h 12"/>
                <a:gd name="T12" fmla="*/ 52 w 60"/>
                <a:gd name="T13" fmla="*/ 12 h 12"/>
                <a:gd name="T14" fmla="*/ 50 w 60"/>
                <a:gd name="T15" fmla="*/ 12 h 12"/>
                <a:gd name="T16" fmla="*/ 30 w 6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2">
                  <a:moveTo>
                    <a:pt x="30" y="12"/>
                  </a:moveTo>
                  <a:cubicBezTo>
                    <a:pt x="22" y="12"/>
                    <a:pt x="15" y="12"/>
                    <a:pt x="8" y="12"/>
                  </a:cubicBezTo>
                  <a:cubicBezTo>
                    <a:pt x="3" y="12"/>
                    <a:pt x="0" y="10"/>
                    <a:pt x="0" y="6"/>
                  </a:cubicBezTo>
                  <a:cubicBezTo>
                    <a:pt x="0" y="3"/>
                    <a:pt x="3" y="0"/>
                    <a:pt x="8" y="0"/>
                  </a:cubicBezTo>
                  <a:cubicBezTo>
                    <a:pt x="23" y="0"/>
                    <a:pt x="37" y="0"/>
                    <a:pt x="52" y="0"/>
                  </a:cubicBezTo>
                  <a:cubicBezTo>
                    <a:pt x="57" y="0"/>
                    <a:pt x="60" y="3"/>
                    <a:pt x="59" y="7"/>
                  </a:cubicBezTo>
                  <a:cubicBezTo>
                    <a:pt x="59" y="10"/>
                    <a:pt x="56" y="12"/>
                    <a:pt x="52" y="12"/>
                  </a:cubicBezTo>
                  <a:cubicBezTo>
                    <a:pt x="52" y="12"/>
                    <a:pt x="51" y="12"/>
                    <a:pt x="50" y="12"/>
                  </a:cubicBezTo>
                  <a:cubicBezTo>
                    <a:pt x="43" y="12"/>
                    <a:pt x="37"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1030"/>
            <p:cNvSpPr>
              <a:spLocks/>
            </p:cNvSpPr>
            <p:nvPr/>
          </p:nvSpPr>
          <p:spPr bwMode="gray">
            <a:xfrm>
              <a:off x="4328201" y="2846292"/>
              <a:ext cx="89230" cy="20076"/>
            </a:xfrm>
            <a:custGeom>
              <a:avLst/>
              <a:gdLst>
                <a:gd name="T0" fmla="*/ 29 w 57"/>
                <a:gd name="T1" fmla="*/ 12 h 12"/>
                <a:gd name="T2" fmla="*/ 7 w 57"/>
                <a:gd name="T3" fmla="*/ 12 h 12"/>
                <a:gd name="T4" fmla="*/ 1 w 57"/>
                <a:gd name="T5" fmla="*/ 6 h 12"/>
                <a:gd name="T6" fmla="*/ 7 w 57"/>
                <a:gd name="T7" fmla="*/ 0 h 12"/>
                <a:gd name="T8" fmla="*/ 51 w 57"/>
                <a:gd name="T9" fmla="*/ 0 h 12"/>
                <a:gd name="T10" fmla="*/ 57 w 57"/>
                <a:gd name="T11" fmla="*/ 6 h 12"/>
                <a:gd name="T12" fmla="*/ 51 w 57"/>
                <a:gd name="T13" fmla="*/ 12 h 12"/>
                <a:gd name="T14" fmla="*/ 29 w 5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2">
                  <a:moveTo>
                    <a:pt x="29" y="12"/>
                  </a:moveTo>
                  <a:cubicBezTo>
                    <a:pt x="22" y="12"/>
                    <a:pt x="14" y="12"/>
                    <a:pt x="7" y="12"/>
                  </a:cubicBezTo>
                  <a:cubicBezTo>
                    <a:pt x="3" y="12"/>
                    <a:pt x="0" y="10"/>
                    <a:pt x="1" y="6"/>
                  </a:cubicBezTo>
                  <a:cubicBezTo>
                    <a:pt x="1" y="3"/>
                    <a:pt x="3" y="0"/>
                    <a:pt x="7" y="0"/>
                  </a:cubicBezTo>
                  <a:cubicBezTo>
                    <a:pt x="22" y="0"/>
                    <a:pt x="36" y="0"/>
                    <a:pt x="51" y="0"/>
                  </a:cubicBezTo>
                  <a:cubicBezTo>
                    <a:pt x="55" y="0"/>
                    <a:pt x="57" y="3"/>
                    <a:pt x="57" y="6"/>
                  </a:cubicBezTo>
                  <a:cubicBezTo>
                    <a:pt x="57" y="10"/>
                    <a:pt x="55" y="12"/>
                    <a:pt x="51" y="12"/>
                  </a:cubicBezTo>
                  <a:cubicBezTo>
                    <a:pt x="43" y="12"/>
                    <a:pt x="36"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31"/>
            <p:cNvSpPr>
              <a:spLocks/>
            </p:cNvSpPr>
            <p:nvPr/>
          </p:nvSpPr>
          <p:spPr bwMode="gray">
            <a:xfrm>
              <a:off x="4511122" y="2634372"/>
              <a:ext cx="49077" cy="24538"/>
            </a:xfrm>
            <a:custGeom>
              <a:avLst/>
              <a:gdLst>
                <a:gd name="T0" fmla="*/ 32 w 32"/>
                <a:gd name="T1" fmla="*/ 0 h 15"/>
                <a:gd name="T2" fmla="*/ 32 w 32"/>
                <a:gd name="T3" fmla="*/ 15 h 15"/>
                <a:gd name="T4" fmla="*/ 0 w 32"/>
                <a:gd name="T5" fmla="*/ 15 h 15"/>
                <a:gd name="T6" fmla="*/ 0 w 32"/>
                <a:gd name="T7" fmla="*/ 0 h 15"/>
                <a:gd name="T8" fmla="*/ 32 w 32"/>
                <a:gd name="T9" fmla="*/ 0 h 15"/>
              </a:gdLst>
              <a:ahLst/>
              <a:cxnLst>
                <a:cxn ang="0">
                  <a:pos x="T0" y="T1"/>
                </a:cxn>
                <a:cxn ang="0">
                  <a:pos x="T2" y="T3"/>
                </a:cxn>
                <a:cxn ang="0">
                  <a:pos x="T4" y="T5"/>
                </a:cxn>
                <a:cxn ang="0">
                  <a:pos x="T6" y="T7"/>
                </a:cxn>
                <a:cxn ang="0">
                  <a:pos x="T8" y="T9"/>
                </a:cxn>
              </a:cxnLst>
              <a:rect l="0" t="0" r="r" b="b"/>
              <a:pathLst>
                <a:path w="32" h="15">
                  <a:moveTo>
                    <a:pt x="32" y="0"/>
                  </a:moveTo>
                  <a:cubicBezTo>
                    <a:pt x="32" y="5"/>
                    <a:pt x="32" y="10"/>
                    <a:pt x="32" y="15"/>
                  </a:cubicBezTo>
                  <a:cubicBezTo>
                    <a:pt x="21" y="15"/>
                    <a:pt x="11" y="15"/>
                    <a:pt x="0" y="15"/>
                  </a:cubicBezTo>
                  <a:cubicBezTo>
                    <a:pt x="0" y="10"/>
                    <a:pt x="0" y="5"/>
                    <a:pt x="0" y="0"/>
                  </a:cubicBezTo>
                  <a:cubicBezTo>
                    <a:pt x="10" y="0"/>
                    <a:pt x="21"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32"/>
            <p:cNvSpPr>
              <a:spLocks/>
            </p:cNvSpPr>
            <p:nvPr/>
          </p:nvSpPr>
          <p:spPr bwMode="gray">
            <a:xfrm>
              <a:off x="4183201" y="2634372"/>
              <a:ext cx="53538" cy="24538"/>
            </a:xfrm>
            <a:custGeom>
              <a:avLst/>
              <a:gdLst>
                <a:gd name="T0" fmla="*/ 0 w 33"/>
                <a:gd name="T1" fmla="*/ 16 h 16"/>
                <a:gd name="T2" fmla="*/ 0 w 33"/>
                <a:gd name="T3" fmla="*/ 0 h 16"/>
                <a:gd name="T4" fmla="*/ 33 w 33"/>
                <a:gd name="T5" fmla="*/ 0 h 16"/>
                <a:gd name="T6" fmla="*/ 33 w 33"/>
                <a:gd name="T7" fmla="*/ 16 h 16"/>
                <a:gd name="T8" fmla="*/ 0 w 33"/>
                <a:gd name="T9" fmla="*/ 16 h 16"/>
              </a:gdLst>
              <a:ahLst/>
              <a:cxnLst>
                <a:cxn ang="0">
                  <a:pos x="T0" y="T1"/>
                </a:cxn>
                <a:cxn ang="0">
                  <a:pos x="T2" y="T3"/>
                </a:cxn>
                <a:cxn ang="0">
                  <a:pos x="T4" y="T5"/>
                </a:cxn>
                <a:cxn ang="0">
                  <a:pos x="T6" y="T7"/>
                </a:cxn>
                <a:cxn ang="0">
                  <a:pos x="T8" y="T9"/>
                </a:cxn>
              </a:cxnLst>
              <a:rect l="0" t="0" r="r" b="b"/>
              <a:pathLst>
                <a:path w="33" h="16">
                  <a:moveTo>
                    <a:pt x="0" y="16"/>
                  </a:moveTo>
                  <a:cubicBezTo>
                    <a:pt x="0" y="11"/>
                    <a:pt x="0" y="6"/>
                    <a:pt x="0" y="0"/>
                  </a:cubicBezTo>
                  <a:cubicBezTo>
                    <a:pt x="11" y="0"/>
                    <a:pt x="22" y="0"/>
                    <a:pt x="33" y="0"/>
                  </a:cubicBezTo>
                  <a:cubicBezTo>
                    <a:pt x="33" y="6"/>
                    <a:pt x="33" y="11"/>
                    <a:pt x="33" y="16"/>
                  </a:cubicBezTo>
                  <a:cubicBezTo>
                    <a:pt x="22" y="16"/>
                    <a:pt x="12" y="1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33"/>
            <p:cNvSpPr>
              <a:spLocks/>
            </p:cNvSpPr>
            <p:nvPr/>
          </p:nvSpPr>
          <p:spPr bwMode="gray">
            <a:xfrm>
              <a:off x="4484353" y="2540680"/>
              <a:ext cx="58000" cy="51307"/>
            </a:xfrm>
            <a:custGeom>
              <a:avLst/>
              <a:gdLst>
                <a:gd name="T0" fmla="*/ 10 w 36"/>
                <a:gd name="T1" fmla="*/ 32 h 32"/>
                <a:gd name="T2" fmla="*/ 0 w 36"/>
                <a:gd name="T3" fmla="*/ 19 h 32"/>
                <a:gd name="T4" fmla="*/ 26 w 36"/>
                <a:gd name="T5" fmla="*/ 0 h 32"/>
                <a:gd name="T6" fmla="*/ 36 w 36"/>
                <a:gd name="T7" fmla="*/ 13 h 32"/>
                <a:gd name="T8" fmla="*/ 10 w 36"/>
                <a:gd name="T9" fmla="*/ 32 h 32"/>
              </a:gdLst>
              <a:ahLst/>
              <a:cxnLst>
                <a:cxn ang="0">
                  <a:pos x="T0" y="T1"/>
                </a:cxn>
                <a:cxn ang="0">
                  <a:pos x="T2" y="T3"/>
                </a:cxn>
                <a:cxn ang="0">
                  <a:pos x="T4" y="T5"/>
                </a:cxn>
                <a:cxn ang="0">
                  <a:pos x="T6" y="T7"/>
                </a:cxn>
                <a:cxn ang="0">
                  <a:pos x="T8" y="T9"/>
                </a:cxn>
              </a:cxnLst>
              <a:rect l="0" t="0" r="r" b="b"/>
              <a:pathLst>
                <a:path w="36" h="32">
                  <a:moveTo>
                    <a:pt x="10" y="32"/>
                  </a:moveTo>
                  <a:cubicBezTo>
                    <a:pt x="7" y="27"/>
                    <a:pt x="4" y="23"/>
                    <a:pt x="0" y="19"/>
                  </a:cubicBezTo>
                  <a:cubicBezTo>
                    <a:pt x="9" y="12"/>
                    <a:pt x="18" y="6"/>
                    <a:pt x="26" y="0"/>
                  </a:cubicBezTo>
                  <a:cubicBezTo>
                    <a:pt x="30" y="4"/>
                    <a:pt x="33" y="9"/>
                    <a:pt x="36" y="13"/>
                  </a:cubicBezTo>
                  <a:cubicBezTo>
                    <a:pt x="27" y="19"/>
                    <a:pt x="19" y="25"/>
                    <a:pt x="1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34"/>
            <p:cNvSpPr>
              <a:spLocks/>
            </p:cNvSpPr>
            <p:nvPr/>
          </p:nvSpPr>
          <p:spPr bwMode="gray">
            <a:xfrm>
              <a:off x="4201047" y="2705756"/>
              <a:ext cx="55769" cy="44615"/>
            </a:xfrm>
            <a:custGeom>
              <a:avLst/>
              <a:gdLst>
                <a:gd name="T0" fmla="*/ 6 w 36"/>
                <a:gd name="T1" fmla="*/ 28 h 28"/>
                <a:gd name="T2" fmla="*/ 0 w 36"/>
                <a:gd name="T3" fmla="*/ 13 h 28"/>
                <a:gd name="T4" fmla="*/ 29 w 36"/>
                <a:gd name="T5" fmla="*/ 0 h 28"/>
                <a:gd name="T6" fmla="*/ 36 w 36"/>
                <a:gd name="T7" fmla="*/ 15 h 28"/>
                <a:gd name="T8" fmla="*/ 6 w 36"/>
                <a:gd name="T9" fmla="*/ 28 h 28"/>
              </a:gdLst>
              <a:ahLst/>
              <a:cxnLst>
                <a:cxn ang="0">
                  <a:pos x="T0" y="T1"/>
                </a:cxn>
                <a:cxn ang="0">
                  <a:pos x="T2" y="T3"/>
                </a:cxn>
                <a:cxn ang="0">
                  <a:pos x="T4" y="T5"/>
                </a:cxn>
                <a:cxn ang="0">
                  <a:pos x="T6" y="T7"/>
                </a:cxn>
                <a:cxn ang="0">
                  <a:pos x="T8" y="T9"/>
                </a:cxn>
              </a:cxnLst>
              <a:rect l="0" t="0" r="r" b="b"/>
              <a:pathLst>
                <a:path w="36" h="28">
                  <a:moveTo>
                    <a:pt x="6" y="28"/>
                  </a:moveTo>
                  <a:cubicBezTo>
                    <a:pt x="4" y="23"/>
                    <a:pt x="2" y="18"/>
                    <a:pt x="0" y="13"/>
                  </a:cubicBezTo>
                  <a:cubicBezTo>
                    <a:pt x="9" y="9"/>
                    <a:pt x="19" y="4"/>
                    <a:pt x="29" y="0"/>
                  </a:cubicBezTo>
                  <a:cubicBezTo>
                    <a:pt x="31" y="5"/>
                    <a:pt x="33" y="9"/>
                    <a:pt x="36" y="15"/>
                  </a:cubicBezTo>
                  <a:cubicBezTo>
                    <a:pt x="26" y="19"/>
                    <a:pt x="16" y="23"/>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35"/>
            <p:cNvSpPr>
              <a:spLocks/>
            </p:cNvSpPr>
            <p:nvPr/>
          </p:nvSpPr>
          <p:spPr bwMode="gray">
            <a:xfrm>
              <a:off x="4205509" y="2540680"/>
              <a:ext cx="55769" cy="51307"/>
            </a:xfrm>
            <a:custGeom>
              <a:avLst/>
              <a:gdLst>
                <a:gd name="T0" fmla="*/ 35 w 35"/>
                <a:gd name="T1" fmla="*/ 19 h 32"/>
                <a:gd name="T2" fmla="*/ 26 w 35"/>
                <a:gd name="T3" fmla="*/ 32 h 32"/>
                <a:gd name="T4" fmla="*/ 0 w 35"/>
                <a:gd name="T5" fmla="*/ 13 h 32"/>
                <a:gd name="T6" fmla="*/ 9 w 35"/>
                <a:gd name="T7" fmla="*/ 0 h 32"/>
                <a:gd name="T8" fmla="*/ 35 w 35"/>
                <a:gd name="T9" fmla="*/ 19 h 32"/>
              </a:gdLst>
              <a:ahLst/>
              <a:cxnLst>
                <a:cxn ang="0">
                  <a:pos x="T0" y="T1"/>
                </a:cxn>
                <a:cxn ang="0">
                  <a:pos x="T2" y="T3"/>
                </a:cxn>
                <a:cxn ang="0">
                  <a:pos x="T4" y="T5"/>
                </a:cxn>
                <a:cxn ang="0">
                  <a:pos x="T6" y="T7"/>
                </a:cxn>
                <a:cxn ang="0">
                  <a:pos x="T8" y="T9"/>
                </a:cxn>
              </a:cxnLst>
              <a:rect l="0" t="0" r="r" b="b"/>
              <a:pathLst>
                <a:path w="35" h="32">
                  <a:moveTo>
                    <a:pt x="35" y="19"/>
                  </a:moveTo>
                  <a:cubicBezTo>
                    <a:pt x="32" y="23"/>
                    <a:pt x="29" y="27"/>
                    <a:pt x="26" y="32"/>
                  </a:cubicBezTo>
                  <a:cubicBezTo>
                    <a:pt x="17" y="26"/>
                    <a:pt x="9" y="19"/>
                    <a:pt x="0" y="13"/>
                  </a:cubicBezTo>
                  <a:cubicBezTo>
                    <a:pt x="3" y="9"/>
                    <a:pt x="6" y="4"/>
                    <a:pt x="9" y="0"/>
                  </a:cubicBezTo>
                  <a:cubicBezTo>
                    <a:pt x="18" y="6"/>
                    <a:pt x="26" y="12"/>
                    <a:pt x="3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36"/>
            <p:cNvSpPr>
              <a:spLocks/>
            </p:cNvSpPr>
            <p:nvPr/>
          </p:nvSpPr>
          <p:spPr bwMode="gray">
            <a:xfrm>
              <a:off x="4488815" y="2705756"/>
              <a:ext cx="58000" cy="44615"/>
            </a:xfrm>
            <a:custGeom>
              <a:avLst/>
              <a:gdLst>
                <a:gd name="T0" fmla="*/ 0 w 36"/>
                <a:gd name="T1" fmla="*/ 15 h 27"/>
                <a:gd name="T2" fmla="*/ 7 w 36"/>
                <a:gd name="T3" fmla="*/ 0 h 27"/>
                <a:gd name="T4" fmla="*/ 36 w 36"/>
                <a:gd name="T5" fmla="*/ 12 h 27"/>
                <a:gd name="T6" fmla="*/ 30 w 36"/>
                <a:gd name="T7" fmla="*/ 27 h 27"/>
                <a:gd name="T8" fmla="*/ 0 w 36"/>
                <a:gd name="T9" fmla="*/ 15 h 27"/>
              </a:gdLst>
              <a:ahLst/>
              <a:cxnLst>
                <a:cxn ang="0">
                  <a:pos x="T0" y="T1"/>
                </a:cxn>
                <a:cxn ang="0">
                  <a:pos x="T2" y="T3"/>
                </a:cxn>
                <a:cxn ang="0">
                  <a:pos x="T4" y="T5"/>
                </a:cxn>
                <a:cxn ang="0">
                  <a:pos x="T6" y="T7"/>
                </a:cxn>
                <a:cxn ang="0">
                  <a:pos x="T8" y="T9"/>
                </a:cxn>
              </a:cxnLst>
              <a:rect l="0" t="0" r="r" b="b"/>
              <a:pathLst>
                <a:path w="36" h="27">
                  <a:moveTo>
                    <a:pt x="0" y="15"/>
                  </a:moveTo>
                  <a:cubicBezTo>
                    <a:pt x="3" y="10"/>
                    <a:pt x="5" y="5"/>
                    <a:pt x="7" y="0"/>
                  </a:cubicBezTo>
                  <a:cubicBezTo>
                    <a:pt x="16" y="4"/>
                    <a:pt x="26" y="8"/>
                    <a:pt x="36" y="12"/>
                  </a:cubicBezTo>
                  <a:cubicBezTo>
                    <a:pt x="34" y="17"/>
                    <a:pt x="32" y="22"/>
                    <a:pt x="30" y="27"/>
                  </a:cubicBezTo>
                  <a:cubicBezTo>
                    <a:pt x="20" y="23"/>
                    <a:pt x="10" y="19"/>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037"/>
            <p:cNvSpPr>
              <a:spLocks/>
            </p:cNvSpPr>
            <p:nvPr/>
          </p:nvSpPr>
          <p:spPr bwMode="gray">
            <a:xfrm>
              <a:off x="4430815" y="2484911"/>
              <a:ext cx="44615" cy="55768"/>
            </a:xfrm>
            <a:custGeom>
              <a:avLst/>
              <a:gdLst>
                <a:gd name="T0" fmla="*/ 14 w 28"/>
                <a:gd name="T1" fmla="*/ 0 h 35"/>
                <a:gd name="T2" fmla="*/ 28 w 28"/>
                <a:gd name="T3" fmla="*/ 8 h 35"/>
                <a:gd name="T4" fmla="*/ 14 w 28"/>
                <a:gd name="T5" fmla="*/ 35 h 35"/>
                <a:gd name="T6" fmla="*/ 0 w 28"/>
                <a:gd name="T7" fmla="*/ 27 h 35"/>
                <a:gd name="T8" fmla="*/ 14 w 28"/>
                <a:gd name="T9" fmla="*/ 0 h 35"/>
              </a:gdLst>
              <a:ahLst/>
              <a:cxnLst>
                <a:cxn ang="0">
                  <a:pos x="T0" y="T1"/>
                </a:cxn>
                <a:cxn ang="0">
                  <a:pos x="T2" y="T3"/>
                </a:cxn>
                <a:cxn ang="0">
                  <a:pos x="T4" y="T5"/>
                </a:cxn>
                <a:cxn ang="0">
                  <a:pos x="T6" y="T7"/>
                </a:cxn>
                <a:cxn ang="0">
                  <a:pos x="T8" y="T9"/>
                </a:cxn>
              </a:cxnLst>
              <a:rect l="0" t="0" r="r" b="b"/>
              <a:pathLst>
                <a:path w="28" h="35">
                  <a:moveTo>
                    <a:pt x="14" y="0"/>
                  </a:moveTo>
                  <a:cubicBezTo>
                    <a:pt x="19" y="3"/>
                    <a:pt x="23" y="5"/>
                    <a:pt x="28" y="8"/>
                  </a:cubicBezTo>
                  <a:cubicBezTo>
                    <a:pt x="24" y="17"/>
                    <a:pt x="19" y="26"/>
                    <a:pt x="14" y="35"/>
                  </a:cubicBezTo>
                  <a:cubicBezTo>
                    <a:pt x="9" y="32"/>
                    <a:pt x="5" y="29"/>
                    <a:pt x="0" y="27"/>
                  </a:cubicBezTo>
                  <a:cubicBezTo>
                    <a:pt x="4" y="18"/>
                    <a:pt x="9" y="9"/>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38"/>
            <p:cNvSpPr>
              <a:spLocks/>
            </p:cNvSpPr>
            <p:nvPr/>
          </p:nvSpPr>
          <p:spPr bwMode="gray">
            <a:xfrm>
              <a:off x="4270201" y="2484911"/>
              <a:ext cx="46846" cy="55768"/>
            </a:xfrm>
            <a:custGeom>
              <a:avLst/>
              <a:gdLst>
                <a:gd name="T0" fmla="*/ 15 w 29"/>
                <a:gd name="T1" fmla="*/ 35 h 35"/>
                <a:gd name="T2" fmla="*/ 0 w 29"/>
                <a:gd name="T3" fmla="*/ 8 h 35"/>
                <a:gd name="T4" fmla="*/ 15 w 29"/>
                <a:gd name="T5" fmla="*/ 0 h 35"/>
                <a:gd name="T6" fmla="*/ 29 w 29"/>
                <a:gd name="T7" fmla="*/ 27 h 35"/>
                <a:gd name="T8" fmla="*/ 15 w 29"/>
                <a:gd name="T9" fmla="*/ 35 h 35"/>
              </a:gdLst>
              <a:ahLst/>
              <a:cxnLst>
                <a:cxn ang="0">
                  <a:pos x="T0" y="T1"/>
                </a:cxn>
                <a:cxn ang="0">
                  <a:pos x="T2" y="T3"/>
                </a:cxn>
                <a:cxn ang="0">
                  <a:pos x="T4" y="T5"/>
                </a:cxn>
                <a:cxn ang="0">
                  <a:pos x="T6" y="T7"/>
                </a:cxn>
                <a:cxn ang="0">
                  <a:pos x="T8" y="T9"/>
                </a:cxn>
              </a:cxnLst>
              <a:rect l="0" t="0" r="r" b="b"/>
              <a:pathLst>
                <a:path w="29" h="35">
                  <a:moveTo>
                    <a:pt x="15" y="35"/>
                  </a:moveTo>
                  <a:cubicBezTo>
                    <a:pt x="10" y="26"/>
                    <a:pt x="5" y="17"/>
                    <a:pt x="0" y="8"/>
                  </a:cubicBezTo>
                  <a:cubicBezTo>
                    <a:pt x="5" y="5"/>
                    <a:pt x="10" y="3"/>
                    <a:pt x="15" y="0"/>
                  </a:cubicBezTo>
                  <a:cubicBezTo>
                    <a:pt x="20" y="9"/>
                    <a:pt x="24" y="18"/>
                    <a:pt x="29" y="27"/>
                  </a:cubicBezTo>
                  <a:cubicBezTo>
                    <a:pt x="24" y="29"/>
                    <a:pt x="20" y="32"/>
                    <a:pt x="1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039"/>
            <p:cNvSpPr>
              <a:spLocks/>
            </p:cNvSpPr>
            <p:nvPr/>
          </p:nvSpPr>
          <p:spPr bwMode="gray">
            <a:xfrm>
              <a:off x="4361661" y="2471526"/>
              <a:ext cx="24539" cy="46845"/>
            </a:xfrm>
            <a:custGeom>
              <a:avLst/>
              <a:gdLst>
                <a:gd name="T0" fmla="*/ 0 w 16"/>
                <a:gd name="T1" fmla="*/ 0 h 29"/>
                <a:gd name="T2" fmla="*/ 16 w 16"/>
                <a:gd name="T3" fmla="*/ 0 h 29"/>
                <a:gd name="T4" fmla="*/ 16 w 16"/>
                <a:gd name="T5" fmla="*/ 29 h 29"/>
                <a:gd name="T6" fmla="*/ 0 w 16"/>
                <a:gd name="T7" fmla="*/ 29 h 29"/>
                <a:gd name="T8" fmla="*/ 0 w 16"/>
                <a:gd name="T9" fmla="*/ 0 h 29"/>
              </a:gdLst>
              <a:ahLst/>
              <a:cxnLst>
                <a:cxn ang="0">
                  <a:pos x="T0" y="T1"/>
                </a:cxn>
                <a:cxn ang="0">
                  <a:pos x="T2" y="T3"/>
                </a:cxn>
                <a:cxn ang="0">
                  <a:pos x="T4" y="T5"/>
                </a:cxn>
                <a:cxn ang="0">
                  <a:pos x="T6" y="T7"/>
                </a:cxn>
                <a:cxn ang="0">
                  <a:pos x="T8" y="T9"/>
                </a:cxn>
              </a:cxnLst>
              <a:rect l="0" t="0" r="r" b="b"/>
              <a:pathLst>
                <a:path w="16" h="29">
                  <a:moveTo>
                    <a:pt x="0" y="0"/>
                  </a:moveTo>
                  <a:cubicBezTo>
                    <a:pt x="6" y="0"/>
                    <a:pt x="11" y="0"/>
                    <a:pt x="16" y="0"/>
                  </a:cubicBezTo>
                  <a:cubicBezTo>
                    <a:pt x="16" y="10"/>
                    <a:pt x="16" y="20"/>
                    <a:pt x="16" y="29"/>
                  </a:cubicBezTo>
                  <a:cubicBezTo>
                    <a:pt x="11" y="29"/>
                    <a:pt x="6" y="29"/>
                    <a:pt x="0" y="29"/>
                  </a:cubicBezTo>
                  <a:cubicBezTo>
                    <a:pt x="0" y="20"/>
                    <a:pt x="0" y="1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040"/>
            <p:cNvSpPr>
              <a:spLocks/>
            </p:cNvSpPr>
            <p:nvPr/>
          </p:nvSpPr>
          <p:spPr bwMode="gray">
            <a:xfrm>
              <a:off x="4339354" y="2877523"/>
              <a:ext cx="69154" cy="22308"/>
            </a:xfrm>
            <a:custGeom>
              <a:avLst/>
              <a:gdLst>
                <a:gd name="T0" fmla="*/ 0 w 44"/>
                <a:gd name="T1" fmla="*/ 0 h 14"/>
                <a:gd name="T2" fmla="*/ 44 w 44"/>
                <a:gd name="T3" fmla="*/ 0 h 14"/>
                <a:gd name="T4" fmla="*/ 30 w 44"/>
                <a:gd name="T5" fmla="*/ 11 h 14"/>
                <a:gd name="T6" fmla="*/ 25 w 44"/>
                <a:gd name="T7" fmla="*/ 13 h 14"/>
                <a:gd name="T8" fmla="*/ 5 w 44"/>
                <a:gd name="T9" fmla="*/ 5 h 14"/>
                <a:gd name="T10" fmla="*/ 0 w 44"/>
                <a:gd name="T11" fmla="*/ 0 h 14"/>
              </a:gdLst>
              <a:ahLst/>
              <a:cxnLst>
                <a:cxn ang="0">
                  <a:pos x="T0" y="T1"/>
                </a:cxn>
                <a:cxn ang="0">
                  <a:pos x="T2" y="T3"/>
                </a:cxn>
                <a:cxn ang="0">
                  <a:pos x="T4" y="T5"/>
                </a:cxn>
                <a:cxn ang="0">
                  <a:pos x="T6" y="T7"/>
                </a:cxn>
                <a:cxn ang="0">
                  <a:pos x="T8" y="T9"/>
                </a:cxn>
                <a:cxn ang="0">
                  <a:pos x="T10" y="T11"/>
                </a:cxn>
              </a:cxnLst>
              <a:rect l="0" t="0" r="r" b="b"/>
              <a:pathLst>
                <a:path w="44" h="14">
                  <a:moveTo>
                    <a:pt x="0" y="0"/>
                  </a:moveTo>
                  <a:cubicBezTo>
                    <a:pt x="15" y="0"/>
                    <a:pt x="29" y="0"/>
                    <a:pt x="44" y="0"/>
                  </a:cubicBezTo>
                  <a:cubicBezTo>
                    <a:pt x="39" y="4"/>
                    <a:pt x="35" y="8"/>
                    <a:pt x="30" y="11"/>
                  </a:cubicBezTo>
                  <a:cubicBezTo>
                    <a:pt x="29" y="13"/>
                    <a:pt x="27" y="12"/>
                    <a:pt x="25" y="13"/>
                  </a:cubicBezTo>
                  <a:cubicBezTo>
                    <a:pt x="17" y="14"/>
                    <a:pt x="10" y="11"/>
                    <a:pt x="5" y="5"/>
                  </a:cubicBezTo>
                  <a:cubicBezTo>
                    <a:pt x="4" y="4"/>
                    <a:pt x="2"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91570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2_Základní textové pol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94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Předělový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130217"/>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7_Základní textové pole">
    <p:spTree>
      <p:nvGrpSpPr>
        <p:cNvPr id="1" name=""/>
        <p:cNvGrpSpPr/>
        <p:nvPr/>
      </p:nvGrpSpPr>
      <p:grpSpPr>
        <a:xfrm>
          <a:off x="0" y="0"/>
          <a:ext cx="0" cy="0"/>
          <a:chOff x="0" y="0"/>
          <a:chExt cx="0" cy="0"/>
        </a:xfrm>
      </p:grpSpPr>
      <p:sp>
        <p:nvSpPr>
          <p:cNvPr id="3"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Tree>
    <p:extLst>
      <p:ext uri="{BB962C8B-B14F-4D97-AF65-F5344CB8AC3E}">
        <p14:creationId xmlns:p14="http://schemas.microsoft.com/office/powerpoint/2010/main" val="2508982120"/>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5_Úvodní slide">
    <p:spTree>
      <p:nvGrpSpPr>
        <p:cNvPr id="1" name=""/>
        <p:cNvGrpSpPr/>
        <p:nvPr/>
      </p:nvGrpSpPr>
      <p:grpSpPr>
        <a:xfrm>
          <a:off x="0" y="0"/>
          <a:ext cx="0" cy="0"/>
          <a:chOff x="0" y="0"/>
          <a:chExt cx="0" cy="0"/>
        </a:xfrm>
      </p:grpSpPr>
      <p:sp>
        <p:nvSpPr>
          <p:cNvPr id="24" name="Text Placeholder 2"/>
          <p:cNvSpPr>
            <a:spLocks noGrp="1"/>
          </p:cNvSpPr>
          <p:nvPr>
            <p:ph type="body" sz="quarter" idx="11"/>
          </p:nvPr>
        </p:nvSpPr>
        <p:spPr>
          <a:xfrm>
            <a:off x="80080" y="3748415"/>
            <a:ext cx="8856662" cy="2880320"/>
          </a:xfrm>
          <a:prstGeom prst="rect">
            <a:avLst/>
          </a:prstGeom>
        </p:spPr>
        <p:txBody>
          <a:bodyPr/>
          <a:lstStyle>
            <a:lvl1pPr marL="0" indent="0">
              <a:buNone/>
              <a:defRPr sz="1800"/>
            </a:lvl1pPr>
          </a:lstStyle>
          <a:p>
            <a:endParaRPr lang="cs-CZ" dirty="0"/>
          </a:p>
        </p:txBody>
      </p:sp>
      <p:sp>
        <p:nvSpPr>
          <p:cNvPr id="25" name="Text Placeholder 2"/>
          <p:cNvSpPr>
            <a:spLocks noGrp="1"/>
          </p:cNvSpPr>
          <p:nvPr>
            <p:ph type="body" sz="quarter" idx="12"/>
          </p:nvPr>
        </p:nvSpPr>
        <p:spPr>
          <a:xfrm>
            <a:off x="80080" y="2708920"/>
            <a:ext cx="8856662" cy="832714"/>
          </a:xfrm>
          <a:prstGeom prst="rect">
            <a:avLst/>
          </a:prstGeom>
        </p:spPr>
        <p:txBody>
          <a:bodyPr/>
          <a:lstStyle>
            <a:lvl1pPr marL="0" indent="0">
              <a:buNone/>
              <a:defRPr sz="2400" b="1">
                <a:solidFill>
                  <a:schemeClr val="accent1"/>
                </a:solidFill>
              </a:defRPr>
            </a:lvl1pPr>
          </a:lstStyle>
          <a:p>
            <a:endParaRPr lang="cs-CZ"/>
          </a:p>
        </p:txBody>
      </p:sp>
      <p:cxnSp>
        <p:nvCxnSpPr>
          <p:cNvPr id="3" name="Straight Connector 2"/>
          <p:cNvCxnSpPr/>
          <p:nvPr userDrawn="1"/>
        </p:nvCxnSpPr>
        <p:spPr>
          <a:xfrm>
            <a:off x="0" y="3645024"/>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26" name="Obrázek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14403" y="5085184"/>
            <a:ext cx="5226670" cy="1175793"/>
          </a:xfrm>
          <a:prstGeom prst="rect">
            <a:avLst/>
          </a:prstGeom>
        </p:spPr>
      </p:pic>
    </p:spTree>
    <p:extLst>
      <p:ext uri="{BB962C8B-B14F-4D97-AF65-F5344CB8AC3E}">
        <p14:creationId xmlns:p14="http://schemas.microsoft.com/office/powerpoint/2010/main" val="2539721666"/>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SLIDE 6">
    <p:spTree>
      <p:nvGrpSpPr>
        <p:cNvPr id="1" name=""/>
        <p:cNvGrpSpPr/>
        <p:nvPr/>
      </p:nvGrpSpPr>
      <p:grpSpPr>
        <a:xfrm>
          <a:off x="0" y="0"/>
          <a:ext cx="0" cy="0"/>
          <a:chOff x="0" y="0"/>
          <a:chExt cx="0" cy="0"/>
        </a:xfrm>
      </p:grpSpPr>
      <p:sp>
        <p:nvSpPr>
          <p:cNvPr id="7" name="Rectangle 9"/>
          <p:cNvSpPr txBox="1">
            <a:spLocks noChangeArrowheads="1"/>
          </p:cNvSpPr>
          <p:nvPr userDrawn="1"/>
        </p:nvSpPr>
        <p:spPr>
          <a:xfrm>
            <a:off x="8820471" y="6766769"/>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
        <p:nvSpPr>
          <p:cNvPr id="9" name="Zástupný symbol pro obsah 3"/>
          <p:cNvSpPr>
            <a:spLocks noGrp="1"/>
          </p:cNvSpPr>
          <p:nvPr>
            <p:ph sz="half" idx="2"/>
          </p:nvPr>
        </p:nvSpPr>
        <p:spPr>
          <a:xfrm>
            <a:off x="180000" y="1332000"/>
            <a:ext cx="6120192"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
        <p:nvSpPr>
          <p:cNvPr id="11" name="Zástupný symbol pro obsah 3"/>
          <p:cNvSpPr>
            <a:spLocks noGrp="1"/>
          </p:cNvSpPr>
          <p:nvPr>
            <p:ph sz="half" idx="11"/>
          </p:nvPr>
        </p:nvSpPr>
        <p:spPr>
          <a:xfrm>
            <a:off x="6300192" y="1332000"/>
            <a:ext cx="2663808"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Tree>
    <p:extLst>
      <p:ext uri="{BB962C8B-B14F-4D97-AF65-F5344CB8AC3E}">
        <p14:creationId xmlns:p14="http://schemas.microsoft.com/office/powerpoint/2010/main" val="4049129538"/>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0_Základní textové pole">
    <p:spTree>
      <p:nvGrpSpPr>
        <p:cNvPr id="1" name=""/>
        <p:cNvGrpSpPr/>
        <p:nvPr/>
      </p:nvGrpSpPr>
      <p:grpSpPr>
        <a:xfrm>
          <a:off x="0" y="0"/>
          <a:ext cx="0" cy="0"/>
          <a:chOff x="0" y="0"/>
          <a:chExt cx="0" cy="0"/>
        </a:xfrm>
      </p:grpSpPr>
      <p:sp>
        <p:nvSpPr>
          <p:cNvPr id="10" name="Obdélník 9"/>
          <p:cNvSpPr/>
          <p:nvPr userDrawn="1"/>
        </p:nvSpPr>
        <p:spPr>
          <a:xfrm>
            <a:off x="839764" y="3579037"/>
            <a:ext cx="144016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Rectangle 11"/>
          <p:cNvSpPr/>
          <p:nvPr userDrawn="1"/>
        </p:nvSpPr>
        <p:spPr>
          <a:xfrm>
            <a:off x="5772018" y="1214716"/>
            <a:ext cx="3336486" cy="37052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1242"/>
          <p:cNvSpPr>
            <a:spLocks noEditPoints="1"/>
          </p:cNvSpPr>
          <p:nvPr userDrawn="1"/>
        </p:nvSpPr>
        <p:spPr bwMode="gray">
          <a:xfrm>
            <a:off x="3707904" y="2383977"/>
            <a:ext cx="306939" cy="463339"/>
          </a:xfrm>
          <a:custGeom>
            <a:avLst/>
            <a:gdLst>
              <a:gd name="T0" fmla="*/ 112 w 219"/>
              <a:gd name="T1" fmla="*/ 333 h 333"/>
              <a:gd name="T2" fmla="*/ 103 w 219"/>
              <a:gd name="T3" fmla="*/ 318 h 333"/>
              <a:gd name="T4" fmla="*/ 39 w 219"/>
              <a:gd name="T5" fmla="*/ 206 h 333"/>
              <a:gd name="T6" fmla="*/ 11 w 219"/>
              <a:gd name="T7" fmla="*/ 133 h 333"/>
              <a:gd name="T8" fmla="*/ 91 w 219"/>
              <a:gd name="T9" fmla="*/ 10 h 333"/>
              <a:gd name="T10" fmla="*/ 199 w 219"/>
              <a:gd name="T11" fmla="*/ 55 h 333"/>
              <a:gd name="T12" fmla="*/ 212 w 219"/>
              <a:gd name="T13" fmla="*/ 139 h 333"/>
              <a:gd name="T14" fmla="*/ 185 w 219"/>
              <a:gd name="T15" fmla="*/ 207 h 333"/>
              <a:gd name="T16" fmla="*/ 113 w 219"/>
              <a:gd name="T17" fmla="*/ 331 h 333"/>
              <a:gd name="T18" fmla="*/ 112 w 219"/>
              <a:gd name="T19" fmla="*/ 333 h 333"/>
              <a:gd name="T20" fmla="*/ 112 w 219"/>
              <a:gd name="T21" fmla="*/ 145 h 333"/>
              <a:gd name="T22" fmla="*/ 149 w 219"/>
              <a:gd name="T23" fmla="*/ 108 h 333"/>
              <a:gd name="T24" fmla="*/ 112 w 219"/>
              <a:gd name="T25" fmla="*/ 71 h 333"/>
              <a:gd name="T26" fmla="*/ 75 w 219"/>
              <a:gd name="T27" fmla="*/ 108 h 333"/>
              <a:gd name="T28" fmla="*/ 112 w 219"/>
              <a:gd name="T29" fmla="*/ 1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33">
                <a:moveTo>
                  <a:pt x="112" y="333"/>
                </a:moveTo>
                <a:cubicBezTo>
                  <a:pt x="109" y="328"/>
                  <a:pt x="106" y="323"/>
                  <a:pt x="103" y="318"/>
                </a:cubicBezTo>
                <a:cubicBezTo>
                  <a:pt x="81" y="280"/>
                  <a:pt x="59" y="243"/>
                  <a:pt x="39" y="206"/>
                </a:cubicBezTo>
                <a:cubicBezTo>
                  <a:pt x="26" y="183"/>
                  <a:pt x="16" y="159"/>
                  <a:pt x="11" y="133"/>
                </a:cubicBezTo>
                <a:cubicBezTo>
                  <a:pt x="0" y="76"/>
                  <a:pt x="34" y="23"/>
                  <a:pt x="91" y="10"/>
                </a:cubicBezTo>
                <a:cubicBezTo>
                  <a:pt x="131" y="0"/>
                  <a:pt x="177" y="19"/>
                  <a:pt x="199" y="55"/>
                </a:cubicBezTo>
                <a:cubicBezTo>
                  <a:pt x="215" y="81"/>
                  <a:pt x="219" y="109"/>
                  <a:pt x="212" y="139"/>
                </a:cubicBezTo>
                <a:cubicBezTo>
                  <a:pt x="206" y="163"/>
                  <a:pt x="197" y="186"/>
                  <a:pt x="185" y="207"/>
                </a:cubicBezTo>
                <a:cubicBezTo>
                  <a:pt x="161" y="249"/>
                  <a:pt x="137" y="290"/>
                  <a:pt x="113" y="331"/>
                </a:cubicBezTo>
                <a:cubicBezTo>
                  <a:pt x="113" y="332"/>
                  <a:pt x="113" y="332"/>
                  <a:pt x="112" y="333"/>
                </a:cubicBezTo>
                <a:close/>
                <a:moveTo>
                  <a:pt x="112" y="145"/>
                </a:moveTo>
                <a:cubicBezTo>
                  <a:pt x="132" y="145"/>
                  <a:pt x="149" y="129"/>
                  <a:pt x="149" y="108"/>
                </a:cubicBezTo>
                <a:cubicBezTo>
                  <a:pt x="149" y="88"/>
                  <a:pt x="132" y="71"/>
                  <a:pt x="112" y="71"/>
                </a:cubicBezTo>
                <a:cubicBezTo>
                  <a:pt x="92" y="71"/>
                  <a:pt x="75" y="88"/>
                  <a:pt x="75" y="108"/>
                </a:cubicBezTo>
                <a:cubicBezTo>
                  <a:pt x="75" y="128"/>
                  <a:pt x="92" y="145"/>
                  <a:pt x="112"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Rectangle 9"/>
          <p:cNvSpPr txBox="1">
            <a:spLocks noChangeArrowheads="1"/>
          </p:cNvSpPr>
          <p:nvPr userDrawn="1"/>
        </p:nvSpPr>
        <p:spPr>
          <a:xfrm>
            <a:off x="8896613" y="6741368"/>
            <a:ext cx="19175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chemeClr val="tx1"/>
                </a:solidFill>
              </a:rPr>
              <a:pPr>
                <a:defRPr/>
              </a:pPr>
              <a:t>‹#›</a:t>
            </a:fld>
            <a:endParaRPr lang="cs-CZ" sz="700" dirty="0">
              <a:solidFill>
                <a:schemeClr val="tx1"/>
              </a:solidFill>
            </a:endParaRPr>
          </a:p>
        </p:txBody>
      </p:sp>
    </p:spTree>
    <p:extLst>
      <p:ext uri="{BB962C8B-B14F-4D97-AF65-F5344CB8AC3E}">
        <p14:creationId xmlns:p14="http://schemas.microsoft.com/office/powerpoint/2010/main" val="396033677"/>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1_Základní textové pole">
    <p:spTree>
      <p:nvGrpSpPr>
        <p:cNvPr id="1" name=""/>
        <p:cNvGrpSpPr/>
        <p:nvPr/>
      </p:nvGrpSpPr>
      <p:grpSpPr>
        <a:xfrm>
          <a:off x="0" y="0"/>
          <a:ext cx="0" cy="0"/>
          <a:chOff x="0" y="0"/>
          <a:chExt cx="0" cy="0"/>
        </a:xfrm>
      </p:grpSpPr>
      <p:sp>
        <p:nvSpPr>
          <p:cNvPr id="10" name="Obdélník 9"/>
          <p:cNvSpPr/>
          <p:nvPr userDrawn="1"/>
        </p:nvSpPr>
        <p:spPr>
          <a:xfrm>
            <a:off x="839764" y="3579037"/>
            <a:ext cx="144016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Rectangle 11"/>
          <p:cNvSpPr/>
          <p:nvPr userDrawn="1"/>
        </p:nvSpPr>
        <p:spPr>
          <a:xfrm>
            <a:off x="5772018" y="1214716"/>
            <a:ext cx="3336486" cy="37052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1242"/>
          <p:cNvSpPr>
            <a:spLocks noEditPoints="1"/>
          </p:cNvSpPr>
          <p:nvPr userDrawn="1"/>
        </p:nvSpPr>
        <p:spPr bwMode="gray">
          <a:xfrm>
            <a:off x="3707904" y="2383977"/>
            <a:ext cx="306939" cy="463339"/>
          </a:xfrm>
          <a:custGeom>
            <a:avLst/>
            <a:gdLst>
              <a:gd name="T0" fmla="*/ 112 w 219"/>
              <a:gd name="T1" fmla="*/ 333 h 333"/>
              <a:gd name="T2" fmla="*/ 103 w 219"/>
              <a:gd name="T3" fmla="*/ 318 h 333"/>
              <a:gd name="T4" fmla="*/ 39 w 219"/>
              <a:gd name="T5" fmla="*/ 206 h 333"/>
              <a:gd name="T6" fmla="*/ 11 w 219"/>
              <a:gd name="T7" fmla="*/ 133 h 333"/>
              <a:gd name="T8" fmla="*/ 91 w 219"/>
              <a:gd name="T9" fmla="*/ 10 h 333"/>
              <a:gd name="T10" fmla="*/ 199 w 219"/>
              <a:gd name="T11" fmla="*/ 55 h 333"/>
              <a:gd name="T12" fmla="*/ 212 w 219"/>
              <a:gd name="T13" fmla="*/ 139 h 333"/>
              <a:gd name="T14" fmla="*/ 185 w 219"/>
              <a:gd name="T15" fmla="*/ 207 h 333"/>
              <a:gd name="T16" fmla="*/ 113 w 219"/>
              <a:gd name="T17" fmla="*/ 331 h 333"/>
              <a:gd name="T18" fmla="*/ 112 w 219"/>
              <a:gd name="T19" fmla="*/ 333 h 333"/>
              <a:gd name="T20" fmla="*/ 112 w 219"/>
              <a:gd name="T21" fmla="*/ 145 h 333"/>
              <a:gd name="T22" fmla="*/ 149 w 219"/>
              <a:gd name="T23" fmla="*/ 108 h 333"/>
              <a:gd name="T24" fmla="*/ 112 w 219"/>
              <a:gd name="T25" fmla="*/ 71 h 333"/>
              <a:gd name="T26" fmla="*/ 75 w 219"/>
              <a:gd name="T27" fmla="*/ 108 h 333"/>
              <a:gd name="T28" fmla="*/ 112 w 219"/>
              <a:gd name="T29" fmla="*/ 1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33">
                <a:moveTo>
                  <a:pt x="112" y="333"/>
                </a:moveTo>
                <a:cubicBezTo>
                  <a:pt x="109" y="328"/>
                  <a:pt x="106" y="323"/>
                  <a:pt x="103" y="318"/>
                </a:cubicBezTo>
                <a:cubicBezTo>
                  <a:pt x="81" y="280"/>
                  <a:pt x="59" y="243"/>
                  <a:pt x="39" y="206"/>
                </a:cubicBezTo>
                <a:cubicBezTo>
                  <a:pt x="26" y="183"/>
                  <a:pt x="16" y="159"/>
                  <a:pt x="11" y="133"/>
                </a:cubicBezTo>
                <a:cubicBezTo>
                  <a:pt x="0" y="76"/>
                  <a:pt x="34" y="23"/>
                  <a:pt x="91" y="10"/>
                </a:cubicBezTo>
                <a:cubicBezTo>
                  <a:pt x="131" y="0"/>
                  <a:pt x="177" y="19"/>
                  <a:pt x="199" y="55"/>
                </a:cubicBezTo>
                <a:cubicBezTo>
                  <a:pt x="215" y="81"/>
                  <a:pt x="219" y="109"/>
                  <a:pt x="212" y="139"/>
                </a:cubicBezTo>
                <a:cubicBezTo>
                  <a:pt x="206" y="163"/>
                  <a:pt x="197" y="186"/>
                  <a:pt x="185" y="207"/>
                </a:cubicBezTo>
                <a:cubicBezTo>
                  <a:pt x="161" y="249"/>
                  <a:pt x="137" y="290"/>
                  <a:pt x="113" y="331"/>
                </a:cubicBezTo>
                <a:cubicBezTo>
                  <a:pt x="113" y="332"/>
                  <a:pt x="113" y="332"/>
                  <a:pt x="112" y="333"/>
                </a:cubicBezTo>
                <a:close/>
                <a:moveTo>
                  <a:pt x="112" y="145"/>
                </a:moveTo>
                <a:cubicBezTo>
                  <a:pt x="132" y="145"/>
                  <a:pt x="149" y="129"/>
                  <a:pt x="149" y="108"/>
                </a:cubicBezTo>
                <a:cubicBezTo>
                  <a:pt x="149" y="88"/>
                  <a:pt x="132" y="71"/>
                  <a:pt x="112" y="71"/>
                </a:cubicBezTo>
                <a:cubicBezTo>
                  <a:pt x="92" y="71"/>
                  <a:pt x="75" y="88"/>
                  <a:pt x="75" y="108"/>
                </a:cubicBezTo>
                <a:cubicBezTo>
                  <a:pt x="75" y="128"/>
                  <a:pt x="92" y="145"/>
                  <a:pt x="112"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Rectangle 9"/>
          <p:cNvSpPr txBox="1">
            <a:spLocks noChangeArrowheads="1"/>
          </p:cNvSpPr>
          <p:nvPr userDrawn="1"/>
        </p:nvSpPr>
        <p:spPr>
          <a:xfrm>
            <a:off x="8896613" y="6741368"/>
            <a:ext cx="19175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chemeClr val="tx1"/>
                </a:solidFill>
              </a:rPr>
              <a:pPr>
                <a:defRPr/>
              </a:pPr>
              <a:t>‹#›</a:t>
            </a:fld>
            <a:endParaRPr lang="cs-CZ" sz="700" dirty="0">
              <a:solidFill>
                <a:schemeClr val="tx1"/>
              </a:solidFill>
            </a:endParaRPr>
          </a:p>
        </p:txBody>
      </p:sp>
      <p:sp>
        <p:nvSpPr>
          <p:cNvPr id="17" name="Nadpis 1"/>
          <p:cNvSpPr>
            <a:spLocks noGrp="1"/>
          </p:cNvSpPr>
          <p:nvPr>
            <p:ph type="title"/>
          </p:nvPr>
        </p:nvSpPr>
        <p:spPr>
          <a:xfrm>
            <a:off x="180000" y="116632"/>
            <a:ext cx="7560000" cy="720080"/>
          </a:xfrm>
          <a:prstGeom prst="rect">
            <a:avLst/>
          </a:prstGeom>
          <a:noFill/>
        </p:spPr>
        <p:txBody>
          <a:bodyPr lIns="36000" tIns="0" rIns="36000" bIns="0" anchor="b" anchorCtr="0"/>
          <a:lstStyle>
            <a:lvl1pPr algn="l">
              <a:defRPr kumimoji="0" lang="cs-CZ" sz="16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dirty="0"/>
              <a:t>Klepnutím lze upravit styl předlohy nadpisů.</a:t>
            </a:r>
          </a:p>
        </p:txBody>
      </p:sp>
      <p:sp>
        <p:nvSpPr>
          <p:cNvPr id="18" name="Zástupný symbol pro text 2"/>
          <p:cNvSpPr>
            <a:spLocks noGrp="1"/>
          </p:cNvSpPr>
          <p:nvPr>
            <p:ph type="body" idx="1"/>
          </p:nvPr>
        </p:nvSpPr>
        <p:spPr>
          <a:xfrm>
            <a:off x="180000" y="1042864"/>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cxnSp>
        <p:nvCxnSpPr>
          <p:cNvPr id="19" name="Přímá spojnice 2"/>
          <p:cNvCxnSpPr/>
          <p:nvPr userDrawn="1"/>
        </p:nvCxnSpPr>
        <p:spPr>
          <a:xfrm>
            <a:off x="0" y="980728"/>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246093011"/>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Základní textové pole">
    <p:spTree>
      <p:nvGrpSpPr>
        <p:cNvPr id="1" name=""/>
        <p:cNvGrpSpPr/>
        <p:nvPr/>
      </p:nvGrpSpPr>
      <p:grpSpPr>
        <a:xfrm>
          <a:off x="0" y="0"/>
          <a:ext cx="0" cy="0"/>
          <a:chOff x="0" y="0"/>
          <a:chExt cx="0" cy="0"/>
        </a:xfrm>
      </p:grpSpPr>
      <p:sp>
        <p:nvSpPr>
          <p:cNvPr id="2" name="Nadpis 1"/>
          <p:cNvSpPr>
            <a:spLocks noGrp="1"/>
          </p:cNvSpPr>
          <p:nvPr>
            <p:ph type="title"/>
          </p:nvPr>
        </p:nvSpPr>
        <p:spPr>
          <a:xfrm>
            <a:off x="180000" y="116632"/>
            <a:ext cx="7560000" cy="720080"/>
          </a:xfrm>
          <a:prstGeom prst="rect">
            <a:avLst/>
          </a:prstGeom>
          <a:noFill/>
        </p:spPr>
        <p:txBody>
          <a:bodyPr lIns="36000" tIns="0" rIns="36000" bIns="0" anchor="b" anchorCtr="0"/>
          <a:lstStyle>
            <a:lvl1pPr algn="l">
              <a:defRPr kumimoji="0" lang="cs-CZ" sz="20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a:t>Klepnutím lze upravit styl předlohy nadpisů.</a:t>
            </a:r>
            <a:endParaRPr lang="cs-CZ" noProof="0" dirty="0"/>
          </a:p>
        </p:txBody>
      </p:sp>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332000"/>
            <a:ext cx="6120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cxnSp>
        <p:nvCxnSpPr>
          <p:cNvPr id="11" name="Přímá spojnice 2"/>
          <p:cNvCxnSpPr/>
          <p:nvPr userDrawn="1"/>
        </p:nvCxnSpPr>
        <p:spPr>
          <a:xfrm>
            <a:off x="0" y="908720"/>
            <a:ext cx="9144000"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
        <p:nvSpPr>
          <p:cNvPr id="9" name="Zástupný symbol pro obsah 3"/>
          <p:cNvSpPr>
            <a:spLocks noGrp="1"/>
          </p:cNvSpPr>
          <p:nvPr>
            <p:ph sz="half" idx="11"/>
          </p:nvPr>
        </p:nvSpPr>
        <p:spPr>
          <a:xfrm>
            <a:off x="6444000" y="1332000"/>
            <a:ext cx="2520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Tree>
    <p:extLst>
      <p:ext uri="{BB962C8B-B14F-4D97-AF65-F5344CB8AC3E}">
        <p14:creationId xmlns:p14="http://schemas.microsoft.com/office/powerpoint/2010/main" val="2717816313"/>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Základní textové pole">
    <p:spTree>
      <p:nvGrpSpPr>
        <p:cNvPr id="1" name=""/>
        <p:cNvGrpSpPr/>
        <p:nvPr/>
      </p:nvGrpSpPr>
      <p:grpSpPr>
        <a:xfrm>
          <a:off x="0" y="0"/>
          <a:ext cx="0" cy="0"/>
          <a:chOff x="0" y="0"/>
          <a:chExt cx="0" cy="0"/>
        </a:xfrm>
      </p:grpSpPr>
      <p:sp>
        <p:nvSpPr>
          <p:cNvPr id="2" name="Nadpis 1"/>
          <p:cNvSpPr>
            <a:spLocks noGrp="1"/>
          </p:cNvSpPr>
          <p:nvPr>
            <p:ph type="title"/>
          </p:nvPr>
        </p:nvSpPr>
        <p:spPr>
          <a:xfrm>
            <a:off x="180000" y="116632"/>
            <a:ext cx="7560000" cy="720080"/>
          </a:xfrm>
          <a:prstGeom prst="rect">
            <a:avLst/>
          </a:prstGeom>
          <a:noFill/>
        </p:spPr>
        <p:txBody>
          <a:bodyPr lIns="36000" tIns="0" rIns="36000" bIns="0" anchor="b" anchorCtr="0"/>
          <a:lstStyle>
            <a:lvl1pPr algn="l">
              <a:defRPr kumimoji="0" lang="cs-CZ" sz="20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a:t>Klepnutím lze upravit styl předlohy nadpisů.</a:t>
            </a:r>
            <a:endParaRPr lang="cs-CZ" noProof="0" dirty="0"/>
          </a:p>
        </p:txBody>
      </p:sp>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332000"/>
            <a:ext cx="8784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cxnSp>
        <p:nvCxnSpPr>
          <p:cNvPr id="11" name="Přímá spojnice 2"/>
          <p:cNvCxnSpPr/>
          <p:nvPr userDrawn="1"/>
        </p:nvCxnSpPr>
        <p:spPr>
          <a:xfrm>
            <a:off x="0" y="908720"/>
            <a:ext cx="9144000"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7777829"/>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3_Základní textové pole">
    <p:spTree>
      <p:nvGrpSpPr>
        <p:cNvPr id="1" name=""/>
        <p:cNvGrpSpPr/>
        <p:nvPr/>
      </p:nvGrpSpPr>
      <p:grpSpPr>
        <a:xfrm>
          <a:off x="0" y="0"/>
          <a:ext cx="0" cy="0"/>
          <a:chOff x="0" y="0"/>
          <a:chExt cx="0" cy="0"/>
        </a:xfrm>
      </p:grpSpPr>
      <p:sp>
        <p:nvSpPr>
          <p:cNvPr id="10" name="Obdélník 9"/>
          <p:cNvSpPr/>
          <p:nvPr userDrawn="1"/>
        </p:nvSpPr>
        <p:spPr>
          <a:xfrm>
            <a:off x="839764" y="3579037"/>
            <a:ext cx="144016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Rectangle 11"/>
          <p:cNvSpPr/>
          <p:nvPr userDrawn="1"/>
        </p:nvSpPr>
        <p:spPr>
          <a:xfrm>
            <a:off x="5772018" y="1214716"/>
            <a:ext cx="3336486" cy="37052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1242"/>
          <p:cNvSpPr>
            <a:spLocks noEditPoints="1"/>
          </p:cNvSpPr>
          <p:nvPr userDrawn="1"/>
        </p:nvSpPr>
        <p:spPr bwMode="gray">
          <a:xfrm>
            <a:off x="3707904" y="2383977"/>
            <a:ext cx="306939" cy="463339"/>
          </a:xfrm>
          <a:custGeom>
            <a:avLst/>
            <a:gdLst>
              <a:gd name="T0" fmla="*/ 112 w 219"/>
              <a:gd name="T1" fmla="*/ 333 h 333"/>
              <a:gd name="T2" fmla="*/ 103 w 219"/>
              <a:gd name="T3" fmla="*/ 318 h 333"/>
              <a:gd name="T4" fmla="*/ 39 w 219"/>
              <a:gd name="T5" fmla="*/ 206 h 333"/>
              <a:gd name="T6" fmla="*/ 11 w 219"/>
              <a:gd name="T7" fmla="*/ 133 h 333"/>
              <a:gd name="T8" fmla="*/ 91 w 219"/>
              <a:gd name="T9" fmla="*/ 10 h 333"/>
              <a:gd name="T10" fmla="*/ 199 w 219"/>
              <a:gd name="T11" fmla="*/ 55 h 333"/>
              <a:gd name="T12" fmla="*/ 212 w 219"/>
              <a:gd name="T13" fmla="*/ 139 h 333"/>
              <a:gd name="T14" fmla="*/ 185 w 219"/>
              <a:gd name="T15" fmla="*/ 207 h 333"/>
              <a:gd name="T16" fmla="*/ 113 w 219"/>
              <a:gd name="T17" fmla="*/ 331 h 333"/>
              <a:gd name="T18" fmla="*/ 112 w 219"/>
              <a:gd name="T19" fmla="*/ 333 h 333"/>
              <a:gd name="T20" fmla="*/ 112 w 219"/>
              <a:gd name="T21" fmla="*/ 145 h 333"/>
              <a:gd name="T22" fmla="*/ 149 w 219"/>
              <a:gd name="T23" fmla="*/ 108 h 333"/>
              <a:gd name="T24" fmla="*/ 112 w 219"/>
              <a:gd name="T25" fmla="*/ 71 h 333"/>
              <a:gd name="T26" fmla="*/ 75 w 219"/>
              <a:gd name="T27" fmla="*/ 108 h 333"/>
              <a:gd name="T28" fmla="*/ 112 w 219"/>
              <a:gd name="T29" fmla="*/ 1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33">
                <a:moveTo>
                  <a:pt x="112" y="333"/>
                </a:moveTo>
                <a:cubicBezTo>
                  <a:pt x="109" y="328"/>
                  <a:pt x="106" y="323"/>
                  <a:pt x="103" y="318"/>
                </a:cubicBezTo>
                <a:cubicBezTo>
                  <a:pt x="81" y="280"/>
                  <a:pt x="59" y="243"/>
                  <a:pt x="39" y="206"/>
                </a:cubicBezTo>
                <a:cubicBezTo>
                  <a:pt x="26" y="183"/>
                  <a:pt x="16" y="159"/>
                  <a:pt x="11" y="133"/>
                </a:cubicBezTo>
                <a:cubicBezTo>
                  <a:pt x="0" y="76"/>
                  <a:pt x="34" y="23"/>
                  <a:pt x="91" y="10"/>
                </a:cubicBezTo>
                <a:cubicBezTo>
                  <a:pt x="131" y="0"/>
                  <a:pt x="177" y="19"/>
                  <a:pt x="199" y="55"/>
                </a:cubicBezTo>
                <a:cubicBezTo>
                  <a:pt x="215" y="81"/>
                  <a:pt x="219" y="109"/>
                  <a:pt x="212" y="139"/>
                </a:cubicBezTo>
                <a:cubicBezTo>
                  <a:pt x="206" y="163"/>
                  <a:pt x="197" y="186"/>
                  <a:pt x="185" y="207"/>
                </a:cubicBezTo>
                <a:cubicBezTo>
                  <a:pt x="161" y="249"/>
                  <a:pt x="137" y="290"/>
                  <a:pt x="113" y="331"/>
                </a:cubicBezTo>
                <a:cubicBezTo>
                  <a:pt x="113" y="332"/>
                  <a:pt x="113" y="332"/>
                  <a:pt x="112" y="333"/>
                </a:cubicBezTo>
                <a:close/>
                <a:moveTo>
                  <a:pt x="112" y="145"/>
                </a:moveTo>
                <a:cubicBezTo>
                  <a:pt x="132" y="145"/>
                  <a:pt x="149" y="129"/>
                  <a:pt x="149" y="108"/>
                </a:cubicBezTo>
                <a:cubicBezTo>
                  <a:pt x="149" y="88"/>
                  <a:pt x="132" y="71"/>
                  <a:pt x="112" y="71"/>
                </a:cubicBezTo>
                <a:cubicBezTo>
                  <a:pt x="92" y="71"/>
                  <a:pt x="75" y="88"/>
                  <a:pt x="75" y="108"/>
                </a:cubicBezTo>
                <a:cubicBezTo>
                  <a:pt x="75" y="128"/>
                  <a:pt x="92" y="145"/>
                  <a:pt x="112"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Rectangle 9"/>
          <p:cNvSpPr txBox="1">
            <a:spLocks noChangeArrowheads="1"/>
          </p:cNvSpPr>
          <p:nvPr userDrawn="1"/>
        </p:nvSpPr>
        <p:spPr>
          <a:xfrm>
            <a:off x="8896613" y="6741368"/>
            <a:ext cx="19175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chemeClr val="tx1"/>
                </a:solidFill>
              </a:rPr>
              <a:pPr>
                <a:defRPr/>
              </a:pPr>
              <a:t>‹#›</a:t>
            </a:fld>
            <a:endParaRPr lang="cs-CZ" sz="700" dirty="0">
              <a:solidFill>
                <a:schemeClr val="tx1"/>
              </a:solidFill>
            </a:endParaRPr>
          </a:p>
        </p:txBody>
      </p:sp>
      <p:sp>
        <p:nvSpPr>
          <p:cNvPr id="17" name="Nadpis 1"/>
          <p:cNvSpPr>
            <a:spLocks noGrp="1"/>
          </p:cNvSpPr>
          <p:nvPr>
            <p:ph type="title"/>
          </p:nvPr>
        </p:nvSpPr>
        <p:spPr>
          <a:xfrm>
            <a:off x="180000" y="116632"/>
            <a:ext cx="7560000" cy="720080"/>
          </a:xfrm>
          <a:prstGeom prst="rect">
            <a:avLst/>
          </a:prstGeom>
          <a:noFill/>
        </p:spPr>
        <p:txBody>
          <a:bodyPr lIns="36000" tIns="0" rIns="36000" bIns="0" anchor="b" anchorCtr="0"/>
          <a:lstStyle>
            <a:lvl1pPr algn="l">
              <a:defRPr kumimoji="0" lang="cs-CZ" sz="16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dirty="0"/>
              <a:t>Klepnutím lze upravit styl předlohy nadpisů.</a:t>
            </a:r>
          </a:p>
        </p:txBody>
      </p:sp>
      <p:sp>
        <p:nvSpPr>
          <p:cNvPr id="18" name="Zástupný symbol pro text 2"/>
          <p:cNvSpPr>
            <a:spLocks noGrp="1"/>
          </p:cNvSpPr>
          <p:nvPr>
            <p:ph type="body" idx="1"/>
          </p:nvPr>
        </p:nvSpPr>
        <p:spPr>
          <a:xfrm>
            <a:off x="180000" y="1042864"/>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cxnSp>
        <p:nvCxnSpPr>
          <p:cNvPr id="19" name="Přímá spojnice 2"/>
          <p:cNvCxnSpPr/>
          <p:nvPr userDrawn="1"/>
        </p:nvCxnSpPr>
        <p:spPr>
          <a:xfrm>
            <a:off x="0" y="980728"/>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156698016"/>
      </p:ext>
    </p:extLst>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4_Základní textové pole">
    <p:spTree>
      <p:nvGrpSpPr>
        <p:cNvPr id="1" name=""/>
        <p:cNvGrpSpPr/>
        <p:nvPr/>
      </p:nvGrpSpPr>
      <p:grpSpPr>
        <a:xfrm>
          <a:off x="0" y="0"/>
          <a:ext cx="0" cy="0"/>
          <a:chOff x="0" y="0"/>
          <a:chExt cx="0" cy="0"/>
        </a:xfrm>
      </p:grpSpPr>
      <p:sp>
        <p:nvSpPr>
          <p:cNvPr id="10" name="Obdélník 9"/>
          <p:cNvSpPr/>
          <p:nvPr userDrawn="1"/>
        </p:nvSpPr>
        <p:spPr>
          <a:xfrm>
            <a:off x="839764" y="3579037"/>
            <a:ext cx="144016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Rectangle 11"/>
          <p:cNvSpPr/>
          <p:nvPr userDrawn="1"/>
        </p:nvSpPr>
        <p:spPr>
          <a:xfrm>
            <a:off x="5772018" y="1214716"/>
            <a:ext cx="3336486" cy="37052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1242"/>
          <p:cNvSpPr>
            <a:spLocks noEditPoints="1"/>
          </p:cNvSpPr>
          <p:nvPr userDrawn="1"/>
        </p:nvSpPr>
        <p:spPr bwMode="gray">
          <a:xfrm>
            <a:off x="3707904" y="2383977"/>
            <a:ext cx="306939" cy="463339"/>
          </a:xfrm>
          <a:custGeom>
            <a:avLst/>
            <a:gdLst>
              <a:gd name="T0" fmla="*/ 112 w 219"/>
              <a:gd name="T1" fmla="*/ 333 h 333"/>
              <a:gd name="T2" fmla="*/ 103 w 219"/>
              <a:gd name="T3" fmla="*/ 318 h 333"/>
              <a:gd name="T4" fmla="*/ 39 w 219"/>
              <a:gd name="T5" fmla="*/ 206 h 333"/>
              <a:gd name="T6" fmla="*/ 11 w 219"/>
              <a:gd name="T7" fmla="*/ 133 h 333"/>
              <a:gd name="T8" fmla="*/ 91 w 219"/>
              <a:gd name="T9" fmla="*/ 10 h 333"/>
              <a:gd name="T10" fmla="*/ 199 w 219"/>
              <a:gd name="T11" fmla="*/ 55 h 333"/>
              <a:gd name="T12" fmla="*/ 212 w 219"/>
              <a:gd name="T13" fmla="*/ 139 h 333"/>
              <a:gd name="T14" fmla="*/ 185 w 219"/>
              <a:gd name="T15" fmla="*/ 207 h 333"/>
              <a:gd name="T16" fmla="*/ 113 w 219"/>
              <a:gd name="T17" fmla="*/ 331 h 333"/>
              <a:gd name="T18" fmla="*/ 112 w 219"/>
              <a:gd name="T19" fmla="*/ 333 h 333"/>
              <a:gd name="T20" fmla="*/ 112 w 219"/>
              <a:gd name="T21" fmla="*/ 145 h 333"/>
              <a:gd name="T22" fmla="*/ 149 w 219"/>
              <a:gd name="T23" fmla="*/ 108 h 333"/>
              <a:gd name="T24" fmla="*/ 112 w 219"/>
              <a:gd name="T25" fmla="*/ 71 h 333"/>
              <a:gd name="T26" fmla="*/ 75 w 219"/>
              <a:gd name="T27" fmla="*/ 108 h 333"/>
              <a:gd name="T28" fmla="*/ 112 w 219"/>
              <a:gd name="T29" fmla="*/ 1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33">
                <a:moveTo>
                  <a:pt x="112" y="333"/>
                </a:moveTo>
                <a:cubicBezTo>
                  <a:pt x="109" y="328"/>
                  <a:pt x="106" y="323"/>
                  <a:pt x="103" y="318"/>
                </a:cubicBezTo>
                <a:cubicBezTo>
                  <a:pt x="81" y="280"/>
                  <a:pt x="59" y="243"/>
                  <a:pt x="39" y="206"/>
                </a:cubicBezTo>
                <a:cubicBezTo>
                  <a:pt x="26" y="183"/>
                  <a:pt x="16" y="159"/>
                  <a:pt x="11" y="133"/>
                </a:cubicBezTo>
                <a:cubicBezTo>
                  <a:pt x="0" y="76"/>
                  <a:pt x="34" y="23"/>
                  <a:pt x="91" y="10"/>
                </a:cubicBezTo>
                <a:cubicBezTo>
                  <a:pt x="131" y="0"/>
                  <a:pt x="177" y="19"/>
                  <a:pt x="199" y="55"/>
                </a:cubicBezTo>
                <a:cubicBezTo>
                  <a:pt x="215" y="81"/>
                  <a:pt x="219" y="109"/>
                  <a:pt x="212" y="139"/>
                </a:cubicBezTo>
                <a:cubicBezTo>
                  <a:pt x="206" y="163"/>
                  <a:pt x="197" y="186"/>
                  <a:pt x="185" y="207"/>
                </a:cubicBezTo>
                <a:cubicBezTo>
                  <a:pt x="161" y="249"/>
                  <a:pt x="137" y="290"/>
                  <a:pt x="113" y="331"/>
                </a:cubicBezTo>
                <a:cubicBezTo>
                  <a:pt x="113" y="332"/>
                  <a:pt x="113" y="332"/>
                  <a:pt x="112" y="333"/>
                </a:cubicBezTo>
                <a:close/>
                <a:moveTo>
                  <a:pt x="112" y="145"/>
                </a:moveTo>
                <a:cubicBezTo>
                  <a:pt x="132" y="145"/>
                  <a:pt x="149" y="129"/>
                  <a:pt x="149" y="108"/>
                </a:cubicBezTo>
                <a:cubicBezTo>
                  <a:pt x="149" y="88"/>
                  <a:pt x="132" y="71"/>
                  <a:pt x="112" y="71"/>
                </a:cubicBezTo>
                <a:cubicBezTo>
                  <a:pt x="92" y="71"/>
                  <a:pt x="75" y="88"/>
                  <a:pt x="75" y="108"/>
                </a:cubicBezTo>
                <a:cubicBezTo>
                  <a:pt x="75" y="128"/>
                  <a:pt x="92" y="145"/>
                  <a:pt x="112"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Rectangle 9"/>
          <p:cNvSpPr txBox="1">
            <a:spLocks noChangeArrowheads="1"/>
          </p:cNvSpPr>
          <p:nvPr userDrawn="1"/>
        </p:nvSpPr>
        <p:spPr>
          <a:xfrm>
            <a:off x="8896613" y="6741368"/>
            <a:ext cx="19175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chemeClr val="tx1"/>
                </a:solidFill>
              </a:rPr>
              <a:pPr>
                <a:defRPr/>
              </a:pPr>
              <a:t>‹#›</a:t>
            </a:fld>
            <a:endParaRPr lang="cs-CZ" sz="700" dirty="0">
              <a:solidFill>
                <a:schemeClr val="tx1"/>
              </a:solidFill>
            </a:endParaRPr>
          </a:p>
        </p:txBody>
      </p:sp>
      <p:sp>
        <p:nvSpPr>
          <p:cNvPr id="17" name="Nadpis 1"/>
          <p:cNvSpPr>
            <a:spLocks noGrp="1"/>
          </p:cNvSpPr>
          <p:nvPr>
            <p:ph type="title"/>
          </p:nvPr>
        </p:nvSpPr>
        <p:spPr>
          <a:xfrm>
            <a:off x="180000" y="116632"/>
            <a:ext cx="7560000" cy="720080"/>
          </a:xfrm>
          <a:prstGeom prst="rect">
            <a:avLst/>
          </a:prstGeom>
          <a:noFill/>
        </p:spPr>
        <p:txBody>
          <a:bodyPr lIns="36000" tIns="0" rIns="36000" bIns="0" anchor="b" anchorCtr="0"/>
          <a:lstStyle>
            <a:lvl1pPr algn="l">
              <a:defRPr kumimoji="0" lang="cs-CZ" sz="16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dirty="0"/>
              <a:t>Klepnutím lze upravit styl předlohy nadpisů.</a:t>
            </a:r>
          </a:p>
        </p:txBody>
      </p:sp>
      <p:sp>
        <p:nvSpPr>
          <p:cNvPr id="18" name="Zástupný symbol pro text 2"/>
          <p:cNvSpPr>
            <a:spLocks noGrp="1"/>
          </p:cNvSpPr>
          <p:nvPr>
            <p:ph type="body" idx="1"/>
          </p:nvPr>
        </p:nvSpPr>
        <p:spPr>
          <a:xfrm>
            <a:off x="180000" y="1042864"/>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cxnSp>
        <p:nvCxnSpPr>
          <p:cNvPr id="19" name="Přímá spojnice 2"/>
          <p:cNvCxnSpPr/>
          <p:nvPr userDrawn="1"/>
        </p:nvCxnSpPr>
        <p:spPr>
          <a:xfrm>
            <a:off x="0" y="980728"/>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278229836"/>
      </p:ext>
    </p:extLst>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6_Základní textové pole">
    <p:spTree>
      <p:nvGrpSpPr>
        <p:cNvPr id="1" name=""/>
        <p:cNvGrpSpPr/>
        <p:nvPr/>
      </p:nvGrpSpPr>
      <p:grpSpPr>
        <a:xfrm>
          <a:off x="0" y="0"/>
          <a:ext cx="0" cy="0"/>
          <a:chOff x="0" y="0"/>
          <a:chExt cx="0" cy="0"/>
        </a:xfrm>
      </p:grpSpPr>
      <p:sp>
        <p:nvSpPr>
          <p:cNvPr id="14" name="Zástupný symbol pro text 13"/>
          <p:cNvSpPr>
            <a:spLocks noGrp="1"/>
          </p:cNvSpPr>
          <p:nvPr>
            <p:ph type="body" sz="quarter" idx="14"/>
          </p:nvPr>
        </p:nvSpPr>
        <p:spPr>
          <a:xfrm>
            <a:off x="180000" y="1332000"/>
            <a:ext cx="2880000" cy="576000"/>
          </a:xfrm>
          <a:prstGeom prst="rect">
            <a:avLst/>
          </a:prstGeom>
        </p:spPr>
        <p:txBody>
          <a:bodyPr lIns="36000" tIns="36000" rIns="36000" bIns="36000"/>
          <a:lstStyle>
            <a:lvl1pPr>
              <a:buNone/>
              <a:defRPr lang="cs-CZ" sz="1600" b="1" kern="120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
        <p:nvSpPr>
          <p:cNvPr id="2" name="Nadpis 1"/>
          <p:cNvSpPr>
            <a:spLocks noGrp="1"/>
          </p:cNvSpPr>
          <p:nvPr>
            <p:ph type="title"/>
          </p:nvPr>
        </p:nvSpPr>
        <p:spPr>
          <a:xfrm>
            <a:off x="180000" y="116632"/>
            <a:ext cx="7560000" cy="720080"/>
          </a:xfrm>
          <a:prstGeom prst="rect">
            <a:avLst/>
          </a:prstGeom>
          <a:noFill/>
        </p:spPr>
        <p:txBody>
          <a:bodyPr lIns="36000" tIns="0" rIns="36000" bIns="0" anchor="b" anchorCtr="0"/>
          <a:lstStyle>
            <a:lvl1pPr algn="l">
              <a:defRPr kumimoji="0" lang="cs-CZ" sz="20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a:t>Klepnutím lze upravit styl předlohy nadpisů.</a:t>
            </a:r>
            <a:endParaRPr lang="cs-CZ" noProof="0" dirty="0"/>
          </a:p>
        </p:txBody>
      </p:sp>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908000"/>
            <a:ext cx="2880000" cy="4464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cxnSp>
        <p:nvCxnSpPr>
          <p:cNvPr id="11" name="Přímá spojnice 2"/>
          <p:cNvCxnSpPr/>
          <p:nvPr userDrawn="1"/>
        </p:nvCxnSpPr>
        <p:spPr>
          <a:xfrm>
            <a:off x="0" y="908720"/>
            <a:ext cx="9144000"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
        <p:nvSpPr>
          <p:cNvPr id="9" name="Zástupný symbol pro obsah 3"/>
          <p:cNvSpPr>
            <a:spLocks noGrp="1"/>
          </p:cNvSpPr>
          <p:nvPr>
            <p:ph sz="half" idx="11"/>
          </p:nvPr>
        </p:nvSpPr>
        <p:spPr>
          <a:xfrm>
            <a:off x="6084000" y="1908000"/>
            <a:ext cx="2880000" cy="4464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15" name="Zástupný symbol pro text 13"/>
          <p:cNvSpPr>
            <a:spLocks noGrp="1"/>
          </p:cNvSpPr>
          <p:nvPr>
            <p:ph type="body" sz="quarter" idx="15"/>
          </p:nvPr>
        </p:nvSpPr>
        <p:spPr>
          <a:xfrm>
            <a:off x="6084000" y="1332000"/>
            <a:ext cx="2880000" cy="576000"/>
          </a:xfrm>
          <a:prstGeom prst="rect">
            <a:avLst/>
          </a:prstGeom>
        </p:spPr>
        <p:txBody>
          <a:bodyPr lIns="36000" tIns="36000" rIns="36000" bIns="36000"/>
          <a:lstStyle>
            <a:lvl1pPr>
              <a:buNone/>
              <a:defRPr lang="cs-CZ" sz="1600" b="1" kern="120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
        <p:nvSpPr>
          <p:cNvPr id="10" name="Zástupný symbol pro obsah 3"/>
          <p:cNvSpPr>
            <a:spLocks noGrp="1"/>
          </p:cNvSpPr>
          <p:nvPr>
            <p:ph sz="half" idx="16"/>
          </p:nvPr>
        </p:nvSpPr>
        <p:spPr>
          <a:xfrm>
            <a:off x="3132000" y="1908000"/>
            <a:ext cx="2880000" cy="4464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12" name="Zástupný symbol pro text 13"/>
          <p:cNvSpPr>
            <a:spLocks noGrp="1"/>
          </p:cNvSpPr>
          <p:nvPr>
            <p:ph type="body" sz="quarter" idx="17"/>
          </p:nvPr>
        </p:nvSpPr>
        <p:spPr>
          <a:xfrm>
            <a:off x="3132000" y="1332000"/>
            <a:ext cx="2880000" cy="576000"/>
          </a:xfrm>
          <a:prstGeom prst="rect">
            <a:avLst/>
          </a:prstGeom>
        </p:spPr>
        <p:txBody>
          <a:bodyPr lIns="36000" tIns="36000" rIns="36000" bIns="36000"/>
          <a:lstStyle>
            <a:lvl1pPr>
              <a:buNone/>
              <a:defRPr lang="cs-CZ" sz="1600" b="1" kern="120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Tree>
    <p:extLst>
      <p:ext uri="{BB962C8B-B14F-4D97-AF65-F5344CB8AC3E}">
        <p14:creationId xmlns:p14="http://schemas.microsoft.com/office/powerpoint/2010/main" val="2633151994"/>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Základní textové pole">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332000"/>
            <a:ext cx="8784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sp>
        <p:nvSpPr>
          <p:cNvPr id="9" name="Nadpis 1"/>
          <p:cNvSpPr>
            <a:spLocks noGrp="1"/>
          </p:cNvSpPr>
          <p:nvPr userDrawn="1">
            <p:ph type="title"/>
          </p:nvPr>
        </p:nvSpPr>
        <p:spPr>
          <a:xfrm>
            <a:off x="180000" y="45720"/>
            <a:ext cx="7560000" cy="864000"/>
          </a:xfrm>
          <a:prstGeom prst="rect">
            <a:avLst/>
          </a:prstGeom>
        </p:spPr>
        <p:txBody>
          <a:bodyPr anchor="ctr"/>
          <a:lstStyle>
            <a:lvl1pPr algn="l">
              <a:defRPr sz="1800" b="1" cap="all" baseline="0"/>
            </a:lvl1pPr>
          </a:lstStyle>
          <a:p>
            <a:pPr>
              <a:lnSpc>
                <a:spcPct val="80000"/>
              </a:lnSpc>
            </a:pPr>
            <a:r>
              <a:rPr lang="cs-CZ"/>
              <a:t>Klepnutím lze upravit styl předlohy nadpisů.</a:t>
            </a:r>
            <a:endParaRPr lang="cs-CZ" dirty="0"/>
          </a:p>
        </p:txBody>
      </p:sp>
    </p:spTree>
    <p:extLst>
      <p:ext uri="{BB962C8B-B14F-4D97-AF65-F5344CB8AC3E}">
        <p14:creationId xmlns:p14="http://schemas.microsoft.com/office/powerpoint/2010/main" val="124248966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_Základní textové pole">
    <p:spTree>
      <p:nvGrpSpPr>
        <p:cNvPr id="1" name=""/>
        <p:cNvGrpSpPr/>
        <p:nvPr/>
      </p:nvGrpSpPr>
      <p:grpSpPr>
        <a:xfrm>
          <a:off x="0" y="0"/>
          <a:ext cx="0" cy="0"/>
          <a:chOff x="0" y="0"/>
          <a:chExt cx="0" cy="0"/>
        </a:xfrm>
      </p:grpSpPr>
      <p:sp>
        <p:nvSpPr>
          <p:cNvPr id="10" name="Obdélník 9"/>
          <p:cNvSpPr/>
          <p:nvPr userDrawn="1"/>
        </p:nvSpPr>
        <p:spPr>
          <a:xfrm>
            <a:off x="839764" y="3579037"/>
            <a:ext cx="144016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Rectangle 11"/>
          <p:cNvSpPr/>
          <p:nvPr userDrawn="1"/>
        </p:nvSpPr>
        <p:spPr>
          <a:xfrm>
            <a:off x="5772018" y="1214716"/>
            <a:ext cx="3336486" cy="37052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1242"/>
          <p:cNvSpPr>
            <a:spLocks noEditPoints="1"/>
          </p:cNvSpPr>
          <p:nvPr userDrawn="1"/>
        </p:nvSpPr>
        <p:spPr bwMode="gray">
          <a:xfrm>
            <a:off x="3707904" y="2383977"/>
            <a:ext cx="306939" cy="463339"/>
          </a:xfrm>
          <a:custGeom>
            <a:avLst/>
            <a:gdLst>
              <a:gd name="T0" fmla="*/ 112 w 219"/>
              <a:gd name="T1" fmla="*/ 333 h 333"/>
              <a:gd name="T2" fmla="*/ 103 w 219"/>
              <a:gd name="T3" fmla="*/ 318 h 333"/>
              <a:gd name="T4" fmla="*/ 39 w 219"/>
              <a:gd name="T5" fmla="*/ 206 h 333"/>
              <a:gd name="T6" fmla="*/ 11 w 219"/>
              <a:gd name="T7" fmla="*/ 133 h 333"/>
              <a:gd name="T8" fmla="*/ 91 w 219"/>
              <a:gd name="T9" fmla="*/ 10 h 333"/>
              <a:gd name="T10" fmla="*/ 199 w 219"/>
              <a:gd name="T11" fmla="*/ 55 h 333"/>
              <a:gd name="T12" fmla="*/ 212 w 219"/>
              <a:gd name="T13" fmla="*/ 139 h 333"/>
              <a:gd name="T14" fmla="*/ 185 w 219"/>
              <a:gd name="T15" fmla="*/ 207 h 333"/>
              <a:gd name="T16" fmla="*/ 113 w 219"/>
              <a:gd name="T17" fmla="*/ 331 h 333"/>
              <a:gd name="T18" fmla="*/ 112 w 219"/>
              <a:gd name="T19" fmla="*/ 333 h 333"/>
              <a:gd name="T20" fmla="*/ 112 w 219"/>
              <a:gd name="T21" fmla="*/ 145 h 333"/>
              <a:gd name="T22" fmla="*/ 149 w 219"/>
              <a:gd name="T23" fmla="*/ 108 h 333"/>
              <a:gd name="T24" fmla="*/ 112 w 219"/>
              <a:gd name="T25" fmla="*/ 71 h 333"/>
              <a:gd name="T26" fmla="*/ 75 w 219"/>
              <a:gd name="T27" fmla="*/ 108 h 333"/>
              <a:gd name="T28" fmla="*/ 112 w 219"/>
              <a:gd name="T29" fmla="*/ 1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33">
                <a:moveTo>
                  <a:pt x="112" y="333"/>
                </a:moveTo>
                <a:cubicBezTo>
                  <a:pt x="109" y="328"/>
                  <a:pt x="106" y="323"/>
                  <a:pt x="103" y="318"/>
                </a:cubicBezTo>
                <a:cubicBezTo>
                  <a:pt x="81" y="280"/>
                  <a:pt x="59" y="243"/>
                  <a:pt x="39" y="206"/>
                </a:cubicBezTo>
                <a:cubicBezTo>
                  <a:pt x="26" y="183"/>
                  <a:pt x="16" y="159"/>
                  <a:pt x="11" y="133"/>
                </a:cubicBezTo>
                <a:cubicBezTo>
                  <a:pt x="0" y="76"/>
                  <a:pt x="34" y="23"/>
                  <a:pt x="91" y="10"/>
                </a:cubicBezTo>
                <a:cubicBezTo>
                  <a:pt x="131" y="0"/>
                  <a:pt x="177" y="19"/>
                  <a:pt x="199" y="55"/>
                </a:cubicBezTo>
                <a:cubicBezTo>
                  <a:pt x="215" y="81"/>
                  <a:pt x="219" y="109"/>
                  <a:pt x="212" y="139"/>
                </a:cubicBezTo>
                <a:cubicBezTo>
                  <a:pt x="206" y="163"/>
                  <a:pt x="197" y="186"/>
                  <a:pt x="185" y="207"/>
                </a:cubicBezTo>
                <a:cubicBezTo>
                  <a:pt x="161" y="249"/>
                  <a:pt x="137" y="290"/>
                  <a:pt x="113" y="331"/>
                </a:cubicBezTo>
                <a:cubicBezTo>
                  <a:pt x="113" y="332"/>
                  <a:pt x="113" y="332"/>
                  <a:pt x="112" y="333"/>
                </a:cubicBezTo>
                <a:close/>
                <a:moveTo>
                  <a:pt x="112" y="145"/>
                </a:moveTo>
                <a:cubicBezTo>
                  <a:pt x="132" y="145"/>
                  <a:pt x="149" y="129"/>
                  <a:pt x="149" y="108"/>
                </a:cubicBezTo>
                <a:cubicBezTo>
                  <a:pt x="149" y="88"/>
                  <a:pt x="132" y="71"/>
                  <a:pt x="112" y="71"/>
                </a:cubicBezTo>
                <a:cubicBezTo>
                  <a:pt x="92" y="71"/>
                  <a:pt x="75" y="88"/>
                  <a:pt x="75" y="108"/>
                </a:cubicBezTo>
                <a:cubicBezTo>
                  <a:pt x="75" y="128"/>
                  <a:pt x="92" y="145"/>
                  <a:pt x="112"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Rectangle 9"/>
          <p:cNvSpPr txBox="1">
            <a:spLocks noChangeArrowheads="1"/>
          </p:cNvSpPr>
          <p:nvPr userDrawn="1"/>
        </p:nvSpPr>
        <p:spPr>
          <a:xfrm>
            <a:off x="8896613" y="6741368"/>
            <a:ext cx="19175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chemeClr val="tx1"/>
                </a:solidFill>
              </a:rPr>
              <a:pPr>
                <a:defRPr/>
              </a:pPr>
              <a:t>‹#›</a:t>
            </a:fld>
            <a:endParaRPr lang="cs-CZ" sz="700" dirty="0">
              <a:solidFill>
                <a:schemeClr val="tx1"/>
              </a:solidFill>
            </a:endParaRPr>
          </a:p>
        </p:txBody>
      </p:sp>
    </p:spTree>
    <p:extLst>
      <p:ext uri="{BB962C8B-B14F-4D97-AF65-F5344CB8AC3E}">
        <p14:creationId xmlns:p14="http://schemas.microsoft.com/office/powerpoint/2010/main" val="4225401854"/>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5_Základní textové pole">
    <p:spTree>
      <p:nvGrpSpPr>
        <p:cNvPr id="1" name=""/>
        <p:cNvGrpSpPr/>
        <p:nvPr/>
      </p:nvGrpSpPr>
      <p:grpSpPr>
        <a:xfrm>
          <a:off x="0" y="0"/>
          <a:ext cx="0" cy="0"/>
          <a:chOff x="0" y="0"/>
          <a:chExt cx="0" cy="0"/>
        </a:xfrm>
      </p:grpSpPr>
      <p:sp>
        <p:nvSpPr>
          <p:cNvPr id="10" name="Obdélník 9"/>
          <p:cNvSpPr/>
          <p:nvPr userDrawn="1"/>
        </p:nvSpPr>
        <p:spPr>
          <a:xfrm>
            <a:off x="839764" y="3579037"/>
            <a:ext cx="144016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Rectangle 11"/>
          <p:cNvSpPr/>
          <p:nvPr userDrawn="1"/>
        </p:nvSpPr>
        <p:spPr>
          <a:xfrm>
            <a:off x="5772018" y="1214716"/>
            <a:ext cx="3336486" cy="37052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1242"/>
          <p:cNvSpPr>
            <a:spLocks noEditPoints="1"/>
          </p:cNvSpPr>
          <p:nvPr userDrawn="1"/>
        </p:nvSpPr>
        <p:spPr bwMode="gray">
          <a:xfrm>
            <a:off x="3707904" y="2383977"/>
            <a:ext cx="306939" cy="463339"/>
          </a:xfrm>
          <a:custGeom>
            <a:avLst/>
            <a:gdLst>
              <a:gd name="T0" fmla="*/ 112 w 219"/>
              <a:gd name="T1" fmla="*/ 333 h 333"/>
              <a:gd name="T2" fmla="*/ 103 w 219"/>
              <a:gd name="T3" fmla="*/ 318 h 333"/>
              <a:gd name="T4" fmla="*/ 39 w 219"/>
              <a:gd name="T5" fmla="*/ 206 h 333"/>
              <a:gd name="T6" fmla="*/ 11 w 219"/>
              <a:gd name="T7" fmla="*/ 133 h 333"/>
              <a:gd name="T8" fmla="*/ 91 w 219"/>
              <a:gd name="T9" fmla="*/ 10 h 333"/>
              <a:gd name="T10" fmla="*/ 199 w 219"/>
              <a:gd name="T11" fmla="*/ 55 h 333"/>
              <a:gd name="T12" fmla="*/ 212 w 219"/>
              <a:gd name="T13" fmla="*/ 139 h 333"/>
              <a:gd name="T14" fmla="*/ 185 w 219"/>
              <a:gd name="T15" fmla="*/ 207 h 333"/>
              <a:gd name="T16" fmla="*/ 113 w 219"/>
              <a:gd name="T17" fmla="*/ 331 h 333"/>
              <a:gd name="T18" fmla="*/ 112 w 219"/>
              <a:gd name="T19" fmla="*/ 333 h 333"/>
              <a:gd name="T20" fmla="*/ 112 w 219"/>
              <a:gd name="T21" fmla="*/ 145 h 333"/>
              <a:gd name="T22" fmla="*/ 149 w 219"/>
              <a:gd name="T23" fmla="*/ 108 h 333"/>
              <a:gd name="T24" fmla="*/ 112 w 219"/>
              <a:gd name="T25" fmla="*/ 71 h 333"/>
              <a:gd name="T26" fmla="*/ 75 w 219"/>
              <a:gd name="T27" fmla="*/ 108 h 333"/>
              <a:gd name="T28" fmla="*/ 112 w 219"/>
              <a:gd name="T29" fmla="*/ 1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33">
                <a:moveTo>
                  <a:pt x="112" y="333"/>
                </a:moveTo>
                <a:cubicBezTo>
                  <a:pt x="109" y="328"/>
                  <a:pt x="106" y="323"/>
                  <a:pt x="103" y="318"/>
                </a:cubicBezTo>
                <a:cubicBezTo>
                  <a:pt x="81" y="280"/>
                  <a:pt x="59" y="243"/>
                  <a:pt x="39" y="206"/>
                </a:cubicBezTo>
                <a:cubicBezTo>
                  <a:pt x="26" y="183"/>
                  <a:pt x="16" y="159"/>
                  <a:pt x="11" y="133"/>
                </a:cubicBezTo>
                <a:cubicBezTo>
                  <a:pt x="0" y="76"/>
                  <a:pt x="34" y="23"/>
                  <a:pt x="91" y="10"/>
                </a:cubicBezTo>
                <a:cubicBezTo>
                  <a:pt x="131" y="0"/>
                  <a:pt x="177" y="19"/>
                  <a:pt x="199" y="55"/>
                </a:cubicBezTo>
                <a:cubicBezTo>
                  <a:pt x="215" y="81"/>
                  <a:pt x="219" y="109"/>
                  <a:pt x="212" y="139"/>
                </a:cubicBezTo>
                <a:cubicBezTo>
                  <a:pt x="206" y="163"/>
                  <a:pt x="197" y="186"/>
                  <a:pt x="185" y="207"/>
                </a:cubicBezTo>
                <a:cubicBezTo>
                  <a:pt x="161" y="249"/>
                  <a:pt x="137" y="290"/>
                  <a:pt x="113" y="331"/>
                </a:cubicBezTo>
                <a:cubicBezTo>
                  <a:pt x="113" y="332"/>
                  <a:pt x="113" y="332"/>
                  <a:pt x="112" y="333"/>
                </a:cubicBezTo>
                <a:close/>
                <a:moveTo>
                  <a:pt x="112" y="145"/>
                </a:moveTo>
                <a:cubicBezTo>
                  <a:pt x="132" y="145"/>
                  <a:pt x="149" y="129"/>
                  <a:pt x="149" y="108"/>
                </a:cubicBezTo>
                <a:cubicBezTo>
                  <a:pt x="149" y="88"/>
                  <a:pt x="132" y="71"/>
                  <a:pt x="112" y="71"/>
                </a:cubicBezTo>
                <a:cubicBezTo>
                  <a:pt x="92" y="71"/>
                  <a:pt x="75" y="88"/>
                  <a:pt x="75" y="108"/>
                </a:cubicBezTo>
                <a:cubicBezTo>
                  <a:pt x="75" y="128"/>
                  <a:pt x="92" y="145"/>
                  <a:pt x="112"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Rectangle 9"/>
          <p:cNvSpPr txBox="1">
            <a:spLocks noChangeArrowheads="1"/>
          </p:cNvSpPr>
          <p:nvPr userDrawn="1"/>
        </p:nvSpPr>
        <p:spPr>
          <a:xfrm>
            <a:off x="8896613" y="6741368"/>
            <a:ext cx="19175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chemeClr val="tx1"/>
                </a:solidFill>
              </a:rPr>
              <a:pPr>
                <a:defRPr/>
              </a:pPr>
              <a:t>‹#›</a:t>
            </a:fld>
            <a:endParaRPr lang="cs-CZ" sz="700" dirty="0">
              <a:solidFill>
                <a:schemeClr val="tx1"/>
              </a:solidFill>
            </a:endParaRPr>
          </a:p>
        </p:txBody>
      </p:sp>
      <p:sp>
        <p:nvSpPr>
          <p:cNvPr id="17" name="Nadpis 1"/>
          <p:cNvSpPr>
            <a:spLocks noGrp="1"/>
          </p:cNvSpPr>
          <p:nvPr>
            <p:ph type="title"/>
          </p:nvPr>
        </p:nvSpPr>
        <p:spPr>
          <a:xfrm>
            <a:off x="180000" y="116632"/>
            <a:ext cx="7560000" cy="720080"/>
          </a:xfrm>
          <a:prstGeom prst="rect">
            <a:avLst/>
          </a:prstGeom>
          <a:noFill/>
        </p:spPr>
        <p:txBody>
          <a:bodyPr lIns="36000" tIns="0" rIns="36000" bIns="0" anchor="b" anchorCtr="0"/>
          <a:lstStyle>
            <a:lvl1pPr algn="l">
              <a:defRPr kumimoji="0" lang="cs-CZ" sz="16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dirty="0"/>
              <a:t>Klepnutím lze upravit styl předlohy nadpisů.</a:t>
            </a:r>
          </a:p>
        </p:txBody>
      </p:sp>
      <p:sp>
        <p:nvSpPr>
          <p:cNvPr id="18" name="Zástupný symbol pro text 2"/>
          <p:cNvSpPr>
            <a:spLocks noGrp="1"/>
          </p:cNvSpPr>
          <p:nvPr>
            <p:ph type="body" idx="1"/>
          </p:nvPr>
        </p:nvSpPr>
        <p:spPr>
          <a:xfrm>
            <a:off x="180000" y="1042864"/>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cxnSp>
        <p:nvCxnSpPr>
          <p:cNvPr id="19" name="Přímá spojnice 2"/>
          <p:cNvCxnSpPr/>
          <p:nvPr userDrawn="1"/>
        </p:nvCxnSpPr>
        <p:spPr>
          <a:xfrm>
            <a:off x="0" y="980728"/>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87358466"/>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Základní textové pole">
    <p:spTree>
      <p:nvGrpSpPr>
        <p:cNvPr id="1" name=""/>
        <p:cNvGrpSpPr/>
        <p:nvPr/>
      </p:nvGrpSpPr>
      <p:grpSpPr>
        <a:xfrm>
          <a:off x="0" y="0"/>
          <a:ext cx="0" cy="0"/>
          <a:chOff x="0" y="0"/>
          <a:chExt cx="0" cy="0"/>
        </a:xfrm>
      </p:grpSpPr>
      <p:sp>
        <p:nvSpPr>
          <p:cNvPr id="8" name="Zástupný symbol pro obsah 3"/>
          <p:cNvSpPr>
            <a:spLocks noGrp="1"/>
          </p:cNvSpPr>
          <p:nvPr>
            <p:ph sz="half" idx="2"/>
          </p:nvPr>
        </p:nvSpPr>
        <p:spPr>
          <a:xfrm>
            <a:off x="180000" y="1332000"/>
            <a:ext cx="8784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cxnSp>
        <p:nvCxnSpPr>
          <p:cNvPr id="7" name="Přímá spojnice 2"/>
          <p:cNvCxnSpPr/>
          <p:nvPr userDrawn="1"/>
        </p:nvCxnSpPr>
        <p:spPr>
          <a:xfrm>
            <a:off x="-9128" y="6813376"/>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sp>
        <p:nvSpPr>
          <p:cNvPr id="13" name="Rectangle 9"/>
          <p:cNvSpPr txBox="1">
            <a:spLocks noChangeArrowheads="1"/>
          </p:cNvSpPr>
          <p:nvPr userDrawn="1"/>
        </p:nvSpPr>
        <p:spPr>
          <a:xfrm>
            <a:off x="8162511" y="6776924"/>
            <a:ext cx="966788"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
        <p:nvSpPr>
          <p:cNvPr id="14"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992900689"/>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LIDE 6">
    <p:spTree>
      <p:nvGrpSpPr>
        <p:cNvPr id="1" name=""/>
        <p:cNvGrpSpPr/>
        <p:nvPr/>
      </p:nvGrpSpPr>
      <p:grpSpPr>
        <a:xfrm>
          <a:off x="0" y="0"/>
          <a:ext cx="0" cy="0"/>
          <a:chOff x="0" y="0"/>
          <a:chExt cx="0" cy="0"/>
        </a:xfrm>
      </p:grpSpPr>
      <p:cxnSp>
        <p:nvCxnSpPr>
          <p:cNvPr id="6" name="Přímá spojnice 2"/>
          <p:cNvCxnSpPr/>
          <p:nvPr userDrawn="1"/>
        </p:nvCxnSpPr>
        <p:spPr>
          <a:xfrm>
            <a:off x="-9128" y="6813376"/>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9" name="Přímá spojnice 2"/>
          <p:cNvCxnSpPr/>
          <p:nvPr userDrawn="1"/>
        </p:nvCxnSpPr>
        <p:spPr>
          <a:xfrm>
            <a:off x="0" y="1052736"/>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
        <p:nvSpPr>
          <p:cNvPr id="7" name="Rectangle 9"/>
          <p:cNvSpPr txBox="1">
            <a:spLocks noChangeArrowheads="1"/>
          </p:cNvSpPr>
          <p:nvPr userDrawn="1"/>
        </p:nvSpPr>
        <p:spPr>
          <a:xfrm>
            <a:off x="8820471" y="6775236"/>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
        <p:nvSpPr>
          <p:cNvPr id="8"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1504786521"/>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LIDE 6">
    <p:spTree>
      <p:nvGrpSpPr>
        <p:cNvPr id="1" name=""/>
        <p:cNvGrpSpPr/>
        <p:nvPr/>
      </p:nvGrpSpPr>
      <p:grpSpPr>
        <a:xfrm>
          <a:off x="0" y="0"/>
          <a:ext cx="0" cy="0"/>
          <a:chOff x="0" y="0"/>
          <a:chExt cx="0" cy="0"/>
        </a:xfrm>
      </p:grpSpPr>
      <p:sp>
        <p:nvSpPr>
          <p:cNvPr id="7" name="Rectangle 9"/>
          <p:cNvSpPr txBox="1">
            <a:spLocks noChangeArrowheads="1"/>
          </p:cNvSpPr>
          <p:nvPr userDrawn="1"/>
        </p:nvSpPr>
        <p:spPr>
          <a:xfrm>
            <a:off x="8820471" y="6766769"/>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Tree>
    <p:extLst>
      <p:ext uri="{BB962C8B-B14F-4D97-AF65-F5344CB8AC3E}">
        <p14:creationId xmlns:p14="http://schemas.microsoft.com/office/powerpoint/2010/main" val="115120211"/>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7_Základní textové pole">
    <p:spTree>
      <p:nvGrpSpPr>
        <p:cNvPr id="1" name=""/>
        <p:cNvGrpSpPr/>
        <p:nvPr/>
      </p:nvGrpSpPr>
      <p:grpSpPr>
        <a:xfrm>
          <a:off x="0" y="0"/>
          <a:ext cx="0" cy="0"/>
          <a:chOff x="0" y="0"/>
          <a:chExt cx="0" cy="0"/>
        </a:xfrm>
      </p:grpSpPr>
      <p:sp>
        <p:nvSpPr>
          <p:cNvPr id="8" name="Zástupný symbol pro obsah 3"/>
          <p:cNvSpPr>
            <a:spLocks noGrp="1"/>
          </p:cNvSpPr>
          <p:nvPr>
            <p:ph sz="half" idx="2"/>
          </p:nvPr>
        </p:nvSpPr>
        <p:spPr>
          <a:xfrm>
            <a:off x="180000" y="1484784"/>
            <a:ext cx="4320000" cy="4868832"/>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20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20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20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20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20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cxnSp>
        <p:nvCxnSpPr>
          <p:cNvPr id="11" name="Přímá spojnice 2"/>
          <p:cNvCxnSpPr/>
          <p:nvPr userDrawn="1"/>
        </p:nvCxnSpPr>
        <p:spPr>
          <a:xfrm>
            <a:off x="-9128" y="6849289"/>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9" name="Přímá spojnice 2"/>
          <p:cNvCxnSpPr/>
          <p:nvPr userDrawn="1"/>
        </p:nvCxnSpPr>
        <p:spPr>
          <a:xfrm>
            <a:off x="0" y="1052736"/>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
        <p:nvSpPr>
          <p:cNvPr id="7"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pPr>
                <a:defRPr/>
              </a:pPr>
              <a:t>‹#›</a:t>
            </a:fld>
            <a:endParaRPr lang="cs-CZ" sz="700" dirty="0"/>
          </a:p>
        </p:txBody>
      </p:sp>
      <p:sp>
        <p:nvSpPr>
          <p:cNvPr id="10"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73542756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1" descr="spod"/>
          <p:cNvPicPr>
            <a:picLocks noChangeAspect="1"/>
          </p:cNvPicPr>
          <p:nvPr userDrawn="1"/>
        </p:nvPicPr>
        <p:blipFill>
          <a:blip r:embed="rId40" cstate="email"/>
          <a:srcRect/>
          <a:stretch>
            <a:fillRect/>
          </a:stretch>
        </p:blipFill>
        <p:spPr>
          <a:xfrm>
            <a:off x="121096" y="6500067"/>
            <a:ext cx="8915400" cy="241301"/>
          </a:xfrm>
          <a:prstGeom prst="rect">
            <a:avLst/>
          </a:prstGeom>
          <a:noFill/>
          <a:ln cap="flat">
            <a:noFill/>
          </a:ln>
        </p:spPr>
      </p:pic>
      <p:pic>
        <p:nvPicPr>
          <p:cNvPr id="5" name="Picture 12" descr="vrch"/>
          <p:cNvPicPr>
            <a:picLocks noChangeAspect="1"/>
          </p:cNvPicPr>
          <p:nvPr userDrawn="1"/>
        </p:nvPicPr>
        <p:blipFill>
          <a:blip r:embed="rId41" cstate="email"/>
          <a:srcRect/>
          <a:stretch>
            <a:fillRect/>
          </a:stretch>
        </p:blipFill>
        <p:spPr>
          <a:xfrm>
            <a:off x="121096" y="44624"/>
            <a:ext cx="8839203" cy="1039809"/>
          </a:xfrm>
          <a:prstGeom prst="rect">
            <a:avLst/>
          </a:prstGeom>
          <a:noFill/>
          <a:ln cap="flat">
            <a:noFill/>
          </a:ln>
        </p:spPr>
      </p:pic>
      <p:pic>
        <p:nvPicPr>
          <p:cNvPr id="6" name="Picture 14" descr="smouhy"/>
          <p:cNvPicPr>
            <a:picLocks noChangeAspect="1"/>
          </p:cNvPicPr>
          <p:nvPr userDrawn="1"/>
        </p:nvPicPr>
        <p:blipFill>
          <a:blip r:embed="rId42" cstate="email"/>
          <a:srcRect/>
          <a:stretch>
            <a:fillRect/>
          </a:stretch>
        </p:blipFill>
        <p:spPr>
          <a:xfrm>
            <a:off x="1523993" y="1318933"/>
            <a:ext cx="6400800" cy="4797427"/>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4062" r:id="rId1"/>
    <p:sldLayoutId id="2147484106" r:id="rId2"/>
    <p:sldLayoutId id="2147484083" r:id="rId3"/>
    <p:sldLayoutId id="2147483997" r:id="rId4"/>
    <p:sldLayoutId id="2147484108" r:id="rId5"/>
    <p:sldLayoutId id="2147484107" r:id="rId6"/>
    <p:sldLayoutId id="2147483995" r:id="rId7"/>
    <p:sldLayoutId id="2147484061" r:id="rId8"/>
    <p:sldLayoutId id="2147484008" r:id="rId9"/>
    <p:sldLayoutId id="2147483998" r:id="rId10"/>
    <p:sldLayoutId id="2147484026" r:id="rId11"/>
    <p:sldLayoutId id="2147484019" r:id="rId12"/>
    <p:sldLayoutId id="2147484001" r:id="rId13"/>
    <p:sldLayoutId id="2147484013" r:id="rId14"/>
    <p:sldLayoutId id="2147484053" r:id="rId15"/>
    <p:sldLayoutId id="2147484087" r:id="rId16"/>
    <p:sldLayoutId id="2147484088" r:id="rId17"/>
    <p:sldLayoutId id="2147484054" r:id="rId18"/>
    <p:sldLayoutId id="2147484109" r:id="rId19"/>
    <p:sldLayoutId id="2147484110" r:id="rId20"/>
    <p:sldLayoutId id="2147484112" r:id="rId21"/>
    <p:sldLayoutId id="2147484084" r:id="rId22"/>
    <p:sldLayoutId id="2147484055" r:id="rId23"/>
    <p:sldLayoutId id="2147484049" r:id="rId24"/>
    <p:sldLayoutId id="2147484115" r:id="rId25"/>
    <p:sldLayoutId id="2147484085" r:id="rId26"/>
    <p:sldLayoutId id="2147484111" r:id="rId27"/>
    <p:sldLayoutId id="2147484231" r:id="rId28"/>
    <p:sldLayoutId id="2147484232" r:id="rId29"/>
    <p:sldLayoutId id="2147484233" r:id="rId30"/>
    <p:sldLayoutId id="2147484234" r:id="rId31"/>
    <p:sldLayoutId id="2147484235" r:id="rId32"/>
    <p:sldLayoutId id="2147484237" r:id="rId33"/>
    <p:sldLayoutId id="2147484238" r:id="rId34"/>
    <p:sldLayoutId id="2147484239" r:id="rId35"/>
    <p:sldLayoutId id="2147484240" r:id="rId36"/>
    <p:sldLayoutId id="2147484243" r:id="rId37"/>
    <p:sldLayoutId id="2147484244" r:id="rId38"/>
  </p:sldLayoutIdLst>
  <p:transition spd="med">
    <p:pull/>
  </p:transition>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smouhy"/>
          <p:cNvPicPr>
            <a:picLocks noChangeAspect="1"/>
          </p:cNvPicPr>
          <p:nvPr/>
        </p:nvPicPr>
        <p:blipFill>
          <a:blip r:embed="rId3" cstate="email"/>
          <a:srcRect/>
          <a:stretch>
            <a:fillRect/>
          </a:stretch>
        </p:blipFill>
        <p:spPr>
          <a:xfrm>
            <a:off x="1523993" y="1318933"/>
            <a:ext cx="6400800" cy="4797427"/>
          </a:xfrm>
          <a:prstGeom prst="rect">
            <a:avLst/>
          </a:prstGeom>
          <a:noFill/>
          <a:ln cap="flat">
            <a:noFill/>
          </a:ln>
        </p:spPr>
      </p:pic>
      <p:pic>
        <p:nvPicPr>
          <p:cNvPr id="6" name="Picture 2"/>
          <p:cNvPicPr>
            <a:picLocks noChangeAspect="1"/>
          </p:cNvPicPr>
          <p:nvPr/>
        </p:nvPicPr>
        <p:blipFill>
          <a:blip r:embed="rId4" cstate="email"/>
          <a:srcRect/>
          <a:stretch>
            <a:fillRect/>
          </a:stretch>
        </p:blipFill>
        <p:spPr>
          <a:xfrm>
            <a:off x="7216553" y="5351004"/>
            <a:ext cx="1416480" cy="736958"/>
          </a:xfrm>
          <a:prstGeom prst="rect">
            <a:avLst/>
          </a:prstGeom>
          <a:noFill/>
          <a:ln cap="flat">
            <a:noFill/>
          </a:ln>
        </p:spPr>
      </p:pic>
      <p:pic>
        <p:nvPicPr>
          <p:cNvPr id="7" name="Picture 3" descr="I:\Vyzkum\740_CONS\AKCE15\150264_CMS_Cesi_a_reklama\znackove-vyrobky.jpg"/>
          <p:cNvPicPr>
            <a:picLocks noChangeAspect="1"/>
          </p:cNvPicPr>
          <p:nvPr/>
        </p:nvPicPr>
        <p:blipFill>
          <a:blip r:embed="rId5" cstate="email">
            <a:clrChange>
              <a:clrFrom>
                <a:srgbClr val="FFFFFF"/>
              </a:clrFrom>
              <a:clrTo>
                <a:srgbClr val="FFFFFF">
                  <a:alpha val="0"/>
                </a:srgbClr>
              </a:clrTo>
            </a:clrChange>
          </a:blip>
          <a:srcRect/>
          <a:stretch>
            <a:fillRect/>
          </a:stretch>
        </p:blipFill>
        <p:spPr>
          <a:xfrm>
            <a:off x="4932040" y="5155989"/>
            <a:ext cx="1908079" cy="1170029"/>
          </a:xfrm>
          <a:prstGeom prst="rect">
            <a:avLst/>
          </a:prstGeom>
          <a:noFill/>
          <a:ln cap="flat">
            <a:noFill/>
          </a:ln>
        </p:spPr>
      </p:pic>
      <p:pic>
        <p:nvPicPr>
          <p:cNvPr id="10" name="Picture 8"/>
          <p:cNvPicPr>
            <a:picLocks noChangeAspect="1"/>
          </p:cNvPicPr>
          <p:nvPr/>
        </p:nvPicPr>
        <p:blipFill>
          <a:blip r:embed="rId6" cstate="email">
            <a:clrChange>
              <a:clrFrom>
                <a:srgbClr val="FFFFFF"/>
              </a:clrFrom>
              <a:clrTo>
                <a:srgbClr val="FFFFFF">
                  <a:alpha val="0"/>
                </a:srgbClr>
              </a:clrTo>
            </a:clrChange>
          </a:blip>
          <a:stretch>
            <a:fillRect/>
          </a:stretch>
        </p:blipFill>
        <p:spPr>
          <a:xfrm>
            <a:off x="3232928" y="5342607"/>
            <a:ext cx="1370877" cy="789291"/>
          </a:xfrm>
          <a:prstGeom prst="rect">
            <a:avLst/>
          </a:prstGeom>
          <a:noFill/>
          <a:ln cap="flat">
            <a:noFill/>
          </a:ln>
        </p:spPr>
      </p:pic>
      <p:pic>
        <p:nvPicPr>
          <p:cNvPr id="11" name="Picture 2" descr="Image result for pan vají&amp;ccaron;ko"/>
          <p:cNvPicPr>
            <a:picLocks noChangeAspect="1" noChangeArrowheads="1"/>
          </p:cNvPicPr>
          <p:nvPr/>
        </p:nvPicPr>
        <p:blipFill>
          <a:blip r:embed="rId7"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43808" y="3102246"/>
            <a:ext cx="2869509" cy="16783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243781"/>
            <a:ext cx="9144000" cy="4009437"/>
          </a:xfrm>
          <a:prstGeom prst="rect">
            <a:avLst/>
          </a:prstGeom>
          <a:solidFill>
            <a:srgbClr val="012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5364" name="Picture 4" descr="PAN-VAJÍ&amp;Ccaron;KO"/>
          <p:cNvPicPr>
            <a:picLocks noChangeAspect="1" noChangeArrowheads="1"/>
          </p:cNvPicPr>
          <p:nvPr/>
        </p:nvPicPr>
        <p:blipFill rotWithShape="1">
          <a:blip r:embed="rId8" cstate="email">
            <a:duotone>
              <a:schemeClr val="accent1">
                <a:shade val="45000"/>
                <a:satMod val="135000"/>
              </a:schemeClr>
              <a:prstClr val="white"/>
            </a:duotone>
            <a:extLst>
              <a:ext uri="{28A0092B-C50C-407E-A947-70E740481C1C}">
                <a14:useLocalDpi xmlns:a14="http://schemas.microsoft.com/office/drawing/2010/main" val="0"/>
              </a:ext>
            </a:extLst>
          </a:blip>
          <a:srcRect b="11490"/>
          <a:stretch/>
        </p:blipFill>
        <p:spPr bwMode="auto">
          <a:xfrm>
            <a:off x="2171523" y="2556787"/>
            <a:ext cx="4136005" cy="2653592"/>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2"/>
          <p:cNvSpPr txBox="1"/>
          <p:nvPr/>
        </p:nvSpPr>
        <p:spPr>
          <a:xfrm>
            <a:off x="228600" y="1375286"/>
            <a:ext cx="8686800" cy="3483004"/>
          </a:xfrm>
          <a:prstGeom prst="rect">
            <a:avLst/>
          </a:prstGeom>
          <a:noFill/>
          <a:ln cap="flat">
            <a:noFill/>
          </a:ln>
        </p:spPr>
        <p:txBody>
          <a:bodyPr vert="horz" wrap="square" lIns="91440" tIns="45720" rIns="91440" bIns="45720" anchor="t" anchorCtr="0" compatLnSpc="1">
            <a:spAutoFit/>
          </a:bodyPr>
          <a:lstStyle/>
          <a:p>
            <a:pPr marL="476246" marR="0" lvl="0" indent="-476246" algn="ctr" defTabSz="914400" rtl="0" fontAlgn="auto" hangingPunct="1">
              <a:lnSpc>
                <a:spcPct val="100000"/>
              </a:lnSpc>
              <a:spcBef>
                <a:spcPts val="5300"/>
              </a:spcBef>
              <a:spcAft>
                <a:spcPts val="0"/>
              </a:spcAft>
              <a:buNone/>
              <a:tabLst/>
              <a:defRPr sz="1800" b="0" i="0" u="none" strike="noStrike" kern="0" cap="none" spc="0" baseline="0">
                <a:solidFill>
                  <a:srgbClr val="000000"/>
                </a:solidFill>
                <a:uFillTx/>
              </a:defRPr>
            </a:pPr>
            <a:r>
              <a:rPr lang="cs-CZ" sz="5400" b="1" i="0" u="none" strike="noStrike" kern="1200" cap="none" spc="0" baseline="0" dirty="0">
                <a:solidFill>
                  <a:schemeClr val="bg1"/>
                </a:solidFill>
                <a:uFillTx/>
                <a:latin typeface="Calibri" pitchFamily="34"/>
                <a:ea typeface="Calibri" pitchFamily="34"/>
                <a:cs typeface="Calibri" pitchFamily="34"/>
              </a:rPr>
              <a:t>Češi a reklama v roce 20</a:t>
            </a:r>
            <a:r>
              <a:rPr lang="en-US" sz="5400" b="1" i="0" u="none" strike="noStrike" kern="1200" cap="none" spc="0" baseline="0" dirty="0">
                <a:solidFill>
                  <a:schemeClr val="bg1"/>
                </a:solidFill>
                <a:uFillTx/>
                <a:latin typeface="Calibri" pitchFamily="34"/>
                <a:ea typeface="Calibri" pitchFamily="34"/>
                <a:cs typeface="Calibri" pitchFamily="34"/>
              </a:rPr>
              <a:t>23</a:t>
            </a:r>
            <a:endParaRPr lang="cs-CZ" sz="5400" b="1" i="0" u="none" strike="noStrike" kern="1200" cap="none" spc="0" baseline="0" dirty="0">
              <a:solidFill>
                <a:schemeClr val="bg1"/>
              </a:solidFill>
              <a:uFillTx/>
              <a:latin typeface="Calibri" pitchFamily="34"/>
              <a:ea typeface="Calibri" pitchFamily="34"/>
              <a:cs typeface="Calibri" pitchFamily="34"/>
            </a:endParaRPr>
          </a:p>
          <a:p>
            <a:pPr marL="476246" marR="0" lvl="0" indent="-476246" algn="ctr" defTabSz="914400" rtl="0" fontAlgn="auto" hangingPunct="1">
              <a:lnSpc>
                <a:spcPct val="100000"/>
              </a:lnSpc>
              <a:spcBef>
                <a:spcPts val="3400"/>
              </a:spcBef>
              <a:spcAft>
                <a:spcPts val="0"/>
              </a:spcAft>
              <a:buNone/>
              <a:tabLst/>
              <a:defRPr sz="1800" b="0" i="0" u="none" strike="noStrike" kern="0" cap="none" spc="0" baseline="0">
                <a:solidFill>
                  <a:srgbClr val="000000"/>
                </a:solidFill>
                <a:uFillTx/>
              </a:defRPr>
            </a:pPr>
            <a:endParaRPr lang="cs-CZ" sz="1800" b="0" i="0" u="none" strike="noStrike" kern="0" cap="none" spc="0" baseline="0" dirty="0">
              <a:solidFill>
                <a:schemeClr val="bg1"/>
              </a:solidFill>
              <a:uFillTx/>
              <a:latin typeface="Calibri"/>
            </a:endParaRPr>
          </a:p>
          <a:p>
            <a:pPr marL="476246" marR="0" lvl="0" indent="-476246" algn="l" defTabSz="914400" rtl="0" fontAlgn="auto" hangingPunct="1">
              <a:lnSpc>
                <a:spcPct val="100000"/>
              </a:lnSpc>
              <a:spcBef>
                <a:spcPts val="3800"/>
              </a:spcBef>
              <a:spcAft>
                <a:spcPts val="0"/>
              </a:spcAft>
              <a:buNone/>
              <a:tabLst/>
              <a:defRPr sz="1800" b="0" i="0" u="none" strike="noStrike" kern="0" cap="none" spc="0" baseline="0">
                <a:solidFill>
                  <a:srgbClr val="000000"/>
                </a:solidFill>
                <a:uFillTx/>
              </a:defRPr>
            </a:pPr>
            <a:endParaRPr lang="cs-CZ" sz="3200" b="1" i="1" u="none" strike="noStrike" kern="1200" cap="none" spc="0" baseline="0" dirty="0">
              <a:solidFill>
                <a:schemeClr val="bg1"/>
              </a:solidFill>
              <a:uFillTx/>
              <a:latin typeface="Calibri" pitchFamily="34"/>
              <a:ea typeface="Calibri" pitchFamily="34"/>
              <a:cs typeface="Calibri" pitchFamily="34"/>
            </a:endParaRPr>
          </a:p>
          <a:p>
            <a:pPr marL="476246" marR="0" lvl="0" indent="-476246" algn="l" defTabSz="914400" rtl="0" fontAlgn="auto" hangingPunct="1">
              <a:lnSpc>
                <a:spcPct val="100000"/>
              </a:lnSpc>
              <a:spcBef>
                <a:spcPts val="3400"/>
              </a:spcBef>
              <a:spcAft>
                <a:spcPts val="0"/>
              </a:spcAft>
              <a:buNone/>
              <a:tabLst/>
              <a:defRPr sz="1800" b="0" i="0" u="none" strike="noStrike" kern="0" cap="none" spc="0" baseline="0">
                <a:solidFill>
                  <a:srgbClr val="000000"/>
                </a:solidFill>
                <a:uFillTx/>
              </a:defRPr>
            </a:pPr>
            <a:r>
              <a:rPr lang="cs-CZ" sz="2800" b="0" i="0" u="none" strike="noStrike" kern="1200" cap="none" spc="0" baseline="0" dirty="0">
                <a:solidFill>
                  <a:schemeClr val="bg1"/>
                </a:solidFill>
                <a:uFillTx/>
                <a:latin typeface="Calibri" pitchFamily="34"/>
                <a:ea typeface="Calibri" pitchFamily="34"/>
                <a:cs typeface="Calibri" pitchFamily="34"/>
              </a:rPr>
              <a:t>                                                                                   </a:t>
            </a:r>
            <a:endParaRPr lang="cs-CZ" sz="2800" b="0" i="1" u="none" strike="noStrike" kern="1200" cap="none" spc="0" baseline="0" dirty="0">
              <a:solidFill>
                <a:schemeClr val="bg1"/>
              </a:solidFill>
              <a:uFillTx/>
              <a:latin typeface="Calibri" pitchFamily="34"/>
              <a:ea typeface="Calibri" pitchFamily="34"/>
              <a:cs typeface="Calibri" pitchFamily="34"/>
            </a:endParaRPr>
          </a:p>
        </p:txBody>
      </p:sp>
      <p:pic>
        <p:nvPicPr>
          <p:cNvPr id="8" name="Obrázek 7" descr="Obsah obrázku hra, kreslení&#10;&#10;Popis byl vytvořen automaticky">
            <a:extLst>
              <a:ext uri="{FF2B5EF4-FFF2-40B4-BE49-F238E27FC236}">
                <a16:creationId xmlns:a16="http://schemas.microsoft.com/office/drawing/2014/main" id="{44019E51-4009-4EC9-9216-D4502711A6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3763" y="5384724"/>
            <a:ext cx="1700926" cy="784202"/>
          </a:xfrm>
          <a:prstGeom prst="rect">
            <a:avLst/>
          </a:prstGeom>
        </p:spPr>
      </p:pic>
    </p:spTree>
    <p:extLst>
      <p:ext uri="{BB962C8B-B14F-4D97-AF65-F5344CB8AC3E}">
        <p14:creationId xmlns:p14="http://schemas.microsoft.com/office/powerpoint/2010/main" val="3643593267"/>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5" name="Zástupný symbol pro obsah 8"/>
          <p:cNvGraphicFramePr>
            <a:graphicFrameLocks/>
          </p:cNvGraphicFramePr>
          <p:nvPr/>
        </p:nvGraphicFramePr>
        <p:xfrm>
          <a:off x="107950" y="1268413"/>
          <a:ext cx="6294438" cy="5141912"/>
        </p:xfrm>
        <a:graphic>
          <a:graphicData uri="http://schemas.openxmlformats.org/presentationml/2006/ole">
            <mc:AlternateContent xmlns:mc="http://schemas.openxmlformats.org/markup-compatibility/2006">
              <mc:Choice xmlns:v="urn:schemas-microsoft-com:vml" Requires="v">
                <p:oleObj r:id="rId2" imgW="6297714" imgH="5145470" progId="Excel.Chart.8">
                  <p:embed/>
                </p:oleObj>
              </mc:Choice>
              <mc:Fallback>
                <p:oleObj r:id="rId2" imgW="6297714" imgH="5145470" progId="Excel.Chart.8">
                  <p:embed/>
                  <p:pic>
                    <p:nvPicPr>
                      <p:cNvPr id="61445" name="Zástupný symbol pro obsah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268413"/>
                        <a:ext cx="6294438" cy="5141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5" name="Zástupný symbol pro obsah 11"/>
          <p:cNvGraphicFramePr>
            <a:graphicFrameLocks/>
          </p:cNvGraphicFramePr>
          <p:nvPr/>
        </p:nvGraphicFramePr>
        <p:xfrm>
          <a:off x="5097463" y="1649413"/>
          <a:ext cx="3702050" cy="3143250"/>
        </p:xfrm>
        <a:graphic>
          <a:graphicData uri="http://schemas.openxmlformats.org/presentationml/2006/ole">
            <mc:AlternateContent xmlns:mc="http://schemas.openxmlformats.org/markup-compatibility/2006">
              <mc:Choice xmlns:v="urn:schemas-microsoft-com:vml" Requires="v">
                <p:oleObj r:id="rId2" imgW="3700593" imgH="3139712" progId="Excel.Chart.8">
                  <p:embed/>
                </p:oleObj>
              </mc:Choice>
              <mc:Fallback>
                <p:oleObj r:id="rId2" imgW="3700593" imgH="3139712" progId="Excel.Chart.8">
                  <p:embed/>
                  <p:pic>
                    <p:nvPicPr>
                      <p:cNvPr id="62465" name="Zástupný symbol pro obsah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463" y="1649413"/>
                        <a:ext cx="3702050" cy="314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469" name="Zástupný symbol pro obsah 8"/>
          <p:cNvGraphicFramePr>
            <a:graphicFrameLocks/>
          </p:cNvGraphicFramePr>
          <p:nvPr/>
        </p:nvGraphicFramePr>
        <p:xfrm>
          <a:off x="-50800" y="1146175"/>
          <a:ext cx="6905625" cy="5429250"/>
        </p:xfrm>
        <a:graphic>
          <a:graphicData uri="http://schemas.openxmlformats.org/presentationml/2006/ole">
            <mc:AlternateContent xmlns:mc="http://schemas.openxmlformats.org/markup-compatibility/2006">
              <mc:Choice xmlns:v="urn:schemas-microsoft-com:vml" Requires="v">
                <p:oleObj r:id="rId4" imgW="6907367" imgH="5432007" progId="Excel.Chart.8">
                  <p:embed/>
                </p:oleObj>
              </mc:Choice>
              <mc:Fallback>
                <p:oleObj r:id="rId4" imgW="6907367" imgH="5432007" progId="Excel.Chart.8">
                  <p:embed/>
                  <p:pic>
                    <p:nvPicPr>
                      <p:cNvPr id="62469" name="Zástupný symbol pro obsah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146175"/>
                        <a:ext cx="6905625" cy="542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1" name="Zástupný symbol pro obsah 15"/>
          <p:cNvGraphicFramePr>
            <a:graphicFrameLocks/>
          </p:cNvGraphicFramePr>
          <p:nvPr/>
        </p:nvGraphicFramePr>
        <p:xfrm>
          <a:off x="257175" y="981075"/>
          <a:ext cx="8886825" cy="5556250"/>
        </p:xfrm>
        <a:graphic>
          <a:graphicData uri="http://schemas.openxmlformats.org/presentationml/2006/ole">
            <mc:AlternateContent xmlns:mc="http://schemas.openxmlformats.org/markup-compatibility/2006">
              <mc:Choice xmlns:v="urn:schemas-microsoft-com:vml" Requires="v">
                <p:oleObj r:id="rId2" imgW="8888738" imgH="5627096" progId="Excel.Chart.8">
                  <p:embed/>
                </p:oleObj>
              </mc:Choice>
              <mc:Fallback>
                <p:oleObj r:id="rId2" imgW="8888738" imgH="5627096" progId="Excel.Chart.8">
                  <p:embed/>
                  <p:pic>
                    <p:nvPicPr>
                      <p:cNvPr id="63491" name="Zástupný symbol pro obsah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981075"/>
                        <a:ext cx="8886825" cy="555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11560" y="1124744"/>
            <a:ext cx="8278812" cy="1008063"/>
          </a:xfrm>
          <a:prstGeom prst="rect">
            <a:avLst/>
          </a:prstGeom>
          <a:solidFill>
            <a:schemeClr val="bg1"/>
          </a:solidFill>
        </p:spPr>
        <p:txBody>
          <a:bodyPr/>
          <a:lstStyle/>
          <a:p>
            <a:r>
              <a:rPr lang="cs-CZ" b="1" dirty="0">
                <a:solidFill>
                  <a:srgbClr val="00368C"/>
                </a:solidFill>
              </a:rPr>
              <a:t>Ovlivnění reklamou a nákup</a:t>
            </a:r>
          </a:p>
        </p:txBody>
      </p:sp>
      <p:sp>
        <p:nvSpPr>
          <p:cNvPr id="2" name="Obdélník 1"/>
          <p:cNvSpPr/>
          <p:nvPr/>
        </p:nvSpPr>
        <p:spPr>
          <a:xfrm>
            <a:off x="2286000" y="-772150"/>
            <a:ext cx="4572000" cy="369332"/>
          </a:xfrm>
          <a:prstGeom prst="rect">
            <a:avLst/>
          </a:prstGeom>
        </p:spPr>
        <p:txBody>
          <a:bodyPr>
            <a:spAutoFit/>
          </a:bodyPr>
          <a:lstStyle/>
          <a:p>
            <a:pPr>
              <a:buNone/>
            </a:pPr>
            <a:endParaRPr lang="cs-CZ" dirty="0"/>
          </a:p>
        </p:txBody>
      </p:sp>
      <p:sp>
        <p:nvSpPr>
          <p:cNvPr id="3" name="Obdélník 2"/>
          <p:cNvSpPr/>
          <p:nvPr/>
        </p:nvSpPr>
        <p:spPr>
          <a:xfrm>
            <a:off x="640621" y="2145741"/>
            <a:ext cx="8208912" cy="4247317"/>
          </a:xfrm>
          <a:prstGeom prst="rect">
            <a:avLst/>
          </a:prstGeom>
        </p:spPr>
        <p:txBody>
          <a:bodyPr wrap="square">
            <a:spAutoFit/>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b="1" dirty="0" err="1">
                <a:latin typeface="Calibri" panose="020F0502020204030204" pitchFamily="34" charset="0"/>
                <a:ea typeface="Times New Roman" panose="02020603050405020304" pitchFamily="18" charset="0"/>
                <a:cs typeface="Times New Roman" panose="02020603050405020304" pitchFamily="18" charset="0"/>
              </a:rPr>
              <a:t>Pomoc</a:t>
            </a:r>
            <a:r>
              <a:rPr lang="en-US" b="1" dirty="0">
                <a:latin typeface="Calibri" panose="020F0502020204030204" pitchFamily="34" charset="0"/>
                <a:ea typeface="Times New Roman" panose="02020603050405020304" pitchFamily="18" charset="0"/>
                <a:cs typeface="Times New Roman" panose="02020603050405020304" pitchFamily="18" charset="0"/>
              </a:rPr>
              <a:t> </a:t>
            </a:r>
            <a:r>
              <a:rPr lang="en-US" b="1" dirty="0" err="1">
                <a:latin typeface="Calibri" panose="020F0502020204030204" pitchFamily="34" charset="0"/>
                <a:ea typeface="Times New Roman" panose="02020603050405020304" pitchFamily="18" charset="0"/>
                <a:cs typeface="Times New Roman" panose="02020603050405020304" pitchFamily="18" charset="0"/>
              </a:rPr>
              <a:t>reklamy</a:t>
            </a:r>
            <a:r>
              <a:rPr lang="en-US" b="1" dirty="0">
                <a:latin typeface="Calibri" panose="020F0502020204030204" pitchFamily="34" charset="0"/>
                <a:ea typeface="Times New Roman" panose="02020603050405020304" pitchFamily="18" charset="0"/>
                <a:cs typeface="Times New Roman" panose="02020603050405020304" pitchFamily="18" charset="0"/>
              </a:rPr>
              <a:t> </a:t>
            </a:r>
            <a:r>
              <a:rPr lang="en-US" b="1" dirty="0" err="1">
                <a:latin typeface="Calibri" panose="020F0502020204030204" pitchFamily="34" charset="0"/>
                <a:ea typeface="Times New Roman" panose="02020603050405020304" pitchFamily="18" charset="0"/>
                <a:cs typeface="Times New Roman" panose="02020603050405020304" pitchFamily="18" charset="0"/>
              </a:rPr>
              <a:t>při</a:t>
            </a:r>
            <a:r>
              <a:rPr lang="en-US" b="1" dirty="0">
                <a:latin typeface="Calibri" panose="020F0502020204030204" pitchFamily="34" charset="0"/>
                <a:ea typeface="Times New Roman" panose="02020603050405020304" pitchFamily="18" charset="0"/>
                <a:cs typeface="Times New Roman" panose="02020603050405020304" pitchFamily="18" charset="0"/>
              </a:rPr>
              <a:t> </a:t>
            </a:r>
            <a:r>
              <a:rPr lang="en-US" b="1" dirty="0" err="1">
                <a:latin typeface="Calibri" panose="020F0502020204030204" pitchFamily="34" charset="0"/>
                <a:ea typeface="Times New Roman" panose="02020603050405020304" pitchFamily="18" charset="0"/>
                <a:cs typeface="Times New Roman" panose="02020603050405020304" pitchFamily="18" charset="0"/>
              </a:rPr>
              <a:t>nákupu</a:t>
            </a:r>
            <a:r>
              <a:rPr lang="cs-CZ" sz="1800" b="1" dirty="0">
                <a:effectLst/>
                <a:latin typeface="Calibri" panose="020F0502020204030204" pitchFamily="34" charset="0"/>
                <a:ea typeface="Times New Roman" panose="02020603050405020304" pitchFamily="18" charset="0"/>
                <a:cs typeface="Times New Roman" panose="02020603050405020304" pitchFamily="18" charset="0"/>
              </a:rPr>
              <a:t> přiznává celkem 35 % dotázaných</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 </a:t>
            </a:r>
            <a:r>
              <a:rPr lang="en-US" sz="1800" b="1" dirty="0" err="1">
                <a:effectLst/>
                <a:latin typeface="Calibri" panose="020F0502020204030204" pitchFamily="34" charset="0"/>
                <a:ea typeface="Times New Roman" panose="02020603050405020304" pitchFamily="18" charset="0"/>
                <a:cs typeface="Times New Roman" panose="02020603050405020304" pitchFamily="18" charset="0"/>
              </a:rPr>
              <a:t>stejně</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err="1">
                <a:effectLst/>
                <a:latin typeface="Calibri" panose="020F0502020204030204" pitchFamily="34" charset="0"/>
                <a:ea typeface="Times New Roman" panose="02020603050405020304" pitchFamily="18" charset="0"/>
                <a:cs typeface="Times New Roman" panose="02020603050405020304" pitchFamily="18" charset="0"/>
              </a:rPr>
              <a:t>jako</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v </a:t>
            </a:r>
            <a:r>
              <a:rPr lang="en-US" sz="1800" b="1" dirty="0" err="1">
                <a:effectLst/>
                <a:latin typeface="Calibri" panose="020F0502020204030204" pitchFamily="34" charset="0"/>
                <a:ea typeface="Times New Roman" panose="02020603050405020304" pitchFamily="18" charset="0"/>
                <a:cs typeface="Times New Roman" panose="02020603050405020304" pitchFamily="18" charset="0"/>
              </a:rPr>
              <a:t>loňském</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err="1">
                <a:effectLst/>
                <a:latin typeface="Calibri" panose="020F0502020204030204" pitchFamily="34" charset="0"/>
                <a:ea typeface="Times New Roman" panose="02020603050405020304" pitchFamily="18" charset="0"/>
                <a:cs typeface="Times New Roman" panose="02020603050405020304" pitchFamily="18" charset="0"/>
              </a:rPr>
              <a:t>roce</a:t>
            </a:r>
            <a:r>
              <a:rPr lang="cs-CZ" sz="1800" b="1" dirty="0">
                <a:effectLst/>
                <a:latin typeface="Calibri" panose="020F0502020204030204" pitchFamily="34" charset="0"/>
                <a:ea typeface="Times New Roman" panose="02020603050405020304" pitchFamily="18" charset="0"/>
                <a:cs typeface="Times New Roman" panose="02020603050405020304" pitchFamily="18" charset="0"/>
              </a:rPr>
              <a:t> ( 27 %  spíše pomáhají, 8 % velmi pomáhají)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v </a:t>
            </a:r>
            <a:r>
              <a:rPr lang="en-US" sz="1800" b="1" dirty="0" err="1">
                <a:effectLst/>
                <a:latin typeface="Calibri" panose="020F0502020204030204" pitchFamily="34" charset="0"/>
                <a:ea typeface="Times New Roman" panose="02020603050405020304" pitchFamily="18" charset="0"/>
                <a:cs typeface="Times New Roman" panose="02020603050405020304" pitchFamily="18" charset="0"/>
              </a:rPr>
              <a:t>přechozích</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err="1">
                <a:effectLst/>
                <a:latin typeface="Calibri" panose="020F0502020204030204" pitchFamily="34" charset="0"/>
                <a:ea typeface="Times New Roman" panose="02020603050405020304" pitchFamily="18" charset="0"/>
                <a:cs typeface="Times New Roman" panose="02020603050405020304" pitchFamily="18" charset="0"/>
              </a:rPr>
              <a:t>dvou</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err="1">
                <a:effectLst/>
                <a:latin typeface="Calibri" panose="020F0502020204030204" pitchFamily="34" charset="0"/>
                <a:ea typeface="Times New Roman" panose="02020603050405020304" pitchFamily="18" charset="0"/>
                <a:cs typeface="Times New Roman" panose="02020603050405020304" pitchFamily="18" charset="0"/>
              </a:rPr>
              <a:t>letech</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err="1">
                <a:effectLst/>
                <a:latin typeface="Calibri" panose="020F0502020204030204" pitchFamily="34" charset="0"/>
                <a:ea typeface="Times New Roman" panose="02020603050405020304" pitchFamily="18" charset="0"/>
                <a:cs typeface="Times New Roman" panose="02020603050405020304" pitchFamily="18" charset="0"/>
              </a:rPr>
              <a:t>klesal</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a:t>
            </a:r>
            <a:r>
              <a:rPr lang="cs-CZ"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cs-CZ" sz="1800" b="1" dirty="0">
                <a:effectLst/>
                <a:latin typeface="Calibri" panose="020F0502020204030204" pitchFamily="34" charset="0"/>
                <a:ea typeface="Times New Roman" panose="02020603050405020304" pitchFamily="18" charset="0"/>
                <a:cs typeface="Times New Roman" panose="02020603050405020304" pitchFamily="18" charset="0"/>
              </a:rPr>
              <a:t>Jde především o mladší věkové skupiny do 30ti let.</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b="1" dirty="0">
                <a:latin typeface="Calibri" panose="020F0502020204030204" pitchFamily="34" charset="0"/>
                <a:ea typeface="Times New Roman" panose="02020603050405020304" pitchFamily="18" charset="0"/>
                <a:cs typeface="Times New Roman" panose="02020603050405020304" pitchFamily="18" charset="0"/>
              </a:rPr>
              <a:t>To</a:t>
            </a:r>
            <a:r>
              <a:rPr lang="cs-CZ" sz="1800" b="1" dirty="0">
                <a:effectLst/>
                <a:latin typeface="Calibri" panose="020F0502020204030204" pitchFamily="34" charset="0"/>
                <a:ea typeface="Times New Roman" panose="02020603050405020304" pitchFamily="18" charset="0"/>
                <a:cs typeface="Times New Roman" panose="02020603050405020304" pitchFamily="18" charset="0"/>
              </a:rPr>
              <a:t> se odrazil</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o</a:t>
            </a:r>
            <a:r>
              <a:rPr lang="cs-CZ" sz="1800" b="1" dirty="0">
                <a:effectLst/>
                <a:latin typeface="Calibri" panose="020F0502020204030204" pitchFamily="34" charset="0"/>
                <a:ea typeface="Times New Roman" panose="02020603050405020304" pitchFamily="18" charset="0"/>
                <a:cs typeface="Times New Roman" panose="02020603050405020304" pitchFamily="18" charset="0"/>
              </a:rPr>
              <a:t> také v přiznání nákupu na základě reklamy. </a:t>
            </a:r>
            <a:r>
              <a:rPr lang="en-US" b="1" dirty="0">
                <a:latin typeface="Calibri" panose="020F0502020204030204" pitchFamily="34" charset="0"/>
                <a:ea typeface="Times New Roman" panose="02020603050405020304" pitchFamily="18" charset="0"/>
                <a:cs typeface="Times New Roman" panose="02020603050405020304" pitchFamily="18" charset="0"/>
              </a:rPr>
              <a:t>V</a:t>
            </a:r>
            <a:r>
              <a:rPr lang="cs-CZ" sz="1800" b="1" dirty="0">
                <a:effectLst/>
                <a:latin typeface="Calibri" panose="020F0502020204030204" pitchFamily="34" charset="0"/>
                <a:ea typeface="Times New Roman" panose="02020603050405020304" pitchFamily="18" charset="0"/>
                <a:cs typeface="Times New Roman" panose="02020603050405020304" pitchFamily="18" charset="0"/>
              </a:rPr>
              <a:t> letošním roce </a:t>
            </a:r>
            <a:r>
              <a:rPr lang="en-US" b="1" dirty="0">
                <a:latin typeface="Calibri" panose="020F0502020204030204" pitchFamily="34" charset="0"/>
                <a:ea typeface="Times New Roman" panose="02020603050405020304" pitchFamily="18" charset="0"/>
                <a:cs typeface="Times New Roman" panose="02020603050405020304" pitchFamily="18" charset="0"/>
              </a:rPr>
              <a:t>je to </a:t>
            </a:r>
            <a:r>
              <a:rPr lang="cs-CZ" sz="1800" b="1" dirty="0">
                <a:effectLst/>
                <a:latin typeface="Calibri" panose="020F0502020204030204" pitchFamily="34" charset="0"/>
                <a:ea typeface="Times New Roman" panose="02020603050405020304" pitchFamily="18" charset="0"/>
                <a:cs typeface="Times New Roman" panose="02020603050405020304" pitchFamily="18" charset="0"/>
              </a:rPr>
              <a:t>38 % dotázaných.</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b="1" dirty="0">
              <a:latin typeface="Calibri" panose="020F0502020204030204" pitchFamily="34" charset="0"/>
              <a:ea typeface="Times New Roman" panose="02020603050405020304" pitchFamily="18" charset="0"/>
              <a:cs typeface="Times New Roman" panose="02020603050405020304" pitchFamily="18" charset="0"/>
            </a:endParaRPr>
          </a:p>
          <a:p>
            <a:r>
              <a:rPr lang="cs-CZ" sz="1800" b="1" dirty="0">
                <a:effectLst/>
                <a:latin typeface="Calibri" panose="020F0502020204030204" pitchFamily="34" charset="0"/>
                <a:ea typeface="Times New Roman" panose="02020603050405020304" pitchFamily="18" charset="0"/>
                <a:cs typeface="Times New Roman" panose="02020603050405020304" pitchFamily="18" charset="0"/>
              </a:rPr>
              <a:t> V průběhu šetření</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(od </a:t>
            </a:r>
            <a:r>
              <a:rPr lang="en-US" sz="1800" b="1" dirty="0" err="1">
                <a:effectLst/>
                <a:latin typeface="Calibri" panose="020F0502020204030204" pitchFamily="34" charset="0"/>
                <a:ea typeface="Times New Roman" panose="02020603050405020304" pitchFamily="18" charset="0"/>
                <a:cs typeface="Times New Roman" panose="02020603050405020304" pitchFamily="18" charset="0"/>
              </a:rPr>
              <a:t>roku</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1994)</a:t>
            </a:r>
            <a:r>
              <a:rPr lang="cs-CZ" sz="1800" b="1" dirty="0">
                <a:effectLst/>
                <a:latin typeface="Calibri" panose="020F0502020204030204" pitchFamily="34" charset="0"/>
                <a:ea typeface="Times New Roman" panose="02020603050405020304" pitchFamily="18" charset="0"/>
                <a:cs typeface="Times New Roman" panose="02020603050405020304" pitchFamily="18" charset="0"/>
              </a:rPr>
              <a:t> se podíl těch, kteří nákup přiznávají pohybuje v průměru mezi 30 – 40 %. </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cs-CZ" sz="1800" b="1" dirty="0">
                <a:effectLst/>
                <a:latin typeface="Calibri" panose="020F0502020204030204" pitchFamily="34" charset="0"/>
                <a:ea typeface="Times New Roman" panose="02020603050405020304" pitchFamily="18" charset="0"/>
                <a:cs typeface="Times New Roman" panose="02020603050405020304" pitchFamily="18" charset="0"/>
              </a:rPr>
              <a:t>Nejčastěji vzpomínanou reklamou, která nákupní chování ovlivnila jsou reklamy na potraviny,  nápoje, elektroniku, drogerii a kosmetiku. </a:t>
            </a:r>
            <a:endParaRPr lang="cs-CZ" sz="1800" b="1" dirty="0">
              <a:effectLst/>
              <a:latin typeface="Times New Roman" panose="02020603050405020304" pitchFamily="18" charset="0"/>
              <a:ea typeface="Times New Roman" panose="02020603050405020304" pitchFamily="18" charset="0"/>
            </a:endParaRPr>
          </a:p>
          <a:p>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endParaRPr lang="cs-CZ" b="1" dirty="0"/>
          </a:p>
        </p:txBody>
      </p:sp>
    </p:spTree>
    <p:extLst>
      <p:ext uri="{BB962C8B-B14F-4D97-AF65-F5344CB8AC3E}">
        <p14:creationId xmlns:p14="http://schemas.microsoft.com/office/powerpoint/2010/main" val="121944418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504" y="1340768"/>
            <a:ext cx="8280400" cy="1008063"/>
          </a:xfrm>
          <a:prstGeom prst="rect">
            <a:avLst/>
          </a:prstGeom>
          <a:solidFill>
            <a:schemeClr val="bg1"/>
          </a:solidFill>
        </p:spPr>
        <p:txBody>
          <a:bodyPr/>
          <a:lstStyle/>
          <a:p>
            <a:r>
              <a:rPr lang="cs-CZ" b="1" dirty="0">
                <a:solidFill>
                  <a:srgbClr val="00368C"/>
                </a:solidFill>
              </a:rPr>
              <a:t>Společenská role reklamy</a:t>
            </a:r>
          </a:p>
        </p:txBody>
      </p:sp>
      <p:pic>
        <p:nvPicPr>
          <p:cNvPr id="12290" name="Picture 2" descr="Výsledek obrázku pro spole&amp;ccaron;nost"/>
          <p:cNvPicPr>
            <a:picLocks noChangeAspect="1" noChangeArrowheads="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val="0"/>
              </a:ext>
            </a:extLst>
          </a:blip>
          <a:srcRect r="26818"/>
          <a:stretch/>
        </p:blipFill>
        <p:spPr bwMode="auto">
          <a:xfrm>
            <a:off x="1547664" y="2132856"/>
            <a:ext cx="7128792" cy="43597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98819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 1">
            <a:extLst>
              <a:ext uri="{FF2B5EF4-FFF2-40B4-BE49-F238E27FC236}">
                <a16:creationId xmlns:a16="http://schemas.microsoft.com/office/drawing/2014/main" id="{D4A71E16-D4C5-995B-967A-A3A52108ED1B}"/>
              </a:ext>
            </a:extLst>
          </p:cNvPr>
          <p:cNvGraphicFramePr/>
          <p:nvPr>
            <p:extLst>
              <p:ext uri="{D42A27DB-BD31-4B8C-83A1-F6EECF244321}">
                <p14:modId xmlns:p14="http://schemas.microsoft.com/office/powerpoint/2010/main" val="1062375480"/>
              </p:ext>
            </p:extLst>
          </p:nvPr>
        </p:nvGraphicFramePr>
        <p:xfrm>
          <a:off x="1608517" y="1052736"/>
          <a:ext cx="5840425"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4531898"/>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628800"/>
            <a:ext cx="8640960" cy="3785652"/>
          </a:xfrm>
          <a:prstGeom prst="rect">
            <a:avLst/>
          </a:prstGeom>
        </p:spPr>
        <p:txBody>
          <a:bodyPr wrap="square">
            <a:spAutoFit/>
          </a:bodyPr>
          <a:lstStyle/>
          <a:p>
            <a:pPr lvl="0"/>
            <a:endParaRPr lang="cs-CZ" b="1" dirty="0"/>
          </a:p>
          <a:p>
            <a:pPr lvl="0" algn="ctr"/>
            <a:r>
              <a:rPr lang="cs-CZ" sz="2400" b="1" dirty="0"/>
              <a:t>Společenská role reklamy</a:t>
            </a:r>
          </a:p>
          <a:p>
            <a:pPr lvl="0"/>
            <a:endParaRPr lang="cs-CZ" b="1" dirty="0"/>
          </a:p>
          <a:p>
            <a:pPr lvl="0"/>
            <a:r>
              <a:rPr lang="cs-CZ" b="1" dirty="0"/>
              <a:t>Postoje k roli reklamy ve společnosti zůstávají ambivalentní. Část populace si uvědomuje důležitost reklamy pro ekonomiku i média, ale vidí i její negativní dopady.</a:t>
            </a:r>
            <a:endParaRPr lang="en-US" b="1" dirty="0"/>
          </a:p>
          <a:p>
            <a:pPr lvl="0"/>
            <a:endParaRPr lang="en-US" b="1" dirty="0"/>
          </a:p>
          <a:p>
            <a:pPr lvl="0"/>
            <a:r>
              <a:rPr lang="en-US" b="1" dirty="0" err="1"/>
              <a:t>Zhruba</a:t>
            </a:r>
            <a:r>
              <a:rPr lang="en-US" b="1" dirty="0"/>
              <a:t> </a:t>
            </a:r>
            <a:r>
              <a:rPr lang="en-US" b="1" dirty="0" err="1"/>
              <a:t>na</a:t>
            </a:r>
            <a:r>
              <a:rPr lang="en-US" b="1" dirty="0"/>
              <a:t> </a:t>
            </a:r>
            <a:r>
              <a:rPr lang="en-US" b="1" dirty="0" err="1"/>
              <a:t>stejné</a:t>
            </a:r>
            <a:r>
              <a:rPr lang="en-US" b="1" dirty="0"/>
              <a:t> </a:t>
            </a:r>
            <a:r>
              <a:rPr lang="en-US" b="1" dirty="0" err="1"/>
              <a:t>úrovni</a:t>
            </a:r>
            <a:r>
              <a:rPr lang="en-US" b="1" dirty="0"/>
              <a:t> </a:t>
            </a:r>
            <a:r>
              <a:rPr lang="en-US" b="1" dirty="0" err="1"/>
              <a:t>zůstává</a:t>
            </a:r>
            <a:r>
              <a:rPr lang="en-US" b="1" dirty="0"/>
              <a:t> </a:t>
            </a:r>
            <a:r>
              <a:rPr lang="en-US" b="1" dirty="0" err="1"/>
              <a:t>procento</a:t>
            </a:r>
            <a:r>
              <a:rPr lang="en-US" b="1" dirty="0"/>
              <a:t> </a:t>
            </a:r>
            <a:r>
              <a:rPr lang="en-US" b="1" dirty="0" err="1"/>
              <a:t>těch</a:t>
            </a:r>
            <a:r>
              <a:rPr lang="en-US" b="1" dirty="0"/>
              <a:t>, </a:t>
            </a:r>
            <a:r>
              <a:rPr lang="en-US" b="1" dirty="0" err="1"/>
              <a:t>kteří</a:t>
            </a:r>
            <a:r>
              <a:rPr lang="en-US" b="1" dirty="0"/>
              <a:t> </a:t>
            </a:r>
            <a:r>
              <a:rPr lang="en-US" b="1" dirty="0" err="1"/>
              <a:t>jsou</a:t>
            </a:r>
            <a:r>
              <a:rPr lang="en-US" b="1" dirty="0"/>
              <a:t> </a:t>
            </a:r>
            <a:r>
              <a:rPr lang="en-US" b="1" dirty="0" err="1"/>
              <a:t>přesvědčeni</a:t>
            </a:r>
            <a:r>
              <a:rPr lang="en-US" b="1" dirty="0"/>
              <a:t> o </a:t>
            </a:r>
            <a:r>
              <a:rPr lang="en-US" b="1" dirty="0" err="1"/>
              <a:t>manipulativní</a:t>
            </a:r>
            <a:r>
              <a:rPr lang="en-US" b="1" dirty="0"/>
              <a:t> </a:t>
            </a:r>
            <a:r>
              <a:rPr lang="en-US" b="1" dirty="0" err="1"/>
              <a:t>roli</a:t>
            </a:r>
            <a:r>
              <a:rPr lang="en-US" b="1" dirty="0"/>
              <a:t> </a:t>
            </a:r>
            <a:r>
              <a:rPr lang="en-US" b="1" dirty="0" err="1"/>
              <a:t>reklamy</a:t>
            </a:r>
            <a:r>
              <a:rPr lang="en-US" b="1" dirty="0"/>
              <a:t>.</a:t>
            </a:r>
          </a:p>
          <a:p>
            <a:pPr lvl="0"/>
            <a:endParaRPr lang="en-US" b="1" dirty="0"/>
          </a:p>
          <a:p>
            <a:pPr lvl="0"/>
            <a:r>
              <a:rPr lang="en-US" b="1" dirty="0" err="1"/>
              <a:t>Poněkud</a:t>
            </a:r>
            <a:r>
              <a:rPr lang="en-US" b="1" dirty="0"/>
              <a:t> se </a:t>
            </a:r>
            <a:r>
              <a:rPr lang="en-US" b="1" dirty="0" err="1"/>
              <a:t>zvýšil</a:t>
            </a:r>
            <a:r>
              <a:rPr lang="en-US" b="1" dirty="0"/>
              <a:t> </a:t>
            </a:r>
            <a:r>
              <a:rPr lang="en-US" b="1" dirty="0" err="1"/>
              <a:t>podíl</a:t>
            </a:r>
            <a:r>
              <a:rPr lang="en-US" b="1" dirty="0"/>
              <a:t> </a:t>
            </a:r>
            <a:r>
              <a:rPr lang="en-US" b="1" dirty="0" err="1"/>
              <a:t>těch</a:t>
            </a:r>
            <a:r>
              <a:rPr lang="en-US" b="1" dirty="0"/>
              <a:t>, </a:t>
            </a:r>
            <a:r>
              <a:rPr lang="en-US" b="1" dirty="0" err="1"/>
              <a:t>kteří</a:t>
            </a:r>
            <a:r>
              <a:rPr lang="en-US" b="1" dirty="0"/>
              <a:t> </a:t>
            </a:r>
            <a:r>
              <a:rPr lang="en-US" b="1" dirty="0" err="1"/>
              <a:t>projevují</a:t>
            </a:r>
            <a:r>
              <a:rPr lang="en-US" b="1" dirty="0"/>
              <a:t> </a:t>
            </a:r>
            <a:r>
              <a:rPr lang="en-US" b="1" dirty="0" err="1"/>
              <a:t>realistický</a:t>
            </a:r>
            <a:r>
              <a:rPr lang="en-US" b="1" dirty="0"/>
              <a:t> </a:t>
            </a:r>
            <a:r>
              <a:rPr lang="en-US" b="1" dirty="0" err="1"/>
              <a:t>pohled</a:t>
            </a:r>
            <a:r>
              <a:rPr lang="en-US" b="1" dirty="0"/>
              <a:t> </a:t>
            </a:r>
            <a:r>
              <a:rPr lang="en-US" b="1" dirty="0" err="1"/>
              <a:t>na</a:t>
            </a:r>
            <a:r>
              <a:rPr lang="en-US" b="1" dirty="0"/>
              <a:t> </a:t>
            </a:r>
            <a:r>
              <a:rPr lang="en-US" b="1" dirty="0" err="1"/>
              <a:t>reklamu</a:t>
            </a:r>
            <a:r>
              <a:rPr lang="en-US" b="1" dirty="0"/>
              <a:t>, </a:t>
            </a:r>
            <a:r>
              <a:rPr lang="en-US" b="1" dirty="0" err="1"/>
              <a:t>tj</a:t>
            </a:r>
            <a:r>
              <a:rPr lang="en-US" b="1" dirty="0"/>
              <a:t>. </a:t>
            </a:r>
            <a:r>
              <a:rPr lang="en-US" b="1" dirty="0" err="1"/>
              <a:t>uznávají</a:t>
            </a:r>
            <a:r>
              <a:rPr lang="en-US" b="1" dirty="0"/>
              <a:t> </a:t>
            </a:r>
            <a:r>
              <a:rPr lang="en-US" b="1" dirty="0" err="1"/>
              <a:t>její</a:t>
            </a:r>
            <a:r>
              <a:rPr lang="en-US" b="1" dirty="0"/>
              <a:t> </a:t>
            </a:r>
            <a:r>
              <a:rPr lang="en-US" b="1" dirty="0" err="1"/>
              <a:t>význam</a:t>
            </a:r>
            <a:r>
              <a:rPr lang="en-US" b="1" dirty="0"/>
              <a:t> pro </a:t>
            </a:r>
            <a:r>
              <a:rPr lang="en-US" b="1" dirty="0" err="1"/>
              <a:t>ekonomiku</a:t>
            </a:r>
            <a:r>
              <a:rPr lang="en-US" b="1" dirty="0"/>
              <a:t> a </a:t>
            </a:r>
            <a:r>
              <a:rPr lang="en-US" b="1" dirty="0" err="1"/>
              <a:t>považují</a:t>
            </a:r>
            <a:r>
              <a:rPr lang="en-US" b="1" dirty="0"/>
              <a:t> ji za </a:t>
            </a:r>
            <a:r>
              <a:rPr lang="en-US" b="1" dirty="0" err="1"/>
              <a:t>součást</a:t>
            </a:r>
            <a:r>
              <a:rPr lang="en-US" b="1" dirty="0"/>
              <a:t> </a:t>
            </a:r>
            <a:r>
              <a:rPr lang="en-US" b="1" dirty="0" err="1"/>
              <a:t>moderního</a:t>
            </a:r>
            <a:r>
              <a:rPr lang="en-US" b="1" dirty="0"/>
              <a:t> </a:t>
            </a:r>
            <a:r>
              <a:rPr lang="en-US" b="1" dirty="0" err="1"/>
              <a:t>života</a:t>
            </a:r>
            <a:endParaRPr lang="cs-CZ" b="1" dirty="0"/>
          </a:p>
          <a:p>
            <a:r>
              <a:rPr lang="cs-CZ" b="1" dirty="0"/>
              <a:t> </a:t>
            </a:r>
            <a:endParaRPr lang="cs-CZ" dirty="0"/>
          </a:p>
        </p:txBody>
      </p:sp>
    </p:spTree>
    <p:extLst>
      <p:ext uri="{BB962C8B-B14F-4D97-AF65-F5344CB8AC3E}">
        <p14:creationId xmlns:p14="http://schemas.microsoft.com/office/powerpoint/2010/main" val="3938105017"/>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2080" y="1196752"/>
            <a:ext cx="8280400" cy="1008063"/>
          </a:xfrm>
          <a:prstGeom prst="rect">
            <a:avLst/>
          </a:prstGeom>
          <a:solidFill>
            <a:schemeClr val="bg1"/>
          </a:solidFill>
        </p:spPr>
        <p:txBody>
          <a:bodyPr/>
          <a:lstStyle/>
          <a:p>
            <a:r>
              <a:rPr lang="cs-CZ" b="1" dirty="0">
                <a:solidFill>
                  <a:srgbClr val="00368C"/>
                </a:solidFill>
              </a:rPr>
              <a:t>Nevhodná témata v reklamě</a:t>
            </a:r>
          </a:p>
        </p:txBody>
      </p:sp>
      <p:sp>
        <p:nvSpPr>
          <p:cNvPr id="4" name="TextBox 3"/>
          <p:cNvSpPr txBox="1"/>
          <p:nvPr/>
        </p:nvSpPr>
        <p:spPr>
          <a:xfrm>
            <a:off x="6660232" y="3212976"/>
            <a:ext cx="2232248" cy="369332"/>
          </a:xfrm>
          <a:prstGeom prst="rect">
            <a:avLst/>
          </a:prstGeom>
          <a:noFill/>
        </p:spPr>
        <p:txBody>
          <a:bodyPr wrap="square" rtlCol="0">
            <a:spAutoFit/>
          </a:bodyPr>
          <a:lstStyle/>
          <a:p>
            <a:r>
              <a:rPr lang="cs-CZ" dirty="0">
                <a:solidFill>
                  <a:schemeClr val="bg1"/>
                </a:solidFill>
              </a:rPr>
              <a:t>R1,r3</a:t>
            </a:r>
          </a:p>
        </p:txBody>
      </p:sp>
      <p:pic>
        <p:nvPicPr>
          <p:cNvPr id="5" name="Picture 4" descr="Výsledek obrázku pro cigarety"/>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552" y="1700808"/>
            <a:ext cx="2525354" cy="31592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ýsledek obrázku pro pivo"/>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4008" y="2267298"/>
            <a:ext cx="2592287" cy="22606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Výsledek obrázku pro víno"/>
          <p:cNvPicPr>
            <a:picLocks noChangeAspect="1" noChangeArrowheads="1"/>
          </p:cNvPicPr>
          <p:nvPr/>
        </p:nvPicPr>
        <p:blipFill>
          <a:blip r:embed="rId4" cstate="print">
            <a:clrChange>
              <a:clrFrom>
                <a:srgbClr val="FEFEFE"/>
              </a:clrFrom>
              <a:clrTo>
                <a:srgbClr val="FEFEFE">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43808" y="3397642"/>
            <a:ext cx="2688836" cy="2348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ýsledek obrázku pro leky"/>
          <p:cNvPicPr>
            <a:picLocks noChangeAspect="1" noChangeArrowheads="1"/>
          </p:cNvPicPr>
          <p:nvPr/>
        </p:nvPicPr>
        <p:blipFill>
          <a:blip r:embed="rId5" cstate="print">
            <a:clrChange>
              <a:clrFrom>
                <a:srgbClr val="F5F5F5"/>
              </a:clrFrom>
              <a:clrTo>
                <a:srgbClr val="F5F5F5">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232651">
            <a:off x="6169221" y="4320838"/>
            <a:ext cx="2318342" cy="177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966140"/>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Zástupný symbol pro obsah 8">
            <a:extLst>
              <a:ext uri="{FF2B5EF4-FFF2-40B4-BE49-F238E27FC236}">
                <a16:creationId xmlns:a16="http://schemas.microsoft.com/office/drawing/2014/main" id="{EECD081F-EBFA-1056-6385-70D5646FE6EA}"/>
              </a:ext>
            </a:extLst>
          </p:cNvPr>
          <p:cNvGraphicFramePr>
            <a:graphicFrameLocks/>
          </p:cNvGraphicFramePr>
          <p:nvPr>
            <p:extLst>
              <p:ext uri="{D42A27DB-BD31-4B8C-83A1-F6EECF244321}">
                <p14:modId xmlns:p14="http://schemas.microsoft.com/office/powerpoint/2010/main" val="3265157973"/>
              </p:ext>
            </p:extLst>
          </p:nvPr>
        </p:nvGraphicFramePr>
        <p:xfrm>
          <a:off x="683568" y="1340768"/>
          <a:ext cx="6840760"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4365041"/>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5AEF45A7-F802-AB3C-B280-967B21668ED8}"/>
              </a:ext>
            </a:extLst>
          </p:cNvPr>
          <p:cNvSpPr txBox="1"/>
          <p:nvPr/>
        </p:nvSpPr>
        <p:spPr>
          <a:xfrm>
            <a:off x="755576" y="1196752"/>
            <a:ext cx="6768752" cy="369332"/>
          </a:xfrm>
          <a:prstGeom prst="rect">
            <a:avLst/>
          </a:prstGeom>
          <a:noFill/>
        </p:spPr>
        <p:txBody>
          <a:bodyPr wrap="square">
            <a:spAutoFit/>
          </a:bodyPr>
          <a:lstStyle/>
          <a:p>
            <a:pPr algn="ctr"/>
            <a:r>
              <a:rPr lang="cs-CZ" b="1" cap="all" dirty="0"/>
              <a:t>Postoje ke kontroverzním tématům v Reklamě</a:t>
            </a:r>
            <a:endParaRPr lang="cs-CZ" b="1" dirty="0"/>
          </a:p>
        </p:txBody>
      </p:sp>
      <p:sp>
        <p:nvSpPr>
          <p:cNvPr id="3" name="TextovéPole 2">
            <a:extLst>
              <a:ext uri="{FF2B5EF4-FFF2-40B4-BE49-F238E27FC236}">
                <a16:creationId xmlns:a16="http://schemas.microsoft.com/office/drawing/2014/main" id="{B28EE4D0-6717-42B0-C75F-64D4234D6919}"/>
              </a:ext>
            </a:extLst>
          </p:cNvPr>
          <p:cNvSpPr txBox="1"/>
          <p:nvPr/>
        </p:nvSpPr>
        <p:spPr>
          <a:xfrm>
            <a:off x="971600" y="1844824"/>
            <a:ext cx="7560840" cy="4524315"/>
          </a:xfrm>
          <a:prstGeom prst="rect">
            <a:avLst/>
          </a:prstGeom>
          <a:noFill/>
        </p:spPr>
        <p:txBody>
          <a:bodyPr wrap="square">
            <a:spAutoFit/>
          </a:bodyPr>
          <a:lstStyle/>
          <a:p>
            <a:r>
              <a:rPr lang="cs-CZ" sz="1800" b="1" dirty="0">
                <a:solidFill>
                  <a:srgbClr val="000000"/>
                </a:solidFill>
                <a:effectLst/>
                <a:latin typeface="+mn-lt"/>
                <a:ea typeface="Calibri" panose="020F0502020204030204" pitchFamily="34" charset="0"/>
              </a:rPr>
              <a:t>Stejně jako v minulých šetřeních jsou restriktivní postoje nejvýraznější u reklamy na cigarety i když je reklama na tabákové výrobky již řadu let zakázaná. </a:t>
            </a:r>
            <a:endParaRPr lang="en-US" sz="1800" b="1" dirty="0">
              <a:solidFill>
                <a:srgbClr val="000000"/>
              </a:solidFill>
              <a:effectLst/>
              <a:latin typeface="+mn-lt"/>
              <a:ea typeface="Calibri" panose="020F0502020204030204" pitchFamily="34" charset="0"/>
            </a:endParaRPr>
          </a:p>
          <a:p>
            <a:endParaRPr lang="en-US" sz="1800" b="1" dirty="0">
              <a:solidFill>
                <a:srgbClr val="000000"/>
              </a:solidFill>
              <a:effectLst/>
              <a:latin typeface="+mn-lt"/>
              <a:ea typeface="Calibri" panose="020F0502020204030204" pitchFamily="34" charset="0"/>
            </a:endParaRPr>
          </a:p>
          <a:p>
            <a:r>
              <a:rPr lang="cs-CZ" sz="1800" b="1" dirty="0">
                <a:solidFill>
                  <a:srgbClr val="000000"/>
                </a:solidFill>
                <a:effectLst/>
                <a:latin typeface="+mn-lt"/>
                <a:ea typeface="Calibri" panose="020F0502020204030204" pitchFamily="34" charset="0"/>
              </a:rPr>
              <a:t> Na druhém místě je to reklama na tvrdý alkohol, přetrvává tolerantní postoj k reklamě na pivo, víno a volně prodejné léky. </a:t>
            </a:r>
            <a:endParaRPr lang="en-US" sz="1800" b="1" dirty="0">
              <a:solidFill>
                <a:srgbClr val="000000"/>
              </a:solidFill>
              <a:effectLst/>
              <a:latin typeface="+mn-lt"/>
              <a:ea typeface="Calibri" panose="020F0502020204030204" pitchFamily="34" charset="0"/>
            </a:endParaRPr>
          </a:p>
          <a:p>
            <a:endParaRPr lang="en-US" b="1" dirty="0">
              <a:solidFill>
                <a:srgbClr val="000000"/>
              </a:solidFill>
              <a:latin typeface="+mn-lt"/>
              <a:ea typeface="Calibri" panose="020F0502020204030204" pitchFamily="34" charset="0"/>
            </a:endParaRPr>
          </a:p>
          <a:p>
            <a:r>
              <a:rPr lang="en-US" b="1" dirty="0" err="1">
                <a:latin typeface="+mn-lt"/>
                <a:ea typeface="Times New Roman" panose="02020603050405020304" pitchFamily="18" charset="0"/>
              </a:rPr>
              <a:t>V</a:t>
            </a:r>
            <a:r>
              <a:rPr lang="en-US" sz="1800" b="1" dirty="0" err="1">
                <a:latin typeface="+mn-lt"/>
                <a:ea typeface="Times New Roman" panose="02020603050405020304" pitchFamily="18" charset="0"/>
              </a:rPr>
              <a:t>yužívání</a:t>
            </a:r>
            <a:r>
              <a:rPr lang="en-US" sz="1800" b="1" dirty="0">
                <a:latin typeface="+mn-lt"/>
                <a:ea typeface="Times New Roman" panose="02020603050405020304" pitchFamily="18" charset="0"/>
              </a:rPr>
              <a:t> </a:t>
            </a:r>
            <a:r>
              <a:rPr lang="en-US" sz="1800" b="1" dirty="0" err="1">
                <a:latin typeface="+mn-lt"/>
                <a:ea typeface="Times New Roman" panose="02020603050405020304" pitchFamily="18" charset="0"/>
              </a:rPr>
              <a:t>erotických</a:t>
            </a:r>
            <a:r>
              <a:rPr lang="en-US" sz="1800" b="1" dirty="0">
                <a:latin typeface="+mn-lt"/>
                <a:ea typeface="Times New Roman" panose="02020603050405020304" pitchFamily="18" charset="0"/>
              </a:rPr>
              <a:t> a </a:t>
            </a:r>
            <a:r>
              <a:rPr lang="en-US" sz="1800" b="1" dirty="0" err="1">
                <a:latin typeface="+mn-lt"/>
                <a:ea typeface="Times New Roman" panose="02020603050405020304" pitchFamily="18" charset="0"/>
              </a:rPr>
              <a:t>sexuálních</a:t>
            </a:r>
            <a:r>
              <a:rPr lang="en-US" sz="1800" b="1" dirty="0">
                <a:latin typeface="+mn-lt"/>
                <a:ea typeface="Times New Roman" panose="02020603050405020304" pitchFamily="18" charset="0"/>
              </a:rPr>
              <a:t> </a:t>
            </a:r>
            <a:r>
              <a:rPr lang="en-US" sz="1800" b="1" dirty="0" err="1">
                <a:latin typeface="+mn-lt"/>
                <a:ea typeface="Times New Roman" panose="02020603050405020304" pitchFamily="18" charset="0"/>
              </a:rPr>
              <a:t>motivů</a:t>
            </a:r>
            <a:r>
              <a:rPr lang="en-US" b="1" dirty="0">
                <a:latin typeface="+mn-lt"/>
                <a:ea typeface="Times New Roman" panose="02020603050405020304" pitchFamily="18" charset="0"/>
              </a:rPr>
              <a:t> -</a:t>
            </a:r>
            <a:r>
              <a:rPr lang="cs-CZ" sz="1800" b="1" dirty="0">
                <a:effectLst/>
                <a:latin typeface="+mn-lt"/>
                <a:ea typeface="Times New Roman" panose="02020603050405020304" pitchFamily="18" charset="0"/>
              </a:rPr>
              <a:t> nedošlo k podstatným změnám. </a:t>
            </a:r>
            <a:endParaRPr lang="en-US" sz="1800" b="1" dirty="0">
              <a:effectLst/>
              <a:latin typeface="+mn-lt"/>
              <a:ea typeface="Times New Roman" panose="02020603050405020304" pitchFamily="18" charset="0"/>
            </a:endParaRPr>
          </a:p>
          <a:p>
            <a:r>
              <a:rPr lang="cs-CZ" sz="1800" b="1" dirty="0">
                <a:effectLst/>
                <a:latin typeface="+mn-lt"/>
                <a:ea typeface="Times New Roman" panose="02020603050405020304" pitchFamily="18" charset="0"/>
              </a:rPr>
              <a:t> </a:t>
            </a:r>
            <a:r>
              <a:rPr lang="en-US" b="1" dirty="0">
                <a:latin typeface="+mn-lt"/>
                <a:ea typeface="Times New Roman" panose="02020603050405020304" pitchFamily="18" charset="0"/>
              </a:rPr>
              <a:t>Č</a:t>
            </a:r>
            <a:r>
              <a:rPr lang="cs-CZ" sz="1800" b="1" dirty="0" err="1">
                <a:effectLst/>
                <a:latin typeface="+mn-lt"/>
                <a:ea typeface="Times New Roman" panose="02020603050405020304" pitchFamily="18" charset="0"/>
              </a:rPr>
              <a:t>eská</a:t>
            </a:r>
            <a:r>
              <a:rPr lang="cs-CZ" sz="1800" b="1" dirty="0">
                <a:effectLst/>
                <a:latin typeface="+mn-lt"/>
                <a:ea typeface="Times New Roman" panose="02020603050405020304" pitchFamily="18" charset="0"/>
              </a:rPr>
              <a:t> veřejnost je tolerantní a krajní postoj, tj. pobouření a vyžadování zákazu takové reklamy vyjádřilo v letošním roce 5 % dotázaných (v minulém roce to bylo 6 % ).</a:t>
            </a:r>
            <a:endParaRPr lang="en-US" sz="1800" b="1" dirty="0">
              <a:effectLst/>
              <a:latin typeface="+mn-lt"/>
              <a:ea typeface="Times New Roman" panose="02020603050405020304" pitchFamily="18" charset="0"/>
            </a:endParaRPr>
          </a:p>
          <a:p>
            <a:endParaRPr lang="en-US" sz="1800" b="1" dirty="0">
              <a:effectLst/>
              <a:latin typeface="+mn-lt"/>
              <a:ea typeface="Times New Roman" panose="02020603050405020304" pitchFamily="18" charset="0"/>
            </a:endParaRPr>
          </a:p>
          <a:p>
            <a:r>
              <a:rPr lang="cs-CZ" sz="1800" b="1" dirty="0">
                <a:effectLst/>
                <a:latin typeface="+mn-lt"/>
                <a:ea typeface="Times New Roman" panose="02020603050405020304" pitchFamily="18" charset="0"/>
              </a:rPr>
              <a:t> Část populace vyjadřuje negativní postoj, ale nevyžaduje zákaz. Muži jsou tolerantnější než ženy, častěji se jim reklamy líbí, především když odpovídají propagovanému výrobku.</a:t>
            </a:r>
          </a:p>
          <a:p>
            <a:endParaRPr lang="en-US" sz="1800" dirty="0">
              <a:solidFill>
                <a:srgbClr val="000000"/>
              </a:solidFill>
              <a:effectLst/>
              <a:latin typeface="+mn-lt"/>
              <a:ea typeface="Calibri" panose="020F0502020204030204" pitchFamily="34" charset="0"/>
            </a:endParaRPr>
          </a:p>
        </p:txBody>
      </p:sp>
    </p:spTree>
    <p:extLst>
      <p:ext uri="{BB962C8B-B14F-4D97-AF65-F5344CB8AC3E}">
        <p14:creationId xmlns:p14="http://schemas.microsoft.com/office/powerpoint/2010/main" val="245289465"/>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54" name="Group 50"/>
          <p:cNvGraphicFramePr>
            <a:graphicFrameLocks noGrp="1"/>
          </p:cNvGraphicFramePr>
          <p:nvPr/>
        </p:nvGraphicFramePr>
        <p:xfrm>
          <a:off x="533400" y="1268413"/>
          <a:ext cx="6415088" cy="5195892"/>
        </p:xfrm>
        <a:graphic>
          <a:graphicData uri="http://schemas.openxmlformats.org/drawingml/2006/table">
            <a:tbl>
              <a:tblPr/>
              <a:tblGrid>
                <a:gridCol w="2205038">
                  <a:extLst>
                    <a:ext uri="{9D8B030D-6E8A-4147-A177-3AD203B41FA5}">
                      <a16:colId xmlns:a16="http://schemas.microsoft.com/office/drawing/2014/main" val="20000"/>
                    </a:ext>
                  </a:extLst>
                </a:gridCol>
                <a:gridCol w="4210050">
                  <a:extLst>
                    <a:ext uri="{9D8B030D-6E8A-4147-A177-3AD203B41FA5}">
                      <a16:colId xmlns:a16="http://schemas.microsoft.com/office/drawing/2014/main" val="20001"/>
                    </a:ext>
                  </a:extLst>
                </a:gridCol>
              </a:tblGrid>
              <a:tr h="541338">
                <a:tc>
                  <a:txBody>
                    <a:bodyPr/>
                    <a:lstStyle/>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r>
                        <a:rPr kumimoji="0" lang="cs-CZ" sz="1400" b="1" i="0" u="none" strike="noStrike" cap="none" normalizeH="0" baseline="0">
                          <a:ln>
                            <a:noFill/>
                          </a:ln>
                          <a:solidFill>
                            <a:schemeClr val="tx1"/>
                          </a:solidFill>
                          <a:effectLst/>
                          <a:latin typeface="Calibri" pitchFamily="34" charset="0"/>
                          <a:cs typeface="Arial" charset="0"/>
                        </a:rPr>
                        <a:t>VÝZKUM</a:t>
                      </a:r>
                    </a:p>
                  </a:txBody>
                  <a:tcPr marL="36000" marR="72000" marT="0" marB="0" anchor="ctr" horzOverflow="overflow">
                    <a:lnL>
                      <a:noFill/>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77800" marR="0" lvl="0" indent="-88900" algn="l" defTabSz="914400" rtl="0" eaLnBrk="1" fontAlgn="base" latinLnBrk="0" hangingPunct="1">
                        <a:lnSpc>
                          <a:spcPct val="110000"/>
                        </a:lnSpc>
                        <a:spcBef>
                          <a:spcPct val="0"/>
                        </a:spcBef>
                        <a:spcAft>
                          <a:spcPct val="0"/>
                        </a:spcAft>
                        <a:buClrTx/>
                        <a:buSzTx/>
                        <a:buFont typeface="Arial" charset="0"/>
                        <a:buNone/>
                        <a:tabLst/>
                      </a:pPr>
                      <a:r>
                        <a:rPr kumimoji="0" lang="cs-CZ" sz="1400" b="0" i="0" u="none" strike="noStrike" cap="none" normalizeH="0" baseline="0">
                          <a:ln>
                            <a:noFill/>
                          </a:ln>
                          <a:solidFill>
                            <a:schemeClr val="tx1"/>
                          </a:solidFill>
                          <a:effectLst/>
                          <a:latin typeface="Calibri" pitchFamily="34" charset="0"/>
                          <a:cs typeface="Arial" charset="0"/>
                        </a:rPr>
                        <a:t>Češi  a reklama 2023</a:t>
                      </a:r>
                      <a:endParaRPr kumimoji="0" lang="en-US" sz="1400" b="0" i="0" u="none" strike="noStrike" cap="none" normalizeH="0" baseline="0">
                        <a:ln>
                          <a:noFill/>
                        </a:ln>
                        <a:solidFill>
                          <a:schemeClr val="tx1"/>
                        </a:solidFill>
                        <a:effectLst/>
                        <a:latin typeface="Calibri" pitchFamily="34" charset="0"/>
                        <a:cs typeface="Arial" charset="0"/>
                      </a:endParaRPr>
                    </a:p>
                  </a:txBody>
                  <a:tcPr marL="72000" marR="0" marT="0" marB="0" anchor="ctr" horzOverflow="overflow">
                    <a:lnL w="38100" cap="flat" cmpd="sng" algn="ctr">
                      <a:solidFill>
                        <a:schemeClr val="tx1"/>
                      </a:solidFill>
                      <a:prstDash val="solid"/>
                      <a:round/>
                      <a:headEnd type="none" w="med" len="med"/>
                      <a:tailEnd type="none" w="med" len="med"/>
                    </a:lnL>
                    <a:lnR>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1338">
                <a:tc>
                  <a:txBody>
                    <a:bodyPr/>
                    <a:lstStyle/>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r>
                        <a:rPr kumimoji="0" lang="cs-CZ" sz="1400" b="1" i="0" u="none" strike="noStrike" cap="none" normalizeH="0" baseline="0">
                          <a:ln>
                            <a:noFill/>
                          </a:ln>
                          <a:solidFill>
                            <a:schemeClr val="accent1"/>
                          </a:solidFill>
                          <a:effectLst/>
                          <a:latin typeface="Calibri" pitchFamily="34" charset="0"/>
                          <a:cs typeface="Arial" charset="0"/>
                        </a:rPr>
                        <a:t>DODAVATEL</a:t>
                      </a:r>
                    </a:p>
                  </a:txBody>
                  <a:tcPr marL="36000" marR="72000" marT="0" marB="0" anchor="ctr" horzOverflow="overflow">
                    <a:lnL>
                      <a:noFill/>
                    </a:lnL>
                    <a:lnR w="381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82563" marR="0" lvl="0" indent="-93663" algn="l" defTabSz="914400" rtl="0" eaLnBrk="1" fontAlgn="base" latinLnBrk="0" hangingPunct="1">
                        <a:lnSpc>
                          <a:spcPct val="110000"/>
                        </a:lnSpc>
                        <a:spcBef>
                          <a:spcPct val="0"/>
                        </a:spcBef>
                        <a:spcAft>
                          <a:spcPct val="0"/>
                        </a:spcAft>
                        <a:buClrTx/>
                        <a:buSzTx/>
                        <a:buFont typeface="Arial" charset="0"/>
                        <a:buNone/>
                        <a:tabLst/>
                      </a:pPr>
                      <a:r>
                        <a:rPr kumimoji="0" lang="cs-CZ" sz="1400" b="0" i="0" u="none" strike="noStrike" cap="none" normalizeH="0" baseline="0">
                          <a:ln>
                            <a:noFill/>
                          </a:ln>
                          <a:solidFill>
                            <a:schemeClr val="tx1"/>
                          </a:solidFill>
                          <a:effectLst/>
                          <a:latin typeface="Calibri" pitchFamily="34" charset="0"/>
                          <a:cs typeface="Arial" charset="0"/>
                        </a:rPr>
                        <a:t>ppm factum research s.r.o. </a:t>
                      </a:r>
                      <a:endParaRPr kumimoji="0" lang="en-US" sz="1400" b="0" i="0" u="none" strike="noStrike" cap="none" normalizeH="0" baseline="0">
                        <a:ln>
                          <a:noFill/>
                        </a:ln>
                        <a:solidFill>
                          <a:schemeClr val="tx1"/>
                        </a:solidFill>
                        <a:effectLst/>
                        <a:latin typeface="Calibri" pitchFamily="34" charset="0"/>
                        <a:cs typeface="Arial" charset="0"/>
                      </a:endParaRPr>
                    </a:p>
                  </a:txBody>
                  <a:tcPr marL="72000" marR="0" marT="0" marB="0" anchor="ctr" horzOverflow="overflow">
                    <a:lnL w="38100" cap="flat" cmpd="sng" algn="ctr">
                      <a:solidFill>
                        <a:schemeClr val="accent1"/>
                      </a:solidFill>
                      <a:prstDash val="solid"/>
                      <a:round/>
                      <a:headEnd type="none" w="med" len="med"/>
                      <a:tailEnd type="none" w="med" len="med"/>
                    </a:lnL>
                    <a:lnR>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1338">
                <a:tc>
                  <a:txBody>
                    <a:bodyPr/>
                    <a:lstStyle/>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r>
                        <a:rPr kumimoji="0" lang="cs-CZ" sz="1400" b="1" i="0" u="none" strike="noStrike" cap="none" normalizeH="0" baseline="0">
                          <a:ln>
                            <a:noFill/>
                          </a:ln>
                          <a:solidFill>
                            <a:schemeClr val="accent2"/>
                          </a:solidFill>
                          <a:effectLst/>
                          <a:latin typeface="Calibri" pitchFamily="34" charset="0"/>
                          <a:cs typeface="Arial" charset="0"/>
                        </a:rPr>
                        <a:t>CÍLOVÁ SKUPINA</a:t>
                      </a:r>
                    </a:p>
                  </a:txBody>
                  <a:tcPr marL="36000" marR="72000" marT="0" marB="0" anchor="ctr" horzOverflow="overflow">
                    <a:lnL>
                      <a:noFill/>
                    </a:lnL>
                    <a:lnR w="381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82563" marR="0" lvl="0" indent="-90488" algn="l" defTabSz="914400" rtl="0" eaLnBrk="1" fontAlgn="base" latinLnBrk="0" hangingPunct="1">
                        <a:lnSpc>
                          <a:spcPct val="110000"/>
                        </a:lnSpc>
                        <a:spcBef>
                          <a:spcPct val="0"/>
                        </a:spcBef>
                        <a:spcAft>
                          <a:spcPct val="0"/>
                        </a:spcAft>
                        <a:buClrTx/>
                        <a:buSzTx/>
                        <a:buFont typeface="Arial" charset="0"/>
                        <a:buNone/>
                        <a:tabLst/>
                      </a:pPr>
                      <a:r>
                        <a:rPr kumimoji="0" lang="cs-CZ" sz="1400" b="0" i="0" u="none" strike="noStrike" cap="none" normalizeH="0" baseline="0">
                          <a:ln>
                            <a:noFill/>
                          </a:ln>
                          <a:solidFill>
                            <a:schemeClr val="tx1"/>
                          </a:solidFill>
                          <a:effectLst/>
                          <a:latin typeface="Calibri" pitchFamily="34" charset="0"/>
                          <a:cs typeface="Arial" charset="0"/>
                        </a:rPr>
                        <a:t>Online populace ČR ve věku 15 let +</a:t>
                      </a:r>
                      <a:endParaRPr kumimoji="0" lang="en-US" sz="1400" b="0" i="0" u="none" strike="noStrike" cap="none" normalizeH="0" baseline="0">
                        <a:ln>
                          <a:noFill/>
                        </a:ln>
                        <a:solidFill>
                          <a:schemeClr val="tx1"/>
                        </a:solidFill>
                        <a:effectLst/>
                        <a:latin typeface="Calibri" pitchFamily="34" charset="0"/>
                        <a:cs typeface="Arial" charset="0"/>
                      </a:endParaRPr>
                    </a:p>
                  </a:txBody>
                  <a:tcPr marL="72000" marR="0" marT="0" marB="0" anchor="ctr" horzOverflow="overflow">
                    <a:lnL w="38100" cap="flat" cmpd="sng" algn="ctr">
                      <a:solidFill>
                        <a:schemeClr val="accent2"/>
                      </a:solidFill>
                      <a:prstDash val="solid"/>
                      <a:round/>
                      <a:headEnd type="none" w="med" len="med"/>
                      <a:tailEnd type="none" w="med" len="med"/>
                    </a:lnL>
                    <a:lnR>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1338">
                <a:tc>
                  <a:txBody>
                    <a:bodyPr/>
                    <a:lstStyle/>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r>
                        <a:rPr kumimoji="0" lang="cs-CZ" sz="1400" b="1" i="0" u="none" strike="noStrike" cap="none" normalizeH="0" baseline="0">
                          <a:ln>
                            <a:noFill/>
                          </a:ln>
                          <a:solidFill>
                            <a:srgbClr val="E9693C"/>
                          </a:solidFill>
                          <a:effectLst/>
                          <a:latin typeface="Calibri" pitchFamily="34" charset="0"/>
                          <a:cs typeface="Arial" charset="0"/>
                        </a:rPr>
                        <a:t>METODA</a:t>
                      </a:r>
                    </a:p>
                  </a:txBody>
                  <a:tcPr marL="36000" marR="72000" marT="0" marB="0" anchor="ctr" horzOverflow="overflow">
                    <a:lnL>
                      <a:noFill/>
                    </a:lnL>
                    <a:lnR w="38100" cap="flat" cmpd="sng" algn="ctr">
                      <a:solidFill>
                        <a:srgbClr val="E9693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77800" marR="0" lvl="0" indent="-88900" algn="l" defTabSz="914400" rtl="0" eaLnBrk="1" fontAlgn="base" latinLnBrk="0" hangingPunct="1">
                        <a:lnSpc>
                          <a:spcPct val="110000"/>
                        </a:lnSpc>
                        <a:spcBef>
                          <a:spcPct val="0"/>
                        </a:spcBef>
                        <a:spcAft>
                          <a:spcPct val="0"/>
                        </a:spcAft>
                        <a:buClrTx/>
                        <a:buSzTx/>
                        <a:buFont typeface="Arial" charset="0"/>
                        <a:buNone/>
                        <a:tabLst/>
                      </a:pPr>
                      <a:r>
                        <a:rPr kumimoji="0" lang="cs-CZ" sz="1400" b="0" i="0" u="none" strike="noStrike" cap="none" normalizeH="0" baseline="0">
                          <a:ln>
                            <a:noFill/>
                          </a:ln>
                          <a:solidFill>
                            <a:schemeClr val="tx1"/>
                          </a:solidFill>
                          <a:effectLst/>
                          <a:latin typeface="Calibri" pitchFamily="34" charset="0"/>
                          <a:cs typeface="Arial" charset="0"/>
                        </a:rPr>
                        <a:t>CAWI Omnibus (syndikovaný výzkum)</a:t>
                      </a:r>
                      <a:endParaRPr kumimoji="0" lang="en-US" sz="1400" b="0" i="0" u="none" strike="noStrike" cap="none" normalizeH="0" baseline="0">
                        <a:ln>
                          <a:noFill/>
                        </a:ln>
                        <a:solidFill>
                          <a:schemeClr val="tx1"/>
                        </a:solidFill>
                        <a:effectLst/>
                        <a:latin typeface="Calibri" pitchFamily="34" charset="0"/>
                        <a:cs typeface="Arial" charset="0"/>
                      </a:endParaRPr>
                    </a:p>
                  </a:txBody>
                  <a:tcPr marL="72000" marR="0" marT="0" marB="0" anchor="ctr" horzOverflow="overflow">
                    <a:lnL w="38100" cap="flat" cmpd="sng" algn="ctr">
                      <a:solidFill>
                        <a:srgbClr val="E9693C"/>
                      </a:solidFill>
                      <a:prstDash val="solid"/>
                      <a:round/>
                      <a:headEnd type="none" w="med" len="med"/>
                      <a:tailEnd type="none" w="med" len="med"/>
                    </a:lnL>
                    <a:lnR>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1338">
                <a:tc>
                  <a:txBody>
                    <a:bodyPr/>
                    <a:lstStyle/>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r>
                        <a:rPr kumimoji="0" lang="cs-CZ" sz="1400" b="1" i="0" u="none" strike="noStrike" cap="none" normalizeH="0" baseline="0">
                          <a:ln>
                            <a:noFill/>
                          </a:ln>
                          <a:solidFill>
                            <a:srgbClr val="B82928"/>
                          </a:solidFill>
                          <a:effectLst/>
                          <a:latin typeface="Calibri" pitchFamily="34" charset="0"/>
                          <a:cs typeface="Arial" charset="0"/>
                        </a:rPr>
                        <a:t>SBĚR DAT</a:t>
                      </a:r>
                    </a:p>
                  </a:txBody>
                  <a:tcPr marL="36000" marR="72000" marT="0" marB="0" anchor="ctr" horzOverflow="overflow">
                    <a:lnL>
                      <a:noFill/>
                    </a:lnL>
                    <a:lnR w="38100" cap="flat" cmpd="sng" algn="ctr">
                      <a:solidFill>
                        <a:srgbClr val="B8292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77800" marR="0" lvl="0" indent="-88900" algn="l" defTabSz="914400" rtl="0" eaLnBrk="1" fontAlgn="base" latinLnBrk="0" hangingPunct="1">
                        <a:lnSpc>
                          <a:spcPct val="110000"/>
                        </a:lnSpc>
                        <a:spcBef>
                          <a:spcPct val="0"/>
                        </a:spcBef>
                        <a:spcAft>
                          <a:spcPct val="0"/>
                        </a:spcAft>
                        <a:buClrTx/>
                        <a:buSzPct val="110000"/>
                        <a:buFont typeface="Arial" charset="0"/>
                        <a:buNone/>
                        <a:tabLst/>
                      </a:pPr>
                      <a:r>
                        <a:rPr kumimoji="0" lang="cs-CZ" sz="1400" b="0" i="0" u="none" strike="noStrike" cap="none" normalizeH="0" baseline="0">
                          <a:ln>
                            <a:noFill/>
                          </a:ln>
                          <a:solidFill>
                            <a:schemeClr val="tx1"/>
                          </a:solidFill>
                          <a:effectLst/>
                          <a:latin typeface="Calibri" pitchFamily="34" charset="0"/>
                          <a:cs typeface="Arial" charset="0"/>
                        </a:rPr>
                        <a:t>9.1.2023 – 18.1.2023</a:t>
                      </a:r>
                      <a:endParaRPr kumimoji="0" lang="en-US" sz="1400" b="0" i="0" u="none" strike="noStrike" cap="none" normalizeH="0" baseline="0">
                        <a:ln>
                          <a:noFill/>
                        </a:ln>
                        <a:solidFill>
                          <a:schemeClr val="tx1"/>
                        </a:solidFill>
                        <a:effectLst/>
                        <a:latin typeface="Calibri" pitchFamily="34" charset="0"/>
                        <a:cs typeface="Arial" charset="0"/>
                      </a:endParaRPr>
                    </a:p>
                  </a:txBody>
                  <a:tcPr marL="72000" marR="0" marT="0" marB="0" anchor="ctr" horzOverflow="overflow">
                    <a:lnL w="38100" cap="flat" cmpd="sng" algn="ctr">
                      <a:solidFill>
                        <a:srgbClr val="B82928"/>
                      </a:solidFill>
                      <a:prstDash val="solid"/>
                      <a:round/>
                      <a:headEnd type="none" w="med" len="med"/>
                      <a:tailEnd type="none" w="med" len="med"/>
                    </a:lnL>
                    <a:lnR>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6113">
                <a:tc>
                  <a:txBody>
                    <a:bodyPr/>
                    <a:lstStyle/>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r>
                        <a:rPr kumimoji="0" lang="cs-CZ" sz="1400" b="1" i="0" u="none" strike="noStrike" cap="none" normalizeH="0" baseline="0">
                          <a:ln>
                            <a:noFill/>
                          </a:ln>
                          <a:solidFill>
                            <a:srgbClr val="8B4A66"/>
                          </a:solidFill>
                          <a:effectLst/>
                          <a:latin typeface="Calibri" pitchFamily="34" charset="0"/>
                          <a:cs typeface="Arial" charset="0"/>
                        </a:rPr>
                        <a:t>VELIKOST VÝBĚROVÉHO SOUBORU</a:t>
                      </a:r>
                    </a:p>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endParaRPr kumimoji="0" lang="cs-CZ" sz="1400" b="1" i="0" u="none" strike="noStrike" cap="none" normalizeH="0" baseline="0">
                        <a:ln>
                          <a:noFill/>
                        </a:ln>
                        <a:solidFill>
                          <a:srgbClr val="5757D5"/>
                        </a:solidFill>
                        <a:effectLst/>
                        <a:latin typeface="Calibri" pitchFamily="34" charset="0"/>
                        <a:cs typeface="Arial" charset="0"/>
                      </a:endParaRPr>
                    </a:p>
                  </a:txBody>
                  <a:tcPr marL="36000" marR="72000" marT="0" marB="0" anchor="ctr" horzOverflow="overflow">
                    <a:lnL>
                      <a:noFill/>
                    </a:lnL>
                    <a:lnR w="38100" cap="flat" cmpd="sng" algn="ctr">
                      <a:solidFill>
                        <a:srgbClr val="5757D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77800" marR="0" lvl="0" indent="-88900" algn="l" defTabSz="914400" rtl="0" eaLnBrk="1" fontAlgn="base" latinLnBrk="0" hangingPunct="1">
                        <a:lnSpc>
                          <a:spcPct val="110000"/>
                        </a:lnSpc>
                        <a:spcBef>
                          <a:spcPct val="0"/>
                        </a:spcBef>
                        <a:spcAft>
                          <a:spcPct val="0"/>
                        </a:spcAft>
                        <a:buClrTx/>
                        <a:buSzPct val="110000"/>
                        <a:buFont typeface="Arial" charset="0"/>
                        <a:buNone/>
                        <a:tabLst/>
                      </a:pPr>
                      <a:r>
                        <a:rPr kumimoji="0" lang="cs-CZ" sz="1400" b="0" i="0" u="none" strike="noStrike" cap="none" normalizeH="0" baseline="0">
                          <a:ln>
                            <a:noFill/>
                          </a:ln>
                          <a:solidFill>
                            <a:schemeClr val="tx1"/>
                          </a:solidFill>
                          <a:effectLst/>
                          <a:latin typeface="Calibri" pitchFamily="34" charset="0"/>
                          <a:cs typeface="Arial" charset="0"/>
                        </a:rPr>
                        <a:t>n=1000</a:t>
                      </a:r>
                    </a:p>
                    <a:p>
                      <a:pPr marL="177800" marR="0" lvl="0" indent="-88900" algn="l" defTabSz="914400" rtl="0" eaLnBrk="1" fontAlgn="base" latinLnBrk="0" hangingPunct="1">
                        <a:lnSpc>
                          <a:spcPct val="110000"/>
                        </a:lnSpc>
                        <a:spcBef>
                          <a:spcPct val="0"/>
                        </a:spcBef>
                        <a:spcAft>
                          <a:spcPct val="0"/>
                        </a:spcAft>
                        <a:buClrTx/>
                        <a:buSzPct val="110000"/>
                        <a:buFont typeface="Arial" charset="0"/>
                        <a:buNone/>
                        <a:tabLst/>
                      </a:pPr>
                      <a:endParaRPr kumimoji="0" lang="en-US" sz="1400" b="0" i="0" u="none" strike="noStrike" cap="none" normalizeH="0" baseline="0">
                        <a:ln>
                          <a:noFill/>
                        </a:ln>
                        <a:solidFill>
                          <a:schemeClr val="tx1"/>
                        </a:solidFill>
                        <a:effectLst/>
                        <a:latin typeface="Calibri" pitchFamily="34" charset="0"/>
                        <a:cs typeface="Arial" charset="0"/>
                      </a:endParaRPr>
                    </a:p>
                  </a:txBody>
                  <a:tcPr marL="72000" marR="0" marT="0" marB="0" anchor="ctr" horzOverflow="overflow">
                    <a:lnL w="38100" cap="flat" cmpd="sng" algn="ctr">
                      <a:solidFill>
                        <a:srgbClr val="5757D5"/>
                      </a:solidFill>
                      <a:prstDash val="solid"/>
                      <a:round/>
                      <a:headEnd type="none" w="med" len="med"/>
                      <a:tailEnd type="none" w="med" len="med"/>
                    </a:lnL>
                    <a:lnR>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5638">
                <a:tc>
                  <a:txBody>
                    <a:bodyPr/>
                    <a:lstStyle/>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r>
                        <a:rPr kumimoji="0" lang="cs-CZ" sz="1400" b="1" i="0" u="none" strike="noStrike" cap="none" normalizeH="0" baseline="0">
                          <a:ln>
                            <a:noFill/>
                          </a:ln>
                          <a:solidFill>
                            <a:srgbClr val="00B0F0"/>
                          </a:solidFill>
                          <a:effectLst/>
                          <a:latin typeface="Calibri" pitchFamily="34" charset="0"/>
                          <a:cs typeface="Arial" charset="0"/>
                        </a:rPr>
                        <a:t>VÝBĚR</a:t>
                      </a:r>
                    </a:p>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endParaRPr kumimoji="0" lang="cs-CZ" sz="1400" b="1" i="0" u="none" strike="noStrike" cap="none" normalizeH="0" baseline="0">
                        <a:ln>
                          <a:noFill/>
                        </a:ln>
                        <a:solidFill>
                          <a:srgbClr val="8B4A66"/>
                        </a:solidFill>
                        <a:effectLst/>
                        <a:latin typeface="Calibri" pitchFamily="34" charset="0"/>
                        <a:cs typeface="Arial" charset="0"/>
                      </a:endParaRPr>
                    </a:p>
                  </a:txBody>
                  <a:tcPr marL="36000" marR="72000" marT="0" marB="0" anchor="ctr" horzOverflow="overflow">
                    <a:lnL>
                      <a:noFill/>
                    </a:lnL>
                    <a:lnR w="38100" cap="flat" cmpd="sng" algn="ctr">
                      <a:solidFill>
                        <a:srgbClr val="8B4A6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82563" marR="0" lvl="0" indent="-90488" algn="l" defTabSz="914400" rtl="0" eaLnBrk="1" fontAlgn="ctr"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Calibri" pitchFamily="34" charset="0"/>
                          <a:cs typeface="Arial" charset="0"/>
                        </a:rPr>
                        <a:t>Reprezentativní výběr se stanovením kvót na pohlaví, věk, vzdělání, velikost místa bydliště a region</a:t>
                      </a:r>
                    </a:p>
                    <a:p>
                      <a:pPr marL="182563" marR="0" lvl="0" indent="-90488" algn="l" defTabSz="914400" rtl="0" eaLnBrk="1" fontAlgn="base" latinLnBrk="0" hangingPunct="1">
                        <a:lnSpc>
                          <a:spcPct val="110000"/>
                        </a:lnSpc>
                        <a:spcBef>
                          <a:spcPct val="0"/>
                        </a:spcBef>
                        <a:spcAft>
                          <a:spcPct val="0"/>
                        </a:spcAft>
                        <a:buClrTx/>
                        <a:buSzPct val="110000"/>
                        <a:buFont typeface="Arial" charset="0"/>
                        <a:buNone/>
                        <a:tabLst/>
                      </a:pPr>
                      <a:endParaRPr kumimoji="0" lang="cs-CZ" sz="1400" b="0" i="0" u="none" strike="noStrike" cap="none" normalizeH="0" baseline="0">
                        <a:ln>
                          <a:noFill/>
                        </a:ln>
                        <a:solidFill>
                          <a:schemeClr val="tx1"/>
                        </a:solidFill>
                        <a:effectLst/>
                        <a:latin typeface="Calibri" pitchFamily="34" charset="0"/>
                        <a:cs typeface="Arial" charset="0"/>
                      </a:endParaRPr>
                    </a:p>
                  </a:txBody>
                  <a:tcPr marL="72000" marR="0" marT="0" marB="0" anchor="ctr" horzOverflow="overflow">
                    <a:lnL w="38100" cap="flat" cmpd="sng" algn="ctr">
                      <a:solidFill>
                        <a:srgbClr val="8B4A66"/>
                      </a:solidFill>
                      <a:prstDash val="solid"/>
                      <a:round/>
                      <a:headEnd type="none" w="med" len="med"/>
                      <a:tailEnd type="none" w="med" len="med"/>
                    </a:lnL>
                    <a:lnR>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6113">
                <a:tc>
                  <a:txBody>
                    <a:bodyPr/>
                    <a:lstStyle/>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r>
                        <a:rPr kumimoji="0" lang="cs-CZ" sz="1400" b="1" i="0" u="none" strike="noStrike" cap="none" normalizeH="0" baseline="0">
                          <a:ln>
                            <a:noFill/>
                          </a:ln>
                          <a:solidFill>
                            <a:srgbClr val="7F7F7F"/>
                          </a:solidFill>
                          <a:effectLst/>
                          <a:latin typeface="Calibri" pitchFamily="34" charset="0"/>
                          <a:cs typeface="Arial" charset="0"/>
                        </a:rPr>
                        <a:t>ANALÝZA</a:t>
                      </a:r>
                    </a:p>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endParaRPr kumimoji="0" lang="cs-CZ" sz="1400" b="1" i="0" u="none" strike="noStrike" cap="none" normalizeH="0" baseline="0">
                        <a:ln>
                          <a:noFill/>
                        </a:ln>
                        <a:solidFill>
                          <a:srgbClr val="00B0F0"/>
                        </a:solidFill>
                        <a:effectLst/>
                        <a:latin typeface="Calibri" pitchFamily="34" charset="0"/>
                        <a:cs typeface="Arial" charset="0"/>
                      </a:endParaRPr>
                    </a:p>
                  </a:txBody>
                  <a:tcPr marL="36000" marR="72000" marT="0" marB="0" anchor="ctr" horzOverflow="overflow">
                    <a:lnL>
                      <a:noFill/>
                    </a:lnL>
                    <a:lnR w="38100" cap="flat" cmpd="sng" algn="ctr">
                      <a:solidFill>
                        <a:srgbClr val="00B0F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82563" marR="0" lvl="0" indent="-90488" algn="l" defTabSz="914400" rtl="0" eaLnBrk="1" fontAlgn="ctr"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Calibri" pitchFamily="34" charset="0"/>
                          <a:cs typeface="Arial" charset="0"/>
                        </a:rPr>
                        <a:t>zpracování statistickým programem SPSS, čištění dat, třídění 1. a 2. stupně</a:t>
                      </a:r>
                      <a:endParaRPr kumimoji="0" lang="cs-CZ" sz="1800" b="0" i="0" u="none" strike="noStrike" cap="none" normalizeH="0" baseline="0">
                        <a:ln>
                          <a:noFill/>
                        </a:ln>
                        <a:solidFill>
                          <a:schemeClr val="tx1"/>
                        </a:solidFill>
                        <a:effectLst/>
                        <a:latin typeface="Arial" charset="0"/>
                        <a:cs typeface="Arial" charset="0"/>
                      </a:endParaRPr>
                    </a:p>
                    <a:p>
                      <a:pPr marL="182563" marR="0" lvl="0" indent="-90488" algn="l" defTabSz="914400" rtl="0" eaLnBrk="1" fontAlgn="ctr" latinLnBrk="0" hangingPunct="1">
                        <a:lnSpc>
                          <a:spcPct val="100000"/>
                        </a:lnSpc>
                        <a:spcBef>
                          <a:spcPct val="0"/>
                        </a:spcBef>
                        <a:spcAft>
                          <a:spcPct val="0"/>
                        </a:spcAft>
                        <a:buClrTx/>
                        <a:buSzTx/>
                        <a:buFontTx/>
                        <a:buNone/>
                        <a:tabLst/>
                      </a:pPr>
                      <a:endParaRPr kumimoji="0" lang="cs-CZ" sz="1400" b="0" i="0" u="none" strike="noStrike" cap="none" normalizeH="0" baseline="0">
                        <a:ln>
                          <a:noFill/>
                        </a:ln>
                        <a:solidFill>
                          <a:schemeClr val="tx1"/>
                        </a:solidFill>
                        <a:effectLst/>
                        <a:latin typeface="Calibri" pitchFamily="34" charset="0"/>
                        <a:cs typeface="Arial" charset="0"/>
                      </a:endParaRPr>
                    </a:p>
                  </a:txBody>
                  <a:tcPr marL="72000" marR="0" marT="0" marB="0" anchor="ctr" horzOverflow="overflow">
                    <a:lnL w="38100" cap="flat" cmpd="sng" algn="ctr">
                      <a:solidFill>
                        <a:srgbClr val="00B0F0"/>
                      </a:solidFill>
                      <a:prstDash val="solid"/>
                      <a:round/>
                      <a:headEnd type="none" w="med" len="med"/>
                      <a:tailEnd type="none" w="med" len="med"/>
                    </a:lnL>
                    <a:lnR>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41338">
                <a:tc>
                  <a:txBody>
                    <a:bodyPr/>
                    <a:lstStyle/>
                    <a:p>
                      <a:pPr marL="0" marR="0" lvl="0" indent="0" algn="r" defTabSz="914400" rtl="0" eaLnBrk="1" fontAlgn="base" latinLnBrk="0" hangingPunct="1">
                        <a:lnSpc>
                          <a:spcPct val="100000"/>
                        </a:lnSpc>
                        <a:spcBef>
                          <a:spcPct val="0"/>
                        </a:spcBef>
                        <a:spcAft>
                          <a:spcPct val="0"/>
                        </a:spcAft>
                        <a:buClrTx/>
                        <a:buSzPct val="110000"/>
                        <a:buFont typeface="Wingdings" pitchFamily="2" charset="2"/>
                        <a:buNone/>
                        <a:tabLst/>
                      </a:pPr>
                      <a:endParaRPr kumimoji="0" lang="cs-CZ" sz="1400" b="1" i="0" u="none" strike="noStrike" cap="none" normalizeH="0" baseline="0">
                        <a:ln>
                          <a:noFill/>
                        </a:ln>
                        <a:solidFill>
                          <a:srgbClr val="7F7F7F"/>
                        </a:solidFill>
                        <a:effectLst/>
                        <a:latin typeface="Calibri" pitchFamily="34" charset="0"/>
                        <a:cs typeface="Arial" charset="0"/>
                      </a:endParaRPr>
                    </a:p>
                  </a:txBody>
                  <a:tcPr marL="36000" marR="72000" marT="0" marB="0" anchor="ctr" horzOverflow="overflow">
                    <a:lnL>
                      <a:noFill/>
                    </a:lnL>
                    <a:lnR w="38100" cap="flat" cmpd="sng" algn="ctr">
                      <a:solidFill>
                        <a:srgbClr val="A6A6A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92075"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marL="72000" marR="0" marT="0" marB="0" anchor="ctr" horzOverflow="overflow">
                    <a:lnL w="38100" cap="flat" cmpd="sng" algn="ctr">
                      <a:solidFill>
                        <a:srgbClr val="A6A6A6"/>
                      </a:solidFill>
                      <a:prstDash val="solid"/>
                      <a:round/>
                      <a:headEnd type="none" w="med" len="med"/>
                      <a:tailEnd type="none" w="med" len="med"/>
                    </a:lnL>
                    <a:lnR>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2080" y="1196752"/>
            <a:ext cx="8280400" cy="1008063"/>
          </a:xfrm>
          <a:prstGeom prst="rect">
            <a:avLst/>
          </a:prstGeom>
          <a:solidFill>
            <a:schemeClr val="bg1"/>
          </a:solidFill>
        </p:spPr>
        <p:txBody>
          <a:bodyPr/>
          <a:lstStyle/>
          <a:p>
            <a:r>
              <a:rPr lang="cs-CZ" b="1" dirty="0">
                <a:solidFill>
                  <a:srgbClr val="00368C"/>
                </a:solidFill>
              </a:rPr>
              <a:t>Jaká má reklama být</a:t>
            </a:r>
          </a:p>
        </p:txBody>
      </p:sp>
      <p:sp>
        <p:nvSpPr>
          <p:cNvPr id="4" name="TextBox 3"/>
          <p:cNvSpPr txBox="1"/>
          <p:nvPr/>
        </p:nvSpPr>
        <p:spPr>
          <a:xfrm>
            <a:off x="6660232" y="3212976"/>
            <a:ext cx="2232248" cy="369332"/>
          </a:xfrm>
          <a:prstGeom prst="rect">
            <a:avLst/>
          </a:prstGeom>
          <a:noFill/>
        </p:spPr>
        <p:txBody>
          <a:bodyPr wrap="square" rtlCol="0">
            <a:spAutoFit/>
          </a:bodyPr>
          <a:lstStyle/>
          <a:p>
            <a:r>
              <a:rPr lang="cs-CZ" dirty="0">
                <a:solidFill>
                  <a:schemeClr val="bg1"/>
                </a:solidFill>
              </a:rPr>
              <a:t>R1,r3</a:t>
            </a:r>
          </a:p>
        </p:txBody>
      </p:sp>
      <p:pic>
        <p:nvPicPr>
          <p:cNvPr id="13314" name="Picture 2" descr="Výsledek obrázku pro influence"/>
          <p:cNvPicPr>
            <a:picLocks noChangeAspect="1" noChangeArrowheads="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val="0"/>
              </a:ext>
            </a:extLst>
          </a:blip>
          <a:srcRect r="4228"/>
          <a:stretch/>
        </p:blipFill>
        <p:spPr bwMode="auto">
          <a:xfrm>
            <a:off x="1784043" y="1916832"/>
            <a:ext cx="7344816" cy="45388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991683"/>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3A342E2E-CECA-604F-CD53-E9D5188D58EE}"/>
              </a:ext>
            </a:extLst>
          </p:cNvPr>
          <p:cNvSpPr txBox="1"/>
          <p:nvPr/>
        </p:nvSpPr>
        <p:spPr>
          <a:xfrm>
            <a:off x="683568" y="1772816"/>
            <a:ext cx="7992888" cy="4862870"/>
          </a:xfrm>
          <a:prstGeom prst="rect">
            <a:avLst/>
          </a:prstGeom>
          <a:noFill/>
        </p:spPr>
        <p:txBody>
          <a:bodyPr wrap="square">
            <a:spAutoFit/>
          </a:bodyPr>
          <a:lstStyle/>
          <a:p>
            <a:pPr algn="ctr"/>
            <a:r>
              <a:rPr lang="en-US" sz="1800" b="1" dirty="0" err="1">
                <a:effectLst/>
                <a:latin typeface="Calibri" panose="020F0502020204030204" pitchFamily="34" charset="0"/>
                <a:ea typeface="Times New Roman" panose="02020603050405020304" pitchFamily="18" charset="0"/>
              </a:rPr>
              <a:t>Jakou</a:t>
            </a:r>
            <a:r>
              <a:rPr lang="en-US" sz="1800" b="1" dirty="0">
                <a:effectLst/>
                <a:latin typeface="Calibri" panose="020F0502020204030204" pitchFamily="34" charset="0"/>
                <a:ea typeface="Times New Roman" panose="02020603050405020304" pitchFamily="18" charset="0"/>
              </a:rPr>
              <a:t> </a:t>
            </a:r>
            <a:r>
              <a:rPr lang="en-US" sz="1800" b="1" dirty="0" err="1">
                <a:effectLst/>
                <a:latin typeface="Calibri" panose="020F0502020204030204" pitchFamily="34" charset="0"/>
                <a:ea typeface="Times New Roman" panose="02020603050405020304" pitchFamily="18" charset="0"/>
              </a:rPr>
              <a:t>reklamu</a:t>
            </a:r>
            <a:r>
              <a:rPr lang="en-US" sz="1800" b="1" dirty="0">
                <a:effectLst/>
                <a:latin typeface="Calibri" panose="020F0502020204030204" pitchFamily="34" charset="0"/>
                <a:ea typeface="Times New Roman" panose="02020603050405020304" pitchFamily="18" charset="0"/>
              </a:rPr>
              <a:t> </a:t>
            </a:r>
            <a:r>
              <a:rPr lang="en-US" sz="1800" b="1" dirty="0" err="1">
                <a:effectLst/>
                <a:latin typeface="Calibri" panose="020F0502020204030204" pitchFamily="34" charset="0"/>
                <a:ea typeface="Times New Roman" panose="02020603050405020304" pitchFamily="18" charset="0"/>
              </a:rPr>
              <a:t>lidé</a:t>
            </a:r>
            <a:r>
              <a:rPr lang="en-US" sz="1800" b="1" dirty="0">
                <a:effectLst/>
                <a:latin typeface="Calibri" panose="020F0502020204030204" pitchFamily="34" charset="0"/>
                <a:ea typeface="Times New Roman" panose="02020603050405020304" pitchFamily="18" charset="0"/>
              </a:rPr>
              <a:t> </a:t>
            </a:r>
            <a:r>
              <a:rPr lang="en-US" sz="1800" b="1" dirty="0" err="1">
                <a:effectLst/>
                <a:latin typeface="Calibri" panose="020F0502020204030204" pitchFamily="34" charset="0"/>
                <a:ea typeface="Times New Roman" panose="02020603050405020304" pitchFamily="18" charset="0"/>
              </a:rPr>
              <a:t>chtějí</a:t>
            </a:r>
            <a:r>
              <a:rPr lang="en-US" sz="1800" b="1" dirty="0">
                <a:effectLst/>
                <a:latin typeface="Calibri" panose="020F0502020204030204" pitchFamily="34" charset="0"/>
                <a:ea typeface="Times New Roman" panose="02020603050405020304" pitchFamily="18" charset="0"/>
              </a:rPr>
              <a:t>?</a:t>
            </a:r>
          </a:p>
          <a:p>
            <a:r>
              <a:rPr lang="cs-CZ" sz="1800" dirty="0">
                <a:effectLst/>
                <a:latin typeface="Calibri" panose="020F0502020204030204" pitchFamily="34" charset="0"/>
                <a:ea typeface="Times New Roman" panose="02020603050405020304" pitchFamily="18" charset="0"/>
              </a:rPr>
              <a:t>Na 1. místě je po celou dobu našeho šetření pravdivost - jako velmi nebo spíše důležitou ji i v letošním roce uvádí 85  %  dotázaných</a:t>
            </a:r>
            <a:r>
              <a:rPr lang="en-US" sz="1800" dirty="0">
                <a:effectLst/>
                <a:latin typeface="Calibri" panose="020F0502020204030204" pitchFamily="34" charset="0"/>
                <a:ea typeface="Times New Roman" panose="02020603050405020304" pitchFamily="18" charset="0"/>
              </a:rPr>
              <a:t>.</a:t>
            </a:r>
            <a:r>
              <a:rPr lang="cs-CZ" sz="1800" dirty="0">
                <a:effectLst/>
                <a:latin typeface="Calibri" panose="020F0502020204030204" pitchFamily="34" charset="0"/>
                <a:ea typeface="Times New Roman" panose="02020603050405020304" pitchFamily="18" charset="0"/>
              </a:rPr>
              <a:t> Pro více než 50 % dotázaných jsou velmi důležité tyto „vlastnosti“, jejichž pořadí se od minulého roku nezměnilo:</a:t>
            </a:r>
            <a:endParaRPr lang="cs-CZ" sz="2000" dirty="0">
              <a:effectLst/>
              <a:latin typeface="Times New Roman" panose="02020603050405020304" pitchFamily="18" charset="0"/>
              <a:ea typeface="Times New Roman" panose="02020603050405020304" pitchFamily="18" charset="0"/>
            </a:endParaRPr>
          </a:p>
          <a:p>
            <a:r>
              <a:rPr lang="cs-CZ" sz="1800" dirty="0">
                <a:effectLst/>
                <a:latin typeface="Calibri" panose="020F0502020204030204" pitchFamily="34" charset="0"/>
                <a:ea typeface="Times New Roman" panose="02020603050405020304" pitchFamily="18" charset="0"/>
              </a:rPr>
              <a:t> </a:t>
            </a:r>
            <a:endParaRPr lang="cs-CZ" sz="2000" dirty="0">
              <a:effectLst/>
              <a:latin typeface="Times New Roman" panose="02020603050405020304" pitchFamily="18" charset="0"/>
              <a:ea typeface="Times New Roman" panose="02020603050405020304" pitchFamily="18" charset="0"/>
            </a:endParaRPr>
          </a:p>
          <a:p>
            <a:pPr algn="ctr"/>
            <a:r>
              <a:rPr lang="cs-CZ" sz="1800" b="1" dirty="0">
                <a:effectLst/>
                <a:latin typeface="Calibri" panose="020F0502020204030204" pitchFamily="34" charset="0"/>
                <a:ea typeface="Times New Roman" panose="02020603050405020304" pitchFamily="18" charset="0"/>
              </a:rPr>
              <a:t>Pravdivost</a:t>
            </a:r>
            <a:endParaRPr lang="cs-CZ" sz="2000" dirty="0">
              <a:effectLst/>
              <a:latin typeface="Times New Roman" panose="02020603050405020304" pitchFamily="18" charset="0"/>
              <a:ea typeface="Times New Roman" panose="02020603050405020304" pitchFamily="18" charset="0"/>
            </a:endParaRPr>
          </a:p>
          <a:p>
            <a:pPr algn="ctr"/>
            <a:r>
              <a:rPr lang="cs-CZ" sz="1800" b="1" dirty="0">
                <a:effectLst/>
                <a:latin typeface="Calibri" panose="020F0502020204030204" pitchFamily="34" charset="0"/>
                <a:ea typeface="Times New Roman" panose="02020603050405020304" pitchFamily="18" charset="0"/>
              </a:rPr>
              <a:t>Srozumitelnost</a:t>
            </a:r>
            <a:endParaRPr lang="cs-CZ" sz="2000" dirty="0">
              <a:effectLst/>
              <a:latin typeface="Times New Roman" panose="02020603050405020304" pitchFamily="18" charset="0"/>
              <a:ea typeface="Times New Roman" panose="02020603050405020304" pitchFamily="18" charset="0"/>
            </a:endParaRPr>
          </a:p>
          <a:p>
            <a:pPr algn="ctr"/>
            <a:r>
              <a:rPr lang="cs-CZ" sz="1800" b="1" dirty="0">
                <a:effectLst/>
                <a:latin typeface="Calibri" panose="020F0502020204030204" pitchFamily="34" charset="0"/>
                <a:ea typeface="Times New Roman" panose="02020603050405020304" pitchFamily="18" charset="0"/>
              </a:rPr>
              <a:t>Bez násilí</a:t>
            </a:r>
            <a:endParaRPr lang="cs-CZ" sz="2000" dirty="0">
              <a:effectLst/>
              <a:latin typeface="Times New Roman" panose="02020603050405020304" pitchFamily="18" charset="0"/>
              <a:ea typeface="Times New Roman" panose="02020603050405020304" pitchFamily="18" charset="0"/>
            </a:endParaRPr>
          </a:p>
          <a:p>
            <a:pPr algn="ctr"/>
            <a:r>
              <a:rPr lang="cs-CZ" sz="1800" b="1" dirty="0">
                <a:effectLst/>
                <a:latin typeface="Calibri" panose="020F0502020204030204" pitchFamily="34" charset="0"/>
                <a:ea typeface="Times New Roman" panose="02020603050405020304" pitchFamily="18" charset="0"/>
              </a:rPr>
              <a:t>Důvěryhodnost</a:t>
            </a:r>
            <a:endParaRPr lang="cs-CZ" sz="2000" dirty="0">
              <a:effectLst/>
              <a:latin typeface="Times New Roman" panose="02020603050405020304" pitchFamily="18" charset="0"/>
              <a:ea typeface="Times New Roman" panose="02020603050405020304" pitchFamily="18" charset="0"/>
            </a:endParaRPr>
          </a:p>
          <a:p>
            <a:pPr algn="ctr"/>
            <a:r>
              <a:rPr lang="cs-CZ" sz="1800" b="1" dirty="0">
                <a:effectLst/>
                <a:latin typeface="Calibri" panose="020F0502020204030204" pitchFamily="34" charset="0"/>
                <a:ea typeface="Times New Roman" panose="02020603050405020304" pitchFamily="18" charset="0"/>
              </a:rPr>
              <a:t>Slušnost (bez vulgarit)</a:t>
            </a:r>
            <a:endParaRPr lang="cs-CZ" sz="2000" dirty="0">
              <a:effectLst/>
              <a:latin typeface="Times New Roman" panose="02020603050405020304" pitchFamily="18" charset="0"/>
              <a:ea typeface="Times New Roman" panose="02020603050405020304" pitchFamily="18" charset="0"/>
            </a:endParaRPr>
          </a:p>
          <a:p>
            <a:pPr algn="ctr"/>
            <a:r>
              <a:rPr lang="cs-CZ" sz="1800" b="1" dirty="0">
                <a:effectLst/>
                <a:latin typeface="Calibri" panose="020F0502020204030204" pitchFamily="34" charset="0"/>
                <a:ea typeface="Times New Roman" panose="02020603050405020304" pitchFamily="18" charset="0"/>
              </a:rPr>
              <a:t>Informativnost (podává informace o výrobku)</a:t>
            </a:r>
            <a:endParaRPr lang="cs-CZ" sz="2000" dirty="0">
              <a:effectLst/>
              <a:latin typeface="Times New Roman" panose="02020603050405020304" pitchFamily="18" charset="0"/>
              <a:ea typeface="Times New Roman" panose="02020603050405020304" pitchFamily="18" charset="0"/>
            </a:endParaRPr>
          </a:p>
          <a:p>
            <a:endParaRPr lang="cs-CZ" sz="2000" dirty="0">
              <a:effectLst/>
              <a:latin typeface="Times New Roman" panose="02020603050405020304" pitchFamily="18" charset="0"/>
              <a:ea typeface="Times New Roman" panose="02020603050405020304" pitchFamily="18" charset="0"/>
            </a:endParaRPr>
          </a:p>
          <a:p>
            <a:r>
              <a:rPr lang="cs-CZ" sz="1800" dirty="0">
                <a:effectLst/>
                <a:latin typeface="Calibri" panose="020F0502020204030204" pitchFamily="34" charset="0"/>
                <a:ea typeface="Times New Roman" panose="02020603050405020304" pitchFamily="18" charset="0"/>
              </a:rPr>
              <a:t>Mladí lidé (16 – 29 let) častěji uvádějí důvěryhodnost reklamy, starší generace etiku a slušnost, ženy častěji vyžadují reklamu bez vulgarit a násilí.</a:t>
            </a:r>
            <a:endParaRPr lang="en-US" sz="1800" dirty="0">
              <a:effectLst/>
              <a:latin typeface="Calibri" panose="020F0502020204030204" pitchFamily="34" charset="0"/>
              <a:ea typeface="Times New Roman" panose="02020603050405020304" pitchFamily="18" charset="0"/>
            </a:endParaRPr>
          </a:p>
          <a:p>
            <a:r>
              <a:rPr lang="en-US" dirty="0">
                <a:latin typeface="Calibri" panose="020F0502020204030204" pitchFamily="34" charset="0"/>
                <a:ea typeface="Times New Roman" panose="02020603050405020304" pitchFamily="18" charset="0"/>
              </a:rPr>
              <a:t>Tato </a:t>
            </a:r>
            <a:r>
              <a:rPr lang="en-US" dirty="0" err="1">
                <a:latin typeface="Calibri" panose="020F0502020204030204" pitchFamily="34" charset="0"/>
                <a:ea typeface="Times New Roman" panose="02020603050405020304" pitchFamily="18" charset="0"/>
              </a:rPr>
              <a:t>přání</a:t>
            </a:r>
            <a:r>
              <a:rPr lang="en-US" dirty="0">
                <a:latin typeface="Calibri" panose="020F0502020204030204" pitchFamily="34" charset="0"/>
                <a:ea typeface="Times New Roman" panose="02020603050405020304" pitchFamily="18" charset="0"/>
              </a:rPr>
              <a:t> </a:t>
            </a:r>
            <a:r>
              <a:rPr lang="en-US" dirty="0" err="1">
                <a:latin typeface="Calibri" panose="020F0502020204030204" pitchFamily="34" charset="0"/>
                <a:ea typeface="Times New Roman" panose="02020603050405020304" pitchFamily="18" charset="0"/>
              </a:rPr>
              <a:t>zůstávají</a:t>
            </a:r>
            <a:r>
              <a:rPr lang="en-US" dirty="0">
                <a:latin typeface="Calibri" panose="020F0502020204030204" pitchFamily="34" charset="0"/>
                <a:ea typeface="Times New Roman" panose="02020603050405020304" pitchFamily="18" charset="0"/>
              </a:rPr>
              <a:t> </a:t>
            </a:r>
            <a:r>
              <a:rPr lang="en-US" dirty="0" err="1">
                <a:latin typeface="Calibri" panose="020F0502020204030204" pitchFamily="34" charset="0"/>
                <a:ea typeface="Times New Roman" panose="02020603050405020304" pitchFamily="18" charset="0"/>
              </a:rPr>
              <a:t>většinou</a:t>
            </a:r>
            <a:r>
              <a:rPr lang="en-US" dirty="0">
                <a:latin typeface="Calibri" panose="020F0502020204030204" pitchFamily="34" charset="0"/>
                <a:ea typeface="Times New Roman" panose="02020603050405020304" pitchFamily="18" charset="0"/>
              </a:rPr>
              <a:t> </a:t>
            </a:r>
            <a:r>
              <a:rPr lang="en-US" dirty="0" err="1">
                <a:latin typeface="Calibri" panose="020F0502020204030204" pitchFamily="34" charset="0"/>
                <a:ea typeface="Times New Roman" panose="02020603050405020304" pitchFamily="18" charset="0"/>
              </a:rPr>
              <a:t>nesplněná</a:t>
            </a:r>
            <a:r>
              <a:rPr lang="en-US" dirty="0">
                <a:latin typeface="Calibri" panose="020F0502020204030204" pitchFamily="34" charset="0"/>
                <a:ea typeface="Times New Roman" panose="02020603050405020304" pitchFamily="18" charset="0"/>
              </a:rPr>
              <a:t>, </a:t>
            </a:r>
            <a:r>
              <a:rPr lang="en-US" dirty="0" err="1">
                <a:latin typeface="Calibri" panose="020F0502020204030204" pitchFamily="34" charset="0"/>
                <a:ea typeface="Times New Roman" panose="02020603050405020304" pitchFamily="18" charset="0"/>
              </a:rPr>
              <a:t>protože</a:t>
            </a:r>
            <a:r>
              <a:rPr lang="en-US" dirty="0">
                <a:latin typeface="Calibri" panose="020F0502020204030204" pitchFamily="34" charset="0"/>
                <a:ea typeface="Times New Roman" panose="02020603050405020304" pitchFamily="18" charset="0"/>
              </a:rPr>
              <a:t> </a:t>
            </a:r>
            <a:r>
              <a:rPr lang="en-US" dirty="0" err="1">
                <a:latin typeface="Calibri" panose="020F0502020204030204" pitchFamily="34" charset="0"/>
                <a:ea typeface="Times New Roman" panose="02020603050405020304" pitchFamily="18" charset="0"/>
              </a:rPr>
              <a:t>reklamě</a:t>
            </a:r>
            <a:r>
              <a:rPr lang="en-US" dirty="0">
                <a:latin typeface="Calibri" panose="020F0502020204030204" pitchFamily="34" charset="0"/>
                <a:ea typeface="Times New Roman" panose="02020603050405020304" pitchFamily="18" charset="0"/>
              </a:rPr>
              <a:t> </a:t>
            </a:r>
            <a:r>
              <a:rPr lang="en-US" dirty="0" err="1">
                <a:latin typeface="Calibri" panose="020F0502020204030204" pitchFamily="34" charset="0"/>
                <a:ea typeface="Times New Roman" panose="02020603050405020304" pitchFamily="18" charset="0"/>
              </a:rPr>
              <a:t>důvěřuje</a:t>
            </a:r>
            <a:r>
              <a:rPr lang="en-US" dirty="0">
                <a:latin typeface="Calibri" panose="020F0502020204030204" pitchFamily="34" charset="0"/>
                <a:ea typeface="Times New Roman" panose="02020603050405020304" pitchFamily="18" charset="0"/>
              </a:rPr>
              <a:t> </a:t>
            </a:r>
            <a:r>
              <a:rPr lang="en-US" dirty="0" err="1">
                <a:latin typeface="Calibri" panose="020F0502020204030204" pitchFamily="34" charset="0"/>
                <a:ea typeface="Times New Roman" panose="02020603050405020304" pitchFamily="18" charset="0"/>
              </a:rPr>
              <a:t>jen</a:t>
            </a:r>
            <a:r>
              <a:rPr lang="en-US" dirty="0">
                <a:latin typeface="Calibri" panose="020F0502020204030204" pitchFamily="34" charset="0"/>
                <a:ea typeface="Times New Roman" panose="02020603050405020304" pitchFamily="18" charset="0"/>
              </a:rPr>
              <a:t> </a:t>
            </a:r>
            <a:r>
              <a:rPr lang="en-US" dirty="0" err="1">
                <a:latin typeface="Calibri" panose="020F0502020204030204" pitchFamily="34" charset="0"/>
                <a:ea typeface="Times New Roman" panose="02020603050405020304" pitchFamily="18" charset="0"/>
              </a:rPr>
              <a:t>malé</a:t>
            </a:r>
            <a:r>
              <a:rPr lang="en-US" dirty="0">
                <a:latin typeface="Calibri" panose="020F0502020204030204" pitchFamily="34" charset="0"/>
                <a:ea typeface="Times New Roman" panose="02020603050405020304" pitchFamily="18" charset="0"/>
              </a:rPr>
              <a:t> </a:t>
            </a:r>
            <a:r>
              <a:rPr lang="en-US" dirty="0" err="1">
                <a:latin typeface="Calibri" panose="020F0502020204030204" pitchFamily="34" charset="0"/>
                <a:ea typeface="Times New Roman" panose="02020603050405020304" pitchFamily="18" charset="0"/>
              </a:rPr>
              <a:t>procento</a:t>
            </a:r>
            <a:r>
              <a:rPr lang="en-US" dirty="0">
                <a:latin typeface="Calibri" panose="020F0502020204030204" pitchFamily="34" charset="0"/>
                <a:ea typeface="Times New Roman" panose="02020603050405020304" pitchFamily="18" charset="0"/>
              </a:rPr>
              <a:t> z </a:t>
            </a:r>
            <a:r>
              <a:rPr lang="en-US" dirty="0" err="1">
                <a:latin typeface="Calibri" panose="020F0502020204030204" pitchFamily="34" charset="0"/>
                <a:ea typeface="Times New Roman" panose="02020603050405020304" pitchFamily="18" charset="0"/>
              </a:rPr>
              <a:t>nás</a:t>
            </a:r>
            <a:r>
              <a:rPr lang="en-US" dirty="0">
                <a:latin typeface="Calibri" panose="020F0502020204030204" pitchFamily="34" charset="0"/>
                <a:ea typeface="Times New Roman" panose="02020603050405020304" pitchFamily="18" charset="0"/>
              </a:rPr>
              <a:t>.</a:t>
            </a:r>
            <a:endParaRPr lang="cs-CZ" sz="2000" dirty="0">
              <a:effectLst/>
              <a:latin typeface="Times New Roman" panose="02020603050405020304" pitchFamily="18" charset="0"/>
              <a:ea typeface="Times New Roman" panose="02020603050405020304" pitchFamily="18" charset="0"/>
            </a:endParaRPr>
          </a:p>
          <a:p>
            <a:r>
              <a:rPr lang="cs-CZ" sz="1800" dirty="0">
                <a:effectLst/>
                <a:latin typeface="Calibri" panose="020F0502020204030204" pitchFamily="34" charset="0"/>
                <a:ea typeface="Times New Roman" panose="02020603050405020304" pitchFamily="18" charset="0"/>
              </a:rPr>
              <a:t> </a:t>
            </a:r>
            <a:endParaRPr lang="cs-CZ"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6951840"/>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2080" y="1196752"/>
            <a:ext cx="8280400" cy="1008063"/>
          </a:xfrm>
          <a:prstGeom prst="rect">
            <a:avLst/>
          </a:prstGeom>
          <a:solidFill>
            <a:schemeClr val="bg1"/>
          </a:solidFill>
        </p:spPr>
        <p:txBody>
          <a:bodyPr/>
          <a:lstStyle/>
          <a:p>
            <a:r>
              <a:rPr lang="cs-CZ" b="1" dirty="0">
                <a:solidFill>
                  <a:srgbClr val="00368C"/>
                </a:solidFill>
              </a:rPr>
              <a:t>Co nám na reklamě vadí</a:t>
            </a:r>
          </a:p>
        </p:txBody>
      </p:sp>
      <p:sp>
        <p:nvSpPr>
          <p:cNvPr id="4" name="TextBox 3"/>
          <p:cNvSpPr txBox="1"/>
          <p:nvPr/>
        </p:nvSpPr>
        <p:spPr>
          <a:xfrm>
            <a:off x="6660232" y="3212976"/>
            <a:ext cx="2232248" cy="369332"/>
          </a:xfrm>
          <a:prstGeom prst="rect">
            <a:avLst/>
          </a:prstGeom>
          <a:noFill/>
        </p:spPr>
        <p:txBody>
          <a:bodyPr wrap="square" rtlCol="0">
            <a:spAutoFit/>
          </a:bodyPr>
          <a:lstStyle/>
          <a:p>
            <a:r>
              <a:rPr lang="cs-CZ" dirty="0">
                <a:solidFill>
                  <a:schemeClr val="bg1"/>
                </a:solidFill>
              </a:rPr>
              <a:t>R1,r3</a:t>
            </a:r>
          </a:p>
        </p:txBody>
      </p:sp>
      <p:pic>
        <p:nvPicPr>
          <p:cNvPr id="13314" name="Picture 2" descr="Výsledek obrázku pro influence"/>
          <p:cNvPicPr>
            <a:picLocks noChangeAspect="1" noChangeArrowheads="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val="0"/>
              </a:ext>
            </a:extLst>
          </a:blip>
          <a:srcRect r="4228"/>
          <a:stretch/>
        </p:blipFill>
        <p:spPr bwMode="auto">
          <a:xfrm>
            <a:off x="1784043" y="1916832"/>
            <a:ext cx="7344816" cy="45388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158636"/>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7544" y="1628800"/>
            <a:ext cx="8568952" cy="4473237"/>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1400" dirty="0"/>
              <a:t>.  </a:t>
            </a:r>
          </a:p>
        </p:txBody>
      </p:sp>
      <p:pic>
        <p:nvPicPr>
          <p:cNvPr id="1026" name="Picture 2"/>
          <p:cNvPicPr>
            <a:picLocks noChangeAspect="1" noChangeArrowheads="1"/>
          </p:cNvPicPr>
          <p:nvPr/>
        </p:nvPicPr>
        <p:blipFill>
          <a:blip r:embed="rId2" cstate="email"/>
          <a:srcRect/>
          <a:stretch>
            <a:fillRect/>
          </a:stretch>
        </p:blipFill>
        <p:spPr bwMode="auto">
          <a:xfrm>
            <a:off x="323528" y="2276872"/>
            <a:ext cx="8240102" cy="2664296"/>
          </a:xfrm>
          <a:prstGeom prst="rect">
            <a:avLst/>
          </a:prstGeom>
          <a:noFill/>
          <a:ln w="9525">
            <a:noFill/>
            <a:miter lim="800000"/>
            <a:headEnd/>
            <a:tailEnd/>
          </a:ln>
        </p:spPr>
      </p:pic>
    </p:spTree>
    <p:extLst>
      <p:ext uri="{BB962C8B-B14F-4D97-AF65-F5344CB8AC3E}">
        <p14:creationId xmlns:p14="http://schemas.microsoft.com/office/powerpoint/2010/main" val="863786731"/>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1"/>
          </p:nvPr>
        </p:nvSpPr>
        <p:spPr>
          <a:xfrm>
            <a:off x="5940152" y="1556792"/>
            <a:ext cx="2880320" cy="4743200"/>
          </a:xfrm>
        </p:spPr>
        <p:txBody>
          <a:bodyPr/>
          <a:lstStyle/>
          <a:p>
            <a:r>
              <a:rPr lang="cs-CZ" sz="2000" b="1" dirty="0"/>
              <a:t>Manipulace dětí reklamou </a:t>
            </a:r>
            <a:r>
              <a:rPr lang="cs-CZ" sz="2000" dirty="0"/>
              <a:t>vkládanou do TV vysílání určeného právě dětským divákům </a:t>
            </a:r>
            <a:r>
              <a:rPr lang="cs-CZ" sz="2000" b="1" dirty="0"/>
              <a:t>sklízí u veřejnosti kritiku</a:t>
            </a:r>
            <a:r>
              <a:rPr lang="cs-CZ" sz="2000" dirty="0"/>
              <a:t>. </a:t>
            </a:r>
          </a:p>
          <a:p>
            <a:endParaRPr lang="cs-CZ" sz="2000" dirty="0"/>
          </a:p>
          <a:p>
            <a:r>
              <a:rPr lang="cs-CZ" sz="2000" b="1" dirty="0"/>
              <a:t>69 %</a:t>
            </a:r>
            <a:r>
              <a:rPr lang="cs-CZ" sz="2000" dirty="0"/>
              <a:t>Čechů </a:t>
            </a:r>
            <a:r>
              <a:rPr lang="cs-CZ" sz="2000" b="1" dirty="0"/>
              <a:t>podporuje</a:t>
            </a:r>
            <a:r>
              <a:rPr lang="cs-CZ" sz="2000" dirty="0"/>
              <a:t>, aby do škol byla </a:t>
            </a:r>
            <a:r>
              <a:rPr lang="cs-CZ" sz="2000" b="1" dirty="0"/>
              <a:t>zavedena povinná mediální výchova</a:t>
            </a:r>
            <a:r>
              <a:rPr lang="cs-CZ" sz="2000" dirty="0"/>
              <a:t>, která by žáka naučila kriticky posuzovat médii prezentovaná tvrzení.</a:t>
            </a:r>
          </a:p>
          <a:p>
            <a:endParaRPr lang="cs-CZ" dirty="0"/>
          </a:p>
        </p:txBody>
      </p:sp>
      <p:graphicFrame>
        <p:nvGraphicFramePr>
          <p:cNvPr id="6" name="Zástupný symbol pro obsah 8">
            <a:extLst>
              <a:ext uri="{FF2B5EF4-FFF2-40B4-BE49-F238E27FC236}">
                <a16:creationId xmlns:a16="http://schemas.microsoft.com/office/drawing/2014/main" id="{3B349C92-2606-9B49-AEAA-A0F08505509C}"/>
              </a:ext>
            </a:extLst>
          </p:cNvPr>
          <p:cNvGraphicFramePr>
            <a:graphicFrameLocks noGrp="1"/>
          </p:cNvGraphicFramePr>
          <p:nvPr>
            <p:ph sz="half" idx="2"/>
          </p:nvPr>
        </p:nvGraphicFramePr>
        <p:xfrm>
          <a:off x="143149" y="1052736"/>
          <a:ext cx="6121400" cy="5040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8993884"/>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54475D21-F016-E82A-9699-D8B35ADC26A1}"/>
              </a:ext>
            </a:extLst>
          </p:cNvPr>
          <p:cNvSpPr txBox="1"/>
          <p:nvPr/>
        </p:nvSpPr>
        <p:spPr>
          <a:xfrm>
            <a:off x="1187624" y="1772816"/>
            <a:ext cx="7344816" cy="769441"/>
          </a:xfrm>
          <a:prstGeom prst="rect">
            <a:avLst/>
          </a:prstGeom>
          <a:noFill/>
        </p:spPr>
        <p:txBody>
          <a:bodyPr wrap="square">
            <a:spAutoFit/>
          </a:bodyPr>
          <a:lstStyle/>
          <a:p>
            <a:r>
              <a:rPr lang="cs-CZ" sz="4400" b="1" dirty="0">
                <a:solidFill>
                  <a:schemeClr val="accent1"/>
                </a:solidFill>
                <a:latin typeface="+mn-lt"/>
              </a:rPr>
              <a:t>Vliv reklamy na politiku, volby</a:t>
            </a:r>
          </a:p>
        </p:txBody>
      </p:sp>
    </p:spTree>
    <p:extLst>
      <p:ext uri="{BB962C8B-B14F-4D97-AF65-F5344CB8AC3E}">
        <p14:creationId xmlns:p14="http://schemas.microsoft.com/office/powerpoint/2010/main" val="1793629703"/>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bdélník 1"/>
          <p:cNvSpPr>
            <a:spLocks noChangeArrowheads="1"/>
          </p:cNvSpPr>
          <p:nvPr/>
        </p:nvSpPr>
        <p:spPr bwMode="auto">
          <a:xfrm>
            <a:off x="2286000" y="-771525"/>
            <a:ext cx="4572000" cy="368300"/>
          </a:xfrm>
          <a:prstGeom prst="rect">
            <a:avLst/>
          </a:prstGeom>
          <a:noFill/>
          <a:ln w="9525">
            <a:noFill/>
            <a:miter lim="800000"/>
            <a:headEnd/>
            <a:tailEnd/>
          </a:ln>
        </p:spPr>
        <p:txBody>
          <a:bodyPr>
            <a:spAutoFit/>
          </a:bodyPr>
          <a:lstStyle/>
          <a:p>
            <a:endParaRPr lang="cs-CZ"/>
          </a:p>
        </p:txBody>
      </p:sp>
      <p:graphicFrame>
        <p:nvGraphicFramePr>
          <p:cNvPr id="2" name="Zástupný symbol pro obsah 8">
            <a:extLst>
              <a:ext uri="{FF2B5EF4-FFF2-40B4-BE49-F238E27FC236}">
                <a16:creationId xmlns:a16="http://schemas.microsoft.com/office/drawing/2014/main" id="{B18279CE-9825-F90B-A450-FF288A501CF7}"/>
              </a:ext>
            </a:extLst>
          </p:cNvPr>
          <p:cNvGraphicFramePr>
            <a:graphicFrameLocks/>
          </p:cNvGraphicFramePr>
          <p:nvPr>
            <p:extLst>
              <p:ext uri="{D42A27DB-BD31-4B8C-83A1-F6EECF244321}">
                <p14:modId xmlns:p14="http://schemas.microsoft.com/office/powerpoint/2010/main" val="1908032262"/>
              </p:ext>
            </p:extLst>
          </p:nvPr>
        </p:nvGraphicFramePr>
        <p:xfrm>
          <a:off x="179388" y="1331913"/>
          <a:ext cx="5256212" cy="5040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Zástupný symbol pro obsah 8">
            <a:extLst>
              <a:ext uri="{FF2B5EF4-FFF2-40B4-BE49-F238E27FC236}">
                <a16:creationId xmlns:a16="http://schemas.microsoft.com/office/drawing/2014/main" id="{EAC1D897-03D4-0747-6E2A-2B3D8610CF32}"/>
              </a:ext>
            </a:extLst>
          </p:cNvPr>
          <p:cNvGraphicFramePr>
            <a:graphicFrameLocks/>
          </p:cNvGraphicFramePr>
          <p:nvPr>
            <p:extLst>
              <p:ext uri="{D42A27DB-BD31-4B8C-83A1-F6EECF244321}">
                <p14:modId xmlns:p14="http://schemas.microsoft.com/office/powerpoint/2010/main" val="1312461767"/>
              </p:ext>
            </p:extLst>
          </p:nvPr>
        </p:nvGraphicFramePr>
        <p:xfrm>
          <a:off x="5435600" y="1331913"/>
          <a:ext cx="3529013" cy="5040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5574955"/>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bdélník 1"/>
          <p:cNvSpPr>
            <a:spLocks noChangeArrowheads="1"/>
          </p:cNvSpPr>
          <p:nvPr/>
        </p:nvSpPr>
        <p:spPr bwMode="auto">
          <a:xfrm>
            <a:off x="2286000" y="-771525"/>
            <a:ext cx="4572000" cy="368300"/>
          </a:xfrm>
          <a:prstGeom prst="rect">
            <a:avLst/>
          </a:prstGeom>
          <a:noFill/>
          <a:ln w="9525">
            <a:noFill/>
            <a:miter lim="800000"/>
            <a:headEnd/>
            <a:tailEnd/>
          </a:ln>
        </p:spPr>
        <p:txBody>
          <a:bodyPr>
            <a:spAutoFit/>
          </a:bodyPr>
          <a:lstStyle/>
          <a:p>
            <a:endParaRPr lang="cs-CZ"/>
          </a:p>
        </p:txBody>
      </p:sp>
      <p:sp>
        <p:nvSpPr>
          <p:cNvPr id="7" name="TextovéPole 6">
            <a:extLst>
              <a:ext uri="{FF2B5EF4-FFF2-40B4-BE49-F238E27FC236}">
                <a16:creationId xmlns:a16="http://schemas.microsoft.com/office/drawing/2014/main" id="{605856AB-7AF9-CB16-DFDC-50C7DF7E87A3}"/>
              </a:ext>
            </a:extLst>
          </p:cNvPr>
          <p:cNvSpPr txBox="1"/>
          <p:nvPr/>
        </p:nvSpPr>
        <p:spPr>
          <a:xfrm>
            <a:off x="611560" y="1484784"/>
            <a:ext cx="8064896" cy="4401205"/>
          </a:xfrm>
          <a:prstGeom prst="rect">
            <a:avLst/>
          </a:prstGeom>
          <a:noFill/>
        </p:spPr>
        <p:txBody>
          <a:bodyPr wrap="square">
            <a:spAutoFit/>
          </a:bodyPr>
          <a:lstStyle/>
          <a:p>
            <a:r>
              <a:rPr lang="cs-CZ" sz="2000" b="1" dirty="0">
                <a:effectLst/>
                <a:latin typeface="Calibri" panose="020F0502020204030204" pitchFamily="34" charset="0"/>
                <a:ea typeface="Times New Roman" panose="02020603050405020304" pitchFamily="18" charset="0"/>
              </a:rPr>
              <a:t>Téměř 90 % lidí je přesvědčeno, že politická reklama by měla být etická, slušná.</a:t>
            </a:r>
          </a:p>
          <a:p>
            <a:endParaRPr lang="cs-CZ" sz="2000" b="1" dirty="0">
              <a:effectLst/>
              <a:latin typeface="Calibri" panose="020F0502020204030204" pitchFamily="34" charset="0"/>
              <a:ea typeface="Times New Roman" panose="02020603050405020304" pitchFamily="18" charset="0"/>
            </a:endParaRPr>
          </a:p>
          <a:p>
            <a:r>
              <a:rPr lang="cs-CZ" sz="2000" b="1" dirty="0">
                <a:latin typeface="Calibri" panose="020F0502020204030204" pitchFamily="34" charset="0"/>
              </a:rPr>
              <a:t>80 % si myslí, že tato reklama své sliby neplní a měla by být kontrolována.</a:t>
            </a:r>
          </a:p>
          <a:p>
            <a:endParaRPr lang="cs-CZ" sz="2000" b="1" dirty="0">
              <a:latin typeface="Calibri" panose="020F0502020204030204" pitchFamily="34" charset="0"/>
            </a:endParaRPr>
          </a:p>
          <a:p>
            <a:r>
              <a:rPr lang="cs-CZ" sz="2000" b="1" dirty="0">
                <a:latin typeface="Calibri" panose="020F0502020204030204" pitchFamily="34" charset="0"/>
              </a:rPr>
              <a:t>Jen 12 % slibům této reklamy věří (přesněji přiznává, že jim věří).</a:t>
            </a:r>
          </a:p>
          <a:p>
            <a:endParaRPr lang="cs-CZ" sz="2000" b="1" dirty="0">
              <a:latin typeface="Calibri" panose="020F0502020204030204" pitchFamily="34" charset="0"/>
              <a:ea typeface="Times New Roman" panose="02020603050405020304" pitchFamily="18" charset="0"/>
            </a:endParaRPr>
          </a:p>
          <a:p>
            <a:r>
              <a:rPr lang="cs-CZ" sz="2000" b="1" dirty="0">
                <a:effectLst/>
                <a:latin typeface="Calibri" panose="020F0502020204030204" pitchFamily="34" charset="0"/>
                <a:ea typeface="Times New Roman" panose="02020603050405020304" pitchFamily="18" charset="0"/>
              </a:rPr>
              <a:t>Ve spontánních vyjádřeních se objevoval spíše negativní postoj „</a:t>
            </a:r>
            <a:r>
              <a:rPr lang="cs-CZ" sz="2000" b="1" i="1" dirty="0">
                <a:effectLst/>
                <a:latin typeface="Calibri" panose="020F0502020204030204" pitchFamily="34" charset="0"/>
                <a:ea typeface="Times New Roman" panose="02020603050405020304" pitchFamily="18" charset="0"/>
              </a:rPr>
              <a:t>nezajímá mě, nelíbí se, vadí, nevěřím jí, je lživá, klamavá, neměla by být </a:t>
            </a:r>
            <a:r>
              <a:rPr lang="cs-CZ" sz="2000" b="1" dirty="0">
                <a:effectLst/>
                <a:latin typeface="Calibri" panose="020F0502020204030204" pitchFamily="34" charset="0"/>
                <a:ea typeface="Times New Roman" panose="02020603050405020304" pitchFamily="18" charset="0"/>
              </a:rPr>
              <a:t>“ apod. </a:t>
            </a:r>
          </a:p>
          <a:p>
            <a:endParaRPr lang="cs-CZ" sz="2000" b="1" dirty="0">
              <a:latin typeface="Calibri" panose="020F0502020204030204" pitchFamily="34" charset="0"/>
              <a:ea typeface="Times New Roman" panose="02020603050405020304" pitchFamily="18" charset="0"/>
            </a:endParaRPr>
          </a:p>
          <a:p>
            <a:r>
              <a:rPr lang="cs-CZ" sz="2000" b="1" dirty="0">
                <a:effectLst/>
                <a:latin typeface="Calibri" panose="020F0502020204030204" pitchFamily="34" charset="0"/>
                <a:ea typeface="Times New Roman" panose="02020603050405020304" pitchFamily="18" charset="0"/>
              </a:rPr>
              <a:t>Politická reklama častěji zajímá mladou generaci (34 %)a také častěji sdílí názor, že reklama ovlivňuje volební výsledky  a ovlivnila častěji při volbách i je samotné.</a:t>
            </a:r>
            <a:endParaRPr lang="cs-CZ" sz="2000" b="1" dirty="0">
              <a:effectLst/>
              <a:latin typeface="Times New Roman" panose="02020603050405020304" pitchFamily="18" charset="0"/>
              <a:ea typeface="Times New Roman" panose="02020603050405020304" pitchFamily="18" charset="0"/>
            </a:endParaRPr>
          </a:p>
          <a:p>
            <a:r>
              <a:rPr lang="cs-CZ" sz="2000" b="1" dirty="0">
                <a:effectLst/>
                <a:latin typeface="Calibri" panose="020F0502020204030204" pitchFamily="34" charset="0"/>
                <a:ea typeface="Times New Roman" panose="02020603050405020304" pitchFamily="18" charset="0"/>
              </a:rPr>
              <a:t> </a:t>
            </a:r>
            <a:endParaRPr lang="cs-CZ"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1111911"/>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Výsledek obrázku pro spole&amp;ccaron;nost"/>
          <p:cNvPicPr>
            <a:picLocks noChangeAspect="1" noChangeArrowheads="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val="0"/>
              </a:ext>
            </a:extLst>
          </a:blip>
          <a:srcRect r="26818"/>
          <a:stretch/>
        </p:blipFill>
        <p:spPr bwMode="auto">
          <a:xfrm>
            <a:off x="1619672" y="2708920"/>
            <a:ext cx="7128792" cy="35676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1403648" y="1412776"/>
            <a:ext cx="6984256" cy="2448272"/>
          </a:xfrm>
          <a:prstGeom prst="rect">
            <a:avLst/>
          </a:prstGeom>
          <a:solidFill>
            <a:schemeClr val="bg1"/>
          </a:solidFill>
        </p:spPr>
        <p:txBody>
          <a:bodyPr/>
          <a:lstStyle/>
          <a:p>
            <a:r>
              <a:rPr lang="cs-CZ" b="1" dirty="0">
                <a:solidFill>
                  <a:srgbClr val="00368C"/>
                </a:solidFill>
              </a:rPr>
              <a:t>Segmentace populace ČR dle postojů k reklamě</a:t>
            </a:r>
          </a:p>
        </p:txBody>
      </p:sp>
    </p:spTree>
    <p:extLst>
      <p:ext uri="{BB962C8B-B14F-4D97-AF65-F5344CB8AC3E}">
        <p14:creationId xmlns:p14="http://schemas.microsoft.com/office/powerpoint/2010/main" val="43050930"/>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2"/>
          <p:cNvSpPr txBox="1"/>
          <p:nvPr/>
        </p:nvSpPr>
        <p:spPr>
          <a:xfrm>
            <a:off x="2051720" y="1268760"/>
            <a:ext cx="3528392" cy="338554"/>
          </a:xfrm>
          <a:prstGeom prst="rect">
            <a:avLst/>
          </a:prstGeom>
          <a:noFill/>
        </p:spPr>
        <p:txBody>
          <a:bodyPr wrap="square" rtlCol="0">
            <a:spAutoFit/>
          </a:bodyPr>
          <a:lstStyle/>
          <a:p>
            <a:pPr algn="ctr"/>
            <a:r>
              <a:rPr lang="cs-CZ" sz="1600" b="1" cap="all" dirty="0">
                <a:latin typeface="+mn-lt"/>
              </a:rPr>
              <a:t>SEGMENTACE DLE POSTOJŮ K REKLAMĚ</a:t>
            </a:r>
          </a:p>
        </p:txBody>
      </p:sp>
      <p:graphicFrame>
        <p:nvGraphicFramePr>
          <p:cNvPr id="2" name="Zástupný symbol pro obsah 5">
            <a:extLst>
              <a:ext uri="{FF2B5EF4-FFF2-40B4-BE49-F238E27FC236}">
                <a16:creationId xmlns:a16="http://schemas.microsoft.com/office/drawing/2014/main" id="{28EA314D-7F1B-0176-7BCD-080DC94A9A4A}"/>
              </a:ext>
            </a:extLst>
          </p:cNvPr>
          <p:cNvGraphicFramePr>
            <a:graphicFrameLocks/>
          </p:cNvGraphicFramePr>
          <p:nvPr/>
        </p:nvGraphicFramePr>
        <p:xfrm>
          <a:off x="251520" y="1628800"/>
          <a:ext cx="8712480" cy="4824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8552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Obdélník 1"/>
          <p:cNvSpPr>
            <a:spLocks noChangeArrowheads="1"/>
          </p:cNvSpPr>
          <p:nvPr/>
        </p:nvSpPr>
        <p:spPr bwMode="auto">
          <a:xfrm>
            <a:off x="179388" y="1628775"/>
            <a:ext cx="8640762" cy="915988"/>
          </a:xfrm>
          <a:prstGeom prst="rect">
            <a:avLst/>
          </a:prstGeom>
          <a:noFill/>
          <a:ln w="9525">
            <a:noFill/>
            <a:miter lim="800000"/>
            <a:headEnd/>
            <a:tailEnd/>
          </a:ln>
        </p:spPr>
        <p:txBody>
          <a:bodyPr>
            <a:spAutoFit/>
          </a:bodyPr>
          <a:lstStyle/>
          <a:p>
            <a:endParaRPr lang="cs-CZ" b="1"/>
          </a:p>
          <a:p>
            <a:endParaRPr lang="cs-CZ" b="1"/>
          </a:p>
          <a:p>
            <a:r>
              <a:rPr lang="cs-CZ" b="1"/>
              <a:t> </a:t>
            </a:r>
            <a:endParaRPr lang="cs-CZ"/>
          </a:p>
        </p:txBody>
      </p:sp>
      <p:sp>
        <p:nvSpPr>
          <p:cNvPr id="142339" name="Rectangle 3"/>
          <p:cNvSpPr>
            <a:spLocks noChangeArrowheads="1"/>
          </p:cNvSpPr>
          <p:nvPr/>
        </p:nvSpPr>
        <p:spPr bwMode="auto">
          <a:xfrm>
            <a:off x="1116013" y="1595438"/>
            <a:ext cx="7488237" cy="3387725"/>
          </a:xfrm>
          <a:prstGeom prst="rect">
            <a:avLst/>
          </a:prstGeom>
          <a:noFill/>
          <a:ln w="9525">
            <a:noFill/>
            <a:miter lim="800000"/>
            <a:headEnd/>
            <a:tailEnd/>
          </a:ln>
          <a:effectLst/>
        </p:spPr>
        <p:txBody>
          <a:bodyPr anchor="ctr">
            <a:spAutoFit/>
          </a:bodyPr>
          <a:lstStyle/>
          <a:p>
            <a:r>
              <a:rPr lang="cs-CZ" i="1"/>
              <a:t>Informace obsahuje výsledky z pravidelného výzkumu </a:t>
            </a:r>
          </a:p>
          <a:p>
            <a:r>
              <a:rPr lang="cs-CZ" b="1" i="1"/>
              <a:t>Postoje české veřejnosti k reklamě</a:t>
            </a:r>
            <a:r>
              <a:rPr lang="cs-CZ" i="1"/>
              <a:t>, realizovaného v lednu 2023</a:t>
            </a:r>
          </a:p>
          <a:p>
            <a:endParaRPr lang="cs-CZ" i="1"/>
          </a:p>
          <a:p>
            <a:endParaRPr lang="cs-CZ" i="1"/>
          </a:p>
          <a:p>
            <a:r>
              <a:rPr lang="cs-CZ" b="1" i="1"/>
              <a:t>Jitka Vysekalová</a:t>
            </a:r>
            <a:r>
              <a:rPr lang="cs-CZ" i="1"/>
              <a:t> autorka a zakladatelka výzkumu, uvádí</a:t>
            </a:r>
            <a:r>
              <a:rPr lang="cs-CZ" b="1" i="1"/>
              <a:t>: „</a:t>
            </a:r>
            <a:r>
              <a:rPr lang="cs-CZ" i="1"/>
              <a:t>Výzkum probíhá pravidelně každoročně od roku 1993,  takže „slavíme“ 30 výročí. V letošním roce proběhla již 40 vlna tohoto šetření (v prvních letech byl výzkum realizován několikrát ročně).  Od roku 2018 je šetření realizováno CAWI Omnibusem ppm factum. Základní výzkumné otázky zůstávají stejné, ale postupně zařazujeme aktuální témata odpovídající vývoji a významu reklamy nejen jako součásti marketingového mixu, ale jako součásti našeho života a důležitého společenského jevu.</a:t>
            </a:r>
            <a:r>
              <a:rPr lang="cs-CZ"/>
              <a:t>  </a:t>
            </a:r>
          </a:p>
        </p:txBody>
      </p:sp>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bdélník 1"/>
          <p:cNvSpPr>
            <a:spLocks noChangeArrowheads="1"/>
          </p:cNvSpPr>
          <p:nvPr/>
        </p:nvSpPr>
        <p:spPr bwMode="auto">
          <a:xfrm>
            <a:off x="2286000" y="-771525"/>
            <a:ext cx="4572000" cy="368300"/>
          </a:xfrm>
          <a:prstGeom prst="rect">
            <a:avLst/>
          </a:prstGeom>
          <a:noFill/>
          <a:ln w="9525">
            <a:noFill/>
            <a:miter lim="800000"/>
            <a:headEnd/>
            <a:tailEnd/>
          </a:ln>
        </p:spPr>
        <p:txBody>
          <a:bodyPr>
            <a:spAutoFit/>
          </a:bodyPr>
          <a:lstStyle/>
          <a:p>
            <a:endParaRPr lang="cs-CZ"/>
          </a:p>
        </p:txBody>
      </p:sp>
      <p:sp>
        <p:nvSpPr>
          <p:cNvPr id="3" name="TextovéPole 2">
            <a:extLst>
              <a:ext uri="{FF2B5EF4-FFF2-40B4-BE49-F238E27FC236}">
                <a16:creationId xmlns:a16="http://schemas.microsoft.com/office/drawing/2014/main" id="{D26417D3-0497-C156-A1FD-0DED97CC4C28}"/>
              </a:ext>
            </a:extLst>
          </p:cNvPr>
          <p:cNvSpPr txBox="1"/>
          <p:nvPr/>
        </p:nvSpPr>
        <p:spPr>
          <a:xfrm>
            <a:off x="539552" y="1700808"/>
            <a:ext cx="7920880" cy="4093428"/>
          </a:xfrm>
          <a:prstGeom prst="rect">
            <a:avLst/>
          </a:prstGeom>
          <a:noFill/>
        </p:spPr>
        <p:txBody>
          <a:bodyPr wrap="square">
            <a:spAutoFit/>
          </a:bodyPr>
          <a:lstStyle/>
          <a:p>
            <a:r>
              <a:rPr lang="cs-CZ" sz="2000" b="1" dirty="0">
                <a:effectLst/>
                <a:latin typeface="Calibri" panose="020F0502020204030204" pitchFamily="34" charset="0"/>
                <a:ea typeface="Times New Roman" panose="02020603050405020304" pitchFamily="18" charset="0"/>
              </a:rPr>
              <a:t>Postoje k reklamě rozdělují českou populaci na 5 segmentů, ve kterých dochází ke změnám</a:t>
            </a:r>
            <a:r>
              <a:rPr lang="cs-CZ" sz="2000" b="1" dirty="0">
                <a:latin typeface="Calibri" panose="020F0502020204030204" pitchFamily="34" charset="0"/>
                <a:ea typeface="Times New Roman" panose="02020603050405020304" pitchFamily="18" charset="0"/>
              </a:rPr>
              <a:t>.</a:t>
            </a:r>
          </a:p>
          <a:p>
            <a:r>
              <a:rPr lang="cs-CZ" sz="2000" b="1" dirty="0">
                <a:effectLst/>
                <a:latin typeface="Calibri" panose="020F0502020204030204" pitchFamily="34" charset="0"/>
                <a:ea typeface="Times New Roman" panose="02020603050405020304" pitchFamily="18" charset="0"/>
              </a:rPr>
              <a:t> Podíl lidí, kteří reklamu tolerují a uznávají její potřebnost pro ekonomiku, ale nepotřebují ji osobně, v letech 2013-2020 přibývalo V posledních dvou letech sledujeme v této kategorii stagnaci.</a:t>
            </a:r>
          </a:p>
          <a:p>
            <a:endParaRPr lang="cs-CZ" sz="2000" b="1" dirty="0">
              <a:effectLst/>
              <a:latin typeface="Calibri" panose="020F0502020204030204" pitchFamily="34" charset="0"/>
              <a:ea typeface="Times New Roman" panose="02020603050405020304" pitchFamily="18" charset="0"/>
            </a:endParaRPr>
          </a:p>
          <a:p>
            <a:r>
              <a:rPr lang="cs-CZ" sz="2000" b="1" dirty="0">
                <a:effectLst/>
                <a:latin typeface="Calibri" panose="020F0502020204030204" pitchFamily="34" charset="0"/>
                <a:ea typeface="Times New Roman" panose="02020603050405020304" pitchFamily="18" charset="0"/>
              </a:rPr>
              <a:t> Postupně – i když pomalým tempem – přibývalo až do minulého roku těch, kteří „reklamu nesnášejí“ ( v roce 2013 to bylo 15 %, loni již 23 %). V letošním roce tento trend poklesl a nesnášenlivost klesla na úroveň let 1920 a 1921 (na 19 %).</a:t>
            </a:r>
            <a:endParaRPr lang="en-US" sz="2000" b="1" dirty="0">
              <a:effectLst/>
              <a:latin typeface="Calibri" panose="020F0502020204030204" pitchFamily="34" charset="0"/>
              <a:ea typeface="Times New Roman" panose="02020603050405020304" pitchFamily="18" charset="0"/>
            </a:endParaRPr>
          </a:p>
          <a:p>
            <a:r>
              <a:rPr lang="en-US" sz="2000" b="1" dirty="0" err="1">
                <a:latin typeface="Calibri" panose="020F0502020204030204" pitchFamily="34" charset="0"/>
                <a:ea typeface="Times New Roman" panose="02020603050405020304" pitchFamily="18" charset="0"/>
              </a:rPr>
              <a:t>Reklama</a:t>
            </a:r>
            <a:r>
              <a:rPr lang="en-US" sz="2000" b="1" dirty="0">
                <a:latin typeface="Calibri" panose="020F0502020204030204" pitchFamily="34" charset="0"/>
                <a:ea typeface="Times New Roman" panose="02020603050405020304" pitchFamily="18" charset="0"/>
              </a:rPr>
              <a:t> </a:t>
            </a:r>
            <a:r>
              <a:rPr lang="en-US" sz="2000" b="1" dirty="0" err="1">
                <a:latin typeface="Calibri" panose="020F0502020204030204" pitchFamily="34" charset="0"/>
                <a:ea typeface="Times New Roman" panose="02020603050405020304" pitchFamily="18" charset="0"/>
              </a:rPr>
              <a:t>ztrácí</a:t>
            </a:r>
            <a:r>
              <a:rPr lang="en-US" sz="2000" b="1" dirty="0">
                <a:latin typeface="Calibri" panose="020F0502020204030204" pitchFamily="34" charset="0"/>
                <a:ea typeface="Times New Roman" panose="02020603050405020304" pitchFamily="18" charset="0"/>
              </a:rPr>
              <a:t> </a:t>
            </a:r>
            <a:r>
              <a:rPr lang="en-US" sz="2000" b="1" dirty="0" err="1">
                <a:latin typeface="Calibri" panose="020F0502020204030204" pitchFamily="34" charset="0"/>
                <a:ea typeface="Times New Roman" panose="02020603050405020304" pitchFamily="18" charset="0"/>
              </a:rPr>
              <a:t>fanoušky</a:t>
            </a:r>
            <a:r>
              <a:rPr lang="en-US" sz="2000" b="1" dirty="0">
                <a:latin typeface="Calibri" panose="020F0502020204030204" pitchFamily="34" charset="0"/>
                <a:ea typeface="Times New Roman" panose="02020603050405020304" pitchFamily="18" charset="0"/>
              </a:rPr>
              <a:t>. V </a:t>
            </a:r>
            <a:r>
              <a:rPr lang="en-US" sz="2000" b="1" dirty="0" err="1">
                <a:latin typeface="Calibri" panose="020F0502020204030204" pitchFamily="34" charset="0"/>
                <a:ea typeface="Times New Roman" panose="02020603050405020304" pitchFamily="18" charset="0"/>
              </a:rPr>
              <a:t>roce</a:t>
            </a:r>
            <a:r>
              <a:rPr lang="en-US" sz="2000" b="1" dirty="0">
                <a:latin typeface="Calibri" panose="020F0502020204030204" pitchFamily="34" charset="0"/>
                <a:ea typeface="Times New Roman" panose="02020603050405020304" pitchFamily="18" charset="0"/>
              </a:rPr>
              <a:t> 2011 “</a:t>
            </a:r>
            <a:r>
              <a:rPr lang="en-US" sz="2000" b="1" dirty="0" err="1">
                <a:latin typeface="Calibri" panose="020F0502020204030204" pitchFamily="34" charset="0"/>
                <a:ea typeface="Times New Roman" panose="02020603050405020304" pitchFamily="18" charset="0"/>
              </a:rPr>
              <a:t>milovalo</a:t>
            </a:r>
            <a:r>
              <a:rPr lang="en-US" sz="2000" b="1" dirty="0">
                <a:latin typeface="Calibri" panose="020F0502020204030204" pitchFamily="34" charset="0"/>
                <a:ea typeface="Times New Roman" panose="02020603050405020304" pitchFamily="18" charset="0"/>
              </a:rPr>
              <a:t> </a:t>
            </a:r>
            <a:r>
              <a:rPr lang="en-US" sz="2000" b="1" dirty="0" err="1">
                <a:latin typeface="Calibri" panose="020F0502020204030204" pitchFamily="34" charset="0"/>
                <a:ea typeface="Times New Roman" panose="02020603050405020304" pitchFamily="18" charset="0"/>
              </a:rPr>
              <a:t>reklamu</a:t>
            </a:r>
            <a:r>
              <a:rPr lang="en-US" sz="2000" b="1" dirty="0">
                <a:latin typeface="Calibri" panose="020F0502020204030204" pitchFamily="34" charset="0"/>
                <a:ea typeface="Times New Roman" panose="02020603050405020304" pitchFamily="18" charset="0"/>
              </a:rPr>
              <a:t> 11 % , </a:t>
            </a:r>
            <a:r>
              <a:rPr lang="en-US" sz="2000" b="1" dirty="0" err="1">
                <a:latin typeface="Calibri" panose="020F0502020204030204" pitchFamily="34" charset="0"/>
                <a:ea typeface="Times New Roman" panose="02020603050405020304" pitchFamily="18" charset="0"/>
              </a:rPr>
              <a:t>letos</a:t>
            </a:r>
            <a:r>
              <a:rPr lang="en-US" sz="2000" b="1" dirty="0">
                <a:latin typeface="Calibri" panose="020F0502020204030204" pitchFamily="34" charset="0"/>
                <a:ea typeface="Times New Roman" panose="02020603050405020304" pitchFamily="18" charset="0"/>
              </a:rPr>
              <a:t> </a:t>
            </a:r>
            <a:r>
              <a:rPr lang="en-US" sz="2000" b="1" dirty="0" err="1">
                <a:latin typeface="Calibri" panose="020F0502020204030204" pitchFamily="34" charset="0"/>
                <a:ea typeface="Times New Roman" panose="02020603050405020304" pitchFamily="18" charset="0"/>
              </a:rPr>
              <a:t>už</a:t>
            </a:r>
            <a:r>
              <a:rPr lang="en-US" sz="2000" b="1" dirty="0">
                <a:latin typeface="Calibri" panose="020F0502020204030204" pitchFamily="34" charset="0"/>
                <a:ea typeface="Times New Roman" panose="02020603050405020304" pitchFamily="18" charset="0"/>
              </a:rPr>
              <a:t> to </a:t>
            </a:r>
            <a:r>
              <a:rPr lang="en-US" sz="2000" b="1" dirty="0" err="1">
                <a:latin typeface="Calibri" panose="020F0502020204030204" pitchFamily="34" charset="0"/>
                <a:ea typeface="Times New Roman" panose="02020603050405020304" pitchFamily="18" charset="0"/>
              </a:rPr>
              <a:t>jsou</a:t>
            </a:r>
            <a:r>
              <a:rPr lang="en-US" sz="2000" b="1" dirty="0">
                <a:latin typeface="Calibri" panose="020F0502020204030204" pitchFamily="34" charset="0"/>
                <a:ea typeface="Times New Roman" panose="02020603050405020304" pitchFamily="18" charset="0"/>
              </a:rPr>
              <a:t> </a:t>
            </a:r>
            <a:r>
              <a:rPr lang="en-US" sz="2000" b="1" dirty="0" err="1">
                <a:latin typeface="Calibri" panose="020F0502020204030204" pitchFamily="34" charset="0"/>
                <a:ea typeface="Times New Roman" panose="02020603050405020304" pitchFamily="18" charset="0"/>
              </a:rPr>
              <a:t>jen</a:t>
            </a:r>
            <a:r>
              <a:rPr lang="en-US" sz="2000" b="1" dirty="0">
                <a:latin typeface="Calibri" panose="020F0502020204030204" pitchFamily="34" charset="0"/>
                <a:ea typeface="Times New Roman" panose="02020603050405020304" pitchFamily="18" charset="0"/>
              </a:rPr>
              <a:t> 3 %. </a:t>
            </a:r>
            <a:endParaRPr lang="cs-CZ" sz="2000" b="1" dirty="0">
              <a:effectLst/>
              <a:latin typeface="Times New Roman" panose="02020603050405020304" pitchFamily="18" charset="0"/>
              <a:ea typeface="Times New Roman" panose="02020603050405020304" pitchFamily="18" charset="0"/>
            </a:endParaRPr>
          </a:p>
          <a:p>
            <a:r>
              <a:rPr lang="cs-CZ" sz="2000" b="1" dirty="0">
                <a:solidFill>
                  <a:srgbClr val="1F497D"/>
                </a:solidFill>
                <a:effectLst/>
                <a:latin typeface="Calibri" panose="020F0502020204030204" pitchFamily="34" charset="0"/>
                <a:ea typeface="Times New Roman" panose="02020603050405020304" pitchFamily="18" charset="0"/>
              </a:rPr>
              <a:t> </a:t>
            </a:r>
            <a:endParaRPr lang="cs-CZ"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6976643"/>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bdélník 1"/>
          <p:cNvSpPr>
            <a:spLocks noChangeArrowheads="1"/>
          </p:cNvSpPr>
          <p:nvPr/>
        </p:nvSpPr>
        <p:spPr bwMode="auto">
          <a:xfrm>
            <a:off x="2286000" y="-771525"/>
            <a:ext cx="4572000" cy="368300"/>
          </a:xfrm>
          <a:prstGeom prst="rect">
            <a:avLst/>
          </a:prstGeom>
          <a:noFill/>
          <a:ln w="9525">
            <a:noFill/>
            <a:miter lim="800000"/>
            <a:headEnd/>
            <a:tailEnd/>
          </a:ln>
        </p:spPr>
        <p:txBody>
          <a:bodyPr>
            <a:spAutoFit/>
          </a:bodyPr>
          <a:lstStyle/>
          <a:p>
            <a:endParaRPr lang="cs-CZ"/>
          </a:p>
        </p:txBody>
      </p:sp>
      <p:sp>
        <p:nvSpPr>
          <p:cNvPr id="3" name="TextovéPole 2">
            <a:extLst>
              <a:ext uri="{FF2B5EF4-FFF2-40B4-BE49-F238E27FC236}">
                <a16:creationId xmlns:a16="http://schemas.microsoft.com/office/drawing/2014/main" id="{69CC2321-D312-D83D-0721-294DA5D3241C}"/>
              </a:ext>
            </a:extLst>
          </p:cNvPr>
          <p:cNvSpPr txBox="1"/>
          <p:nvPr/>
        </p:nvSpPr>
        <p:spPr>
          <a:xfrm>
            <a:off x="647564" y="2060848"/>
            <a:ext cx="7848872" cy="4401205"/>
          </a:xfrm>
          <a:prstGeom prst="rect">
            <a:avLst/>
          </a:prstGeom>
          <a:noFill/>
        </p:spPr>
        <p:txBody>
          <a:bodyPr wrap="square">
            <a:spAutoFit/>
          </a:bodyPr>
          <a:lstStyle/>
          <a:p>
            <a:pPr algn="just"/>
            <a:r>
              <a:rPr lang="cs-CZ" sz="2800" b="1" dirty="0">
                <a:effectLst/>
                <a:latin typeface="Calibri" panose="020F0502020204030204" pitchFamily="34" charset="0"/>
                <a:ea typeface="Times New Roman" panose="02020603050405020304" pitchFamily="18" charset="0"/>
              </a:rPr>
              <a:t>Reklama je součástí našeho života a informace o ní jsou potřebné pro adekvátní rozhodování. Současný spotřebitel má k dispozici mnoho informačních zdrojů a reklama je jedním z nich. I proto má pro poznání tohoto jevu smysl dlouhodobý výzkum, jehož výsledky každoročně, již od roku 1993, předkládáme.</a:t>
            </a:r>
            <a:r>
              <a:rPr lang="en-US" sz="2800" b="1" dirty="0">
                <a:effectLst/>
                <a:latin typeface="Calibri" panose="020F0502020204030204" pitchFamily="34" charset="0"/>
                <a:ea typeface="Times New Roman" panose="02020603050405020304" pitchFamily="18" charset="0"/>
              </a:rPr>
              <a:t> Je to </a:t>
            </a:r>
            <a:r>
              <a:rPr lang="en-US" sz="2800" b="1" dirty="0" err="1">
                <a:effectLst/>
                <a:latin typeface="Calibri" panose="020F0502020204030204" pitchFamily="34" charset="0"/>
                <a:ea typeface="Times New Roman" panose="02020603050405020304" pitchFamily="18" charset="0"/>
              </a:rPr>
              <a:t>tak</a:t>
            </a:r>
            <a:r>
              <a:rPr lang="en-US" sz="2800" b="1" dirty="0">
                <a:effectLst/>
                <a:latin typeface="Calibri" panose="020F0502020204030204" pitchFamily="34" charset="0"/>
                <a:ea typeface="Times New Roman" panose="02020603050405020304" pitchFamily="18" charset="0"/>
              </a:rPr>
              <a:t> </a:t>
            </a:r>
            <a:r>
              <a:rPr lang="en-US" sz="2800" b="1" dirty="0" err="1">
                <a:effectLst/>
                <a:latin typeface="Calibri" panose="020F0502020204030204" pitchFamily="34" charset="0"/>
                <a:ea typeface="Times New Roman" panose="02020603050405020304" pitchFamily="18" charset="0"/>
              </a:rPr>
              <a:t>trochu</a:t>
            </a:r>
            <a:r>
              <a:rPr lang="en-US" sz="2800" b="1" dirty="0">
                <a:effectLst/>
                <a:latin typeface="Calibri" panose="020F0502020204030204" pitchFamily="34" charset="0"/>
                <a:ea typeface="Times New Roman" panose="02020603050405020304" pitchFamily="18" charset="0"/>
              </a:rPr>
              <a:t> </a:t>
            </a:r>
            <a:r>
              <a:rPr lang="en-US" sz="2800" b="1" dirty="0" err="1">
                <a:effectLst/>
                <a:latin typeface="Calibri" panose="020F0502020204030204" pitchFamily="34" charset="0"/>
                <a:ea typeface="Times New Roman" panose="02020603050405020304" pitchFamily="18" charset="0"/>
              </a:rPr>
              <a:t>nastavení</a:t>
            </a:r>
            <a:r>
              <a:rPr lang="en-US" sz="2800" b="1" dirty="0">
                <a:effectLst/>
                <a:latin typeface="Calibri" panose="020F0502020204030204" pitchFamily="34" charset="0"/>
                <a:ea typeface="Times New Roman" panose="02020603050405020304" pitchFamily="18" charset="0"/>
              </a:rPr>
              <a:t> </a:t>
            </a:r>
            <a:r>
              <a:rPr lang="en-US" sz="2800" b="1" dirty="0" err="1">
                <a:effectLst/>
                <a:latin typeface="Calibri" panose="020F0502020204030204" pitchFamily="34" charset="0"/>
                <a:ea typeface="Times New Roman" panose="02020603050405020304" pitchFamily="18" charset="0"/>
              </a:rPr>
              <a:t>zrcadla</a:t>
            </a:r>
            <a:r>
              <a:rPr lang="en-US" sz="2800" b="1" dirty="0">
                <a:effectLst/>
                <a:latin typeface="Calibri" panose="020F0502020204030204" pitchFamily="34" charset="0"/>
                <a:ea typeface="Times New Roman" panose="02020603050405020304" pitchFamily="18" charset="0"/>
              </a:rPr>
              <a:t> – </a:t>
            </a:r>
            <a:r>
              <a:rPr lang="en-US" sz="2800" b="1" dirty="0" err="1">
                <a:effectLst/>
                <a:latin typeface="Calibri" panose="020F0502020204030204" pitchFamily="34" charset="0"/>
                <a:ea typeface="Times New Roman" panose="02020603050405020304" pitchFamily="18" charset="0"/>
              </a:rPr>
              <a:t>reklamě</a:t>
            </a:r>
            <a:r>
              <a:rPr lang="en-US" sz="2800" b="1" dirty="0">
                <a:effectLst/>
                <a:latin typeface="Calibri" panose="020F0502020204030204" pitchFamily="34" charset="0"/>
                <a:ea typeface="Times New Roman" panose="02020603050405020304" pitchFamily="18" charset="0"/>
              </a:rPr>
              <a:t>  </a:t>
            </a:r>
            <a:r>
              <a:rPr lang="en-US" sz="2800" b="1" dirty="0" err="1">
                <a:effectLst/>
                <a:latin typeface="Calibri" panose="020F0502020204030204" pitchFamily="34" charset="0"/>
                <a:ea typeface="Times New Roman" panose="02020603050405020304" pitchFamily="18" charset="0"/>
              </a:rPr>
              <a:t>celé</a:t>
            </a:r>
            <a:r>
              <a:rPr lang="en-US" sz="2800" b="1" dirty="0">
                <a:effectLst/>
                <a:latin typeface="Calibri" panose="020F0502020204030204" pitchFamily="34" charset="0"/>
                <a:ea typeface="Times New Roman" panose="02020603050405020304" pitchFamily="18" charset="0"/>
              </a:rPr>
              <a:t> </a:t>
            </a:r>
            <a:r>
              <a:rPr lang="en-US" sz="2800" b="1" dirty="0" err="1">
                <a:effectLst/>
                <a:latin typeface="Calibri" panose="020F0502020204030204" pitchFamily="34" charset="0"/>
                <a:ea typeface="Times New Roman" panose="02020603050405020304" pitchFamily="18" charset="0"/>
              </a:rPr>
              <a:t>společnosti</a:t>
            </a:r>
            <a:r>
              <a:rPr lang="en-US" sz="2800" b="1" dirty="0">
                <a:effectLst/>
                <a:latin typeface="Calibri" panose="020F0502020204030204" pitchFamily="34" charset="0"/>
                <a:ea typeface="Times New Roman" panose="02020603050405020304" pitchFamily="18" charset="0"/>
              </a:rPr>
              <a:t>.</a:t>
            </a:r>
            <a:endParaRPr lang="cs-CZ" sz="2800" b="1" dirty="0">
              <a:effectLst/>
              <a:latin typeface="Calibri" panose="020F0502020204030204" pitchFamily="34" charset="0"/>
              <a:ea typeface="Times New Roman" panose="02020603050405020304" pitchFamily="18" charset="0"/>
            </a:endParaRPr>
          </a:p>
          <a:p>
            <a:pPr algn="just"/>
            <a:endParaRPr lang="cs-CZ" sz="2800" b="1" dirty="0">
              <a:latin typeface="Calibri" panose="020F0502020204030204" pitchFamily="34" charset="0"/>
              <a:ea typeface="Times New Roman" panose="02020603050405020304" pitchFamily="18" charset="0"/>
            </a:endParaRPr>
          </a:p>
          <a:p>
            <a:pPr algn="just"/>
            <a:r>
              <a:rPr lang="cs-CZ" sz="2800" i="1" dirty="0">
                <a:effectLst/>
                <a:latin typeface="IrisUPC" panose="020B0502040204020203" pitchFamily="34" charset="-34"/>
                <a:ea typeface="Times New Roman" panose="02020603050405020304" pitchFamily="18" charset="0"/>
                <a:cs typeface="IrisUPC" panose="020B0502040204020203" pitchFamily="34" charset="-34"/>
              </a:rPr>
              <a:t>Jitka Vysekalová</a:t>
            </a:r>
          </a:p>
        </p:txBody>
      </p:sp>
    </p:spTree>
    <p:extLst>
      <p:ext uri="{BB962C8B-B14F-4D97-AF65-F5344CB8AC3E}">
        <p14:creationId xmlns:p14="http://schemas.microsoft.com/office/powerpoint/2010/main" val="4230872252"/>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ýsledek obrázku pro pan vaji&amp;ccaron;ko"/>
          <p:cNvPicPr>
            <a:picLocks noChangeAspect="1" noChangeArrowheads="1"/>
          </p:cNvPicPr>
          <p:nvPr/>
        </p:nvPicPr>
        <p:blipFill>
          <a:blip r:embed="rId3"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76851" y="2890390"/>
            <a:ext cx="4144194" cy="267984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txBox="1">
            <a:spLocks/>
          </p:cNvSpPr>
          <p:nvPr/>
        </p:nvSpPr>
        <p:spPr>
          <a:xfrm>
            <a:off x="0" y="2317877"/>
            <a:ext cx="8856662" cy="832714"/>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b="1" dirty="0">
                <a:solidFill>
                  <a:srgbClr val="003788"/>
                </a:solidFill>
              </a:rPr>
              <a:t>Děkujeme za pozornost</a:t>
            </a:r>
          </a:p>
          <a:p>
            <a:pPr marL="0" indent="0">
              <a:buNone/>
            </a:pPr>
            <a:r>
              <a:rPr lang="cs-CZ" b="1" dirty="0">
                <a:solidFill>
                  <a:srgbClr val="003788"/>
                </a:solidFill>
              </a:rPr>
              <a:t>vysekalova@cms-cma.cz</a:t>
            </a:r>
          </a:p>
        </p:txBody>
      </p:sp>
      <p:cxnSp>
        <p:nvCxnSpPr>
          <p:cNvPr id="5" name="Straight Connector 4"/>
          <p:cNvCxnSpPr/>
          <p:nvPr/>
        </p:nvCxnSpPr>
        <p:spPr>
          <a:xfrm>
            <a:off x="0" y="2924944"/>
            <a:ext cx="9144000" cy="0"/>
          </a:xfrm>
          <a:prstGeom prst="line">
            <a:avLst/>
          </a:prstGeom>
          <a:ln w="19050">
            <a:solidFill>
              <a:srgbClr val="003788"/>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p:cNvPicPr>
          <p:nvPr/>
        </p:nvPicPr>
        <p:blipFill>
          <a:blip r:embed="rId4" cstate="email"/>
          <a:srcRect/>
          <a:stretch>
            <a:fillRect/>
          </a:stretch>
        </p:blipFill>
        <p:spPr>
          <a:xfrm>
            <a:off x="6792995" y="5314583"/>
            <a:ext cx="1416480" cy="736958"/>
          </a:xfrm>
          <a:prstGeom prst="rect">
            <a:avLst/>
          </a:prstGeom>
          <a:noFill/>
          <a:ln cap="flat">
            <a:noFill/>
          </a:ln>
        </p:spPr>
      </p:pic>
      <p:pic>
        <p:nvPicPr>
          <p:cNvPr id="10" name="Picture 3" descr="I:\Vyzkum\740_CONS\AKCE15\150264_CMS_Cesi_a_reklama\znackove-vyrobky.jpg"/>
          <p:cNvPicPr>
            <a:picLocks noChangeAspect="1"/>
          </p:cNvPicPr>
          <p:nvPr/>
        </p:nvPicPr>
        <p:blipFill>
          <a:blip r:embed="rId5" cstate="email">
            <a:clrChange>
              <a:clrFrom>
                <a:srgbClr val="FFFFFF"/>
              </a:clrFrom>
              <a:clrTo>
                <a:srgbClr val="FFFFFF">
                  <a:alpha val="0"/>
                </a:srgbClr>
              </a:clrTo>
            </a:clrChange>
          </a:blip>
          <a:srcRect/>
          <a:stretch>
            <a:fillRect/>
          </a:stretch>
        </p:blipFill>
        <p:spPr>
          <a:xfrm>
            <a:off x="4413706" y="5137168"/>
            <a:ext cx="2023183" cy="1170029"/>
          </a:xfrm>
          <a:prstGeom prst="rect">
            <a:avLst/>
          </a:prstGeom>
          <a:noFill/>
          <a:ln cap="flat">
            <a:noFill/>
          </a:ln>
        </p:spPr>
      </p:pic>
      <p:pic>
        <p:nvPicPr>
          <p:cNvPr id="13" name="Picture 8"/>
          <p:cNvPicPr>
            <a:picLocks noChangeAspect="1"/>
          </p:cNvPicPr>
          <p:nvPr/>
        </p:nvPicPr>
        <p:blipFill>
          <a:blip r:embed="rId6" cstate="email">
            <a:clrChange>
              <a:clrFrom>
                <a:srgbClr val="FFFFFF"/>
              </a:clrFrom>
              <a:clrTo>
                <a:srgbClr val="FFFFFF">
                  <a:alpha val="0"/>
                </a:srgbClr>
              </a:clrTo>
            </a:clrChange>
          </a:blip>
          <a:stretch>
            <a:fillRect/>
          </a:stretch>
        </p:blipFill>
        <p:spPr>
          <a:xfrm>
            <a:off x="3118769" y="5384724"/>
            <a:ext cx="1268669" cy="730444"/>
          </a:xfrm>
          <a:prstGeom prst="rect">
            <a:avLst/>
          </a:prstGeom>
          <a:noFill/>
          <a:ln cap="flat">
            <a:noFill/>
          </a:ln>
        </p:spPr>
      </p:pic>
      <p:pic>
        <p:nvPicPr>
          <p:cNvPr id="11" name="Obrázek 10" descr="Obsah obrázku hra, kreslení&#10;&#10;Popis byl vytvořen automaticky">
            <a:extLst>
              <a:ext uri="{FF2B5EF4-FFF2-40B4-BE49-F238E27FC236}">
                <a16:creationId xmlns:a16="http://schemas.microsoft.com/office/drawing/2014/main" id="{160C4C9D-86A4-4417-BFB7-AFF30082DB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763" y="5384724"/>
            <a:ext cx="1700926" cy="784202"/>
          </a:xfrm>
          <a:prstGeom prst="rect">
            <a:avLst/>
          </a:prstGeom>
        </p:spPr>
      </p:pic>
    </p:spTree>
    <p:extLst>
      <p:ext uri="{BB962C8B-B14F-4D97-AF65-F5344CB8AC3E}">
        <p14:creationId xmlns:p14="http://schemas.microsoft.com/office/powerpoint/2010/main" val="1506670846"/>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title" idx="4294967295"/>
          </p:nvPr>
        </p:nvSpPr>
        <p:spPr bwMode="auto">
          <a:xfrm>
            <a:off x="611188" y="1125538"/>
            <a:ext cx="8278812" cy="1008062"/>
          </a:xfrm>
          <a:prstGeom prst="rect">
            <a:avLst/>
          </a:prstGeom>
          <a:solidFill>
            <a:schemeClr val="bg1"/>
          </a:solidFill>
          <a:ln>
            <a:miter lim="800000"/>
            <a:headEnd/>
            <a:tailEnd/>
          </a:ln>
        </p:spPr>
        <p:txBody>
          <a:bodyPr/>
          <a:lstStyle/>
          <a:p>
            <a:r>
              <a:rPr lang="cs-CZ" b="1">
                <a:solidFill>
                  <a:srgbClr val="00368C"/>
                </a:solidFill>
              </a:rPr>
              <a:t>Postoje k intenzitě reklamy</a:t>
            </a:r>
          </a:p>
        </p:txBody>
      </p:sp>
      <p:pic>
        <p:nvPicPr>
          <p:cNvPr id="14338" name="Picture 2" descr="Výsledek obrázku pro too much advertising"/>
          <p:cNvPicPr>
            <a:picLocks noChangeAspect="1" noChangeArrowheads="1"/>
          </p:cNvPicPr>
          <p:nvPr/>
        </p:nvPicPr>
        <p:blipFill>
          <a:blip r:embed="rId2" cstate="email">
            <a:duotone>
              <a:schemeClr val="bg2">
                <a:shade val="45000"/>
                <a:satMod val="135000"/>
              </a:schemeClr>
              <a:prstClr val="white"/>
            </a:duotone>
          </a:blip>
          <a:srcRect/>
          <a:stretch>
            <a:fillRect/>
          </a:stretch>
        </p:blipFill>
        <p:spPr bwMode="auto">
          <a:xfrm>
            <a:off x="-10136" y="1880246"/>
            <a:ext cx="9144000" cy="4572000"/>
          </a:xfrm>
          <a:prstGeom prst="rect">
            <a:avLst/>
          </a:prstGeom>
          <a:noFill/>
        </p:spPr>
      </p:pic>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7" name="Zástupný symbol pro obsah 8"/>
          <p:cNvGraphicFramePr>
            <a:graphicFrameLocks/>
          </p:cNvGraphicFramePr>
          <p:nvPr/>
        </p:nvGraphicFramePr>
        <p:xfrm>
          <a:off x="147638" y="1073150"/>
          <a:ext cx="9047162" cy="5430838"/>
        </p:xfrm>
        <a:graphic>
          <a:graphicData uri="http://schemas.openxmlformats.org/presentationml/2006/ole">
            <mc:AlternateContent xmlns:mc="http://schemas.openxmlformats.org/markup-compatibility/2006">
              <mc:Choice xmlns:v="urn:schemas-microsoft-com:vml" Requires="v">
                <p:oleObj r:id="rId3" imgW="9047248" imgH="5432007" progId="Excel.Chart.8">
                  <p:embed/>
                </p:oleObj>
              </mc:Choice>
              <mc:Fallback>
                <p:oleObj r:id="rId3" imgW="9047248" imgH="5432007" progId="Excel.Chart.8">
                  <p:embed/>
                  <p:pic>
                    <p:nvPicPr>
                      <p:cNvPr id="50177" name="Zástupný symbol pro obsah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8" y="1073150"/>
                        <a:ext cx="9047162" cy="543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3" name="Zástupný symbol pro obsah 8"/>
          <p:cNvGraphicFramePr>
            <a:graphicFrameLocks/>
          </p:cNvGraphicFramePr>
          <p:nvPr/>
        </p:nvGraphicFramePr>
        <p:xfrm>
          <a:off x="128588" y="1281113"/>
          <a:ext cx="8886825" cy="5078412"/>
        </p:xfrm>
        <a:graphic>
          <a:graphicData uri="http://schemas.openxmlformats.org/presentationml/2006/ole">
            <mc:AlternateContent xmlns:mc="http://schemas.openxmlformats.org/markup-compatibility/2006">
              <mc:Choice xmlns:v="urn:schemas-microsoft-com:vml" Requires="v">
                <p:oleObj r:id="rId2" imgW="8888738" imgH="5078408" progId="Excel.Chart.8">
                  <p:embed/>
                </p:oleObj>
              </mc:Choice>
              <mc:Fallback>
                <p:oleObj r:id="rId2" imgW="8888738" imgH="5078408" progId="Excel.Chart.8">
                  <p:embed/>
                  <p:pic>
                    <p:nvPicPr>
                      <p:cNvPr id="56323" name="Zástupný symbol pro obsah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81113"/>
                        <a:ext cx="8886825" cy="5078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Zástupný symbol pro obsah 15">
            <a:extLst>
              <a:ext uri="{FF2B5EF4-FFF2-40B4-BE49-F238E27FC236}">
                <a16:creationId xmlns:a16="http://schemas.microsoft.com/office/drawing/2014/main" id="{5B3AE5CA-DAEB-E8A0-923E-51074A0A717D}"/>
              </a:ext>
            </a:extLst>
          </p:cNvPr>
          <p:cNvGraphicFramePr>
            <a:graphicFrameLocks noGrp="1"/>
          </p:cNvGraphicFramePr>
          <p:nvPr>
            <p:extLst>
              <p:ext uri="{D42A27DB-BD31-4B8C-83A1-F6EECF244321}">
                <p14:modId xmlns:p14="http://schemas.microsoft.com/office/powerpoint/2010/main" val="3057431391"/>
              </p:ext>
            </p:extLst>
          </p:nvPr>
        </p:nvGraphicFramePr>
        <p:xfrm>
          <a:off x="395536" y="1124744"/>
          <a:ext cx="8569014" cy="50045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1601502"/>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3"/>
          <p:cNvSpPr>
            <a:spLocks noGrp="1"/>
          </p:cNvSpPr>
          <p:nvPr>
            <p:ph type="title" idx="4294967295"/>
          </p:nvPr>
        </p:nvSpPr>
        <p:spPr bwMode="auto">
          <a:xfrm>
            <a:off x="611188" y="1125538"/>
            <a:ext cx="8278812" cy="1008062"/>
          </a:xfrm>
          <a:prstGeom prst="rect">
            <a:avLst/>
          </a:prstGeom>
          <a:solidFill>
            <a:schemeClr val="bg1"/>
          </a:solidFill>
          <a:ln>
            <a:miter lim="800000"/>
            <a:headEnd/>
            <a:tailEnd/>
          </a:ln>
        </p:spPr>
        <p:txBody>
          <a:bodyPr/>
          <a:lstStyle/>
          <a:p>
            <a:r>
              <a:rPr lang="cs-CZ" b="1">
                <a:solidFill>
                  <a:srgbClr val="00368C"/>
                </a:solidFill>
              </a:rPr>
              <a:t>Postoje k intenzitě reklamy</a:t>
            </a:r>
          </a:p>
        </p:txBody>
      </p:sp>
      <p:sp>
        <p:nvSpPr>
          <p:cNvPr id="59394" name="Obdélník 1"/>
          <p:cNvSpPr>
            <a:spLocks noChangeArrowheads="1"/>
          </p:cNvSpPr>
          <p:nvPr/>
        </p:nvSpPr>
        <p:spPr bwMode="auto">
          <a:xfrm>
            <a:off x="2286000" y="-771525"/>
            <a:ext cx="4572000" cy="368300"/>
          </a:xfrm>
          <a:prstGeom prst="rect">
            <a:avLst/>
          </a:prstGeom>
          <a:noFill/>
          <a:ln w="9525">
            <a:noFill/>
            <a:miter lim="800000"/>
            <a:headEnd/>
            <a:tailEnd/>
          </a:ln>
        </p:spPr>
        <p:txBody>
          <a:bodyPr>
            <a:spAutoFit/>
          </a:bodyPr>
          <a:lstStyle/>
          <a:p>
            <a:endParaRPr lang="cs-CZ"/>
          </a:p>
        </p:txBody>
      </p:sp>
      <p:sp>
        <p:nvSpPr>
          <p:cNvPr id="3" name="Obdélník 2"/>
          <p:cNvSpPr/>
          <p:nvPr/>
        </p:nvSpPr>
        <p:spPr>
          <a:xfrm>
            <a:off x="107950" y="1903413"/>
            <a:ext cx="9036050" cy="3970318"/>
          </a:xfrm>
          <a:prstGeom prst="rect">
            <a:avLst/>
          </a:prstGeom>
        </p:spPr>
        <p:txBody>
          <a:bodyPr>
            <a:spAutoFit/>
          </a:bodyPr>
          <a:lstStyle/>
          <a:p>
            <a:endParaRPr lang="cs-CZ" b="1" dirty="0"/>
          </a:p>
          <a:p>
            <a:pPr marL="285750" indent="-285750">
              <a:buFontTx/>
              <a:buChar char="-"/>
            </a:pPr>
            <a:r>
              <a:rPr lang="cs-CZ" b="1" dirty="0"/>
              <a:t>Intenzitu reklamy vnímají lidé stále především v komerčních televizích</a:t>
            </a:r>
            <a:endParaRPr lang="en-US" b="1" dirty="0"/>
          </a:p>
          <a:p>
            <a:r>
              <a:rPr lang="en-US" b="1" dirty="0"/>
              <a:t>   </a:t>
            </a:r>
            <a:r>
              <a:rPr lang="cs-CZ" b="1" dirty="0"/>
              <a:t> Přesycenost reklamou na Nově a Primě po loňském poklesu opět stoupla. </a:t>
            </a:r>
          </a:p>
          <a:p>
            <a:pPr marL="285750" indent="-285750">
              <a:buFontTx/>
              <a:buChar char="-"/>
            </a:pPr>
            <a:r>
              <a:rPr lang="en-US" b="1" dirty="0" err="1"/>
              <a:t>Přesto</a:t>
            </a:r>
            <a:r>
              <a:rPr lang="en-US" b="1" dirty="0"/>
              <a:t> </a:t>
            </a:r>
            <a:r>
              <a:rPr lang="en-US" b="1" dirty="0" err="1"/>
              <a:t>má</a:t>
            </a:r>
            <a:r>
              <a:rPr lang="cs-CZ" b="1" dirty="0"/>
              <a:t> vliv na nákupní chování</a:t>
            </a:r>
            <a:r>
              <a:rPr lang="en-US" b="1" dirty="0"/>
              <a:t> -</a:t>
            </a:r>
            <a:r>
              <a:rPr lang="cs-CZ" b="1" dirty="0"/>
              <a:t> 36 % z těch, kteří přiznávají nákup na základě reklamy</a:t>
            </a:r>
            <a:r>
              <a:rPr lang="en-US" b="1" dirty="0"/>
              <a:t> - </a:t>
            </a:r>
            <a:r>
              <a:rPr lang="en-US" b="1" dirty="0" err="1"/>
              <a:t>zdroj</a:t>
            </a:r>
            <a:r>
              <a:rPr lang="cs-CZ" b="1" dirty="0"/>
              <a:t> informací </a:t>
            </a:r>
            <a:r>
              <a:rPr lang="cs-CZ" b="1" dirty="0" err="1"/>
              <a:t>televiz</a:t>
            </a:r>
            <a:r>
              <a:rPr lang="en-US" b="1" dirty="0"/>
              <a:t>e</a:t>
            </a:r>
            <a:r>
              <a:rPr lang="cs-CZ" b="1" dirty="0"/>
              <a:t>. Častěji ženy a vyšší věkové kategorie.</a:t>
            </a:r>
            <a:endParaRPr lang="en-US" b="1" dirty="0"/>
          </a:p>
          <a:p>
            <a:pPr marL="285750" indent="-285750">
              <a:buFontTx/>
              <a:buChar char="-"/>
            </a:pPr>
            <a:r>
              <a:rPr lang="cs-CZ" b="1" dirty="0"/>
              <a:t>Starší lidé také častěji využívají letáky. Mladší lidé se více soustředí na sociální sítě.</a:t>
            </a:r>
            <a:endParaRPr lang="en-US" b="1" dirty="0"/>
          </a:p>
          <a:p>
            <a:pPr marL="285750" indent="-285750">
              <a:buFontTx/>
              <a:buChar char="-"/>
            </a:pPr>
            <a:r>
              <a:rPr lang="cs-CZ" b="1" dirty="0"/>
              <a:t> Zastavila se a snížila deklarovaná přesycenost reklamou na internetu a sociálních sítích.</a:t>
            </a:r>
            <a:endParaRPr lang="en-US" b="1" dirty="0"/>
          </a:p>
          <a:p>
            <a:r>
              <a:rPr lang="en-US" b="1" dirty="0"/>
              <a:t>    </a:t>
            </a:r>
            <a:r>
              <a:rPr lang="en-US" sz="1700" dirty="0"/>
              <a:t> </a:t>
            </a:r>
            <a:r>
              <a:rPr lang="cs-CZ" b="1" dirty="0"/>
              <a:t>Potenciálním místem pro umístění reklamy zůstává stále místo prodeje, </a:t>
            </a:r>
            <a:endParaRPr lang="en-US" b="1" dirty="0"/>
          </a:p>
          <a:p>
            <a:r>
              <a:rPr lang="en-US" b="1" dirty="0"/>
              <a:t>    </a:t>
            </a:r>
            <a:r>
              <a:rPr lang="cs-CZ" b="1" dirty="0"/>
              <a:t> ochutnávky a prezentace</a:t>
            </a:r>
            <a:r>
              <a:rPr lang="en-US" b="1" dirty="0"/>
              <a:t> -</a:t>
            </a:r>
            <a:r>
              <a:rPr lang="cs-CZ" b="1" dirty="0"/>
              <a:t> navýšení přivítala téměř čtvrtina populace.</a:t>
            </a:r>
            <a:endParaRPr lang="en-US" b="1" dirty="0"/>
          </a:p>
          <a:p>
            <a:pPr marL="285750" indent="-285750">
              <a:buFontTx/>
              <a:buChar char="-"/>
            </a:pPr>
            <a:r>
              <a:rPr lang="cs-CZ" b="1" dirty="0"/>
              <a:t>Propagační materiály na místě prodeje využívá 37 % respondentů, nejčastěji</a:t>
            </a:r>
            <a:endParaRPr lang="en-US" b="1" dirty="0"/>
          </a:p>
          <a:p>
            <a:r>
              <a:rPr lang="en-US" b="1" dirty="0"/>
              <a:t>    </a:t>
            </a:r>
            <a:r>
              <a:rPr lang="cs-CZ" b="1" dirty="0"/>
              <a:t> je to věková skupina 30 – 45 let (48 %).</a:t>
            </a:r>
          </a:p>
        </p:txBody>
      </p:sp>
    </p:spTree>
    <p:extLst>
      <p:ext uri="{BB962C8B-B14F-4D97-AF65-F5344CB8AC3E}">
        <p14:creationId xmlns:p14="http://schemas.microsoft.com/office/powerpoint/2010/main" val="76414347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idx="4294967295"/>
          </p:nvPr>
        </p:nvSpPr>
        <p:spPr bwMode="auto">
          <a:xfrm>
            <a:off x="612775" y="1196975"/>
            <a:ext cx="8280400" cy="1008063"/>
          </a:xfrm>
          <a:prstGeom prst="rect">
            <a:avLst/>
          </a:prstGeom>
          <a:solidFill>
            <a:schemeClr val="bg1"/>
          </a:solidFill>
          <a:ln>
            <a:miter lim="800000"/>
            <a:headEnd/>
            <a:tailEnd/>
          </a:ln>
        </p:spPr>
        <p:txBody>
          <a:bodyPr/>
          <a:lstStyle/>
          <a:p>
            <a:r>
              <a:rPr lang="cs-CZ" b="1">
                <a:solidFill>
                  <a:srgbClr val="00368C"/>
                </a:solidFill>
              </a:rPr>
              <a:t>Ovlivnění reklamou a nákup</a:t>
            </a:r>
          </a:p>
        </p:txBody>
      </p:sp>
      <p:sp>
        <p:nvSpPr>
          <p:cNvPr id="60418" name="TextBox 3"/>
          <p:cNvSpPr txBox="1">
            <a:spLocks noChangeArrowheads="1"/>
          </p:cNvSpPr>
          <p:nvPr/>
        </p:nvSpPr>
        <p:spPr bwMode="auto">
          <a:xfrm>
            <a:off x="6659563" y="3213100"/>
            <a:ext cx="2233612" cy="369888"/>
          </a:xfrm>
          <a:prstGeom prst="rect">
            <a:avLst/>
          </a:prstGeom>
          <a:noFill/>
          <a:ln w="9525">
            <a:noFill/>
            <a:miter lim="800000"/>
            <a:headEnd/>
            <a:tailEnd/>
          </a:ln>
        </p:spPr>
        <p:txBody>
          <a:bodyPr>
            <a:spAutoFit/>
          </a:bodyPr>
          <a:lstStyle/>
          <a:p>
            <a:r>
              <a:rPr lang="cs-CZ">
                <a:solidFill>
                  <a:schemeClr val="bg1"/>
                </a:solidFill>
              </a:rPr>
              <a:t>R1,r3</a:t>
            </a:r>
          </a:p>
        </p:txBody>
      </p:sp>
      <p:pic>
        <p:nvPicPr>
          <p:cNvPr id="13314" name="Picture 2" descr="Výsledek obrázku pro influence"/>
          <p:cNvPicPr>
            <a:picLocks noChangeAspect="1" noChangeArrowheads="1"/>
          </p:cNvPicPr>
          <p:nvPr/>
        </p:nvPicPr>
        <p:blipFill rotWithShape="1">
          <a:blip r:embed="rId2" cstate="email">
            <a:duotone>
              <a:schemeClr val="bg2">
                <a:shade val="45000"/>
                <a:satMod val="135000"/>
              </a:schemeClr>
              <a:prstClr val="white"/>
            </a:duotone>
          </a:blip>
          <a:srcRect r="4228"/>
          <a:stretch/>
        </p:blipFill>
        <p:spPr bwMode="auto">
          <a:xfrm>
            <a:off x="1784043" y="1916832"/>
            <a:ext cx="7344816" cy="4538836"/>
          </a:xfrm>
          <a:prstGeom prst="rect">
            <a:avLst/>
          </a:prstGeom>
          <a:ln>
            <a:noFill/>
          </a:ln>
          <a:effectLst>
            <a:softEdge rad="112500"/>
          </a:effectLst>
        </p:spPr>
      </p:pic>
    </p:spTree>
  </p:cSld>
  <p:clrMapOvr>
    <a:masterClrMapping/>
  </p:clrMapOvr>
  <p:transition spd="med">
    <p:pull/>
  </p:transition>
</p:sld>
</file>

<file path=ppt/theme/theme1.xml><?xml version="1.0" encoding="utf-8"?>
<a:theme xmlns:a="http://schemas.openxmlformats.org/drawingml/2006/main" name="2016_06_06_CSOB_Clientology_Zakaznicka_cesta_nabidka_v01F">
  <a:themeElements>
    <a:clrScheme name="Custom 2">
      <a:dk1>
        <a:srgbClr val="595959"/>
      </a:dk1>
      <a:lt1>
        <a:srgbClr val="FFFFFF"/>
      </a:lt1>
      <a:dk2>
        <a:srgbClr val="333333"/>
      </a:dk2>
      <a:lt2>
        <a:srgbClr val="EAEAEA"/>
      </a:lt2>
      <a:accent1>
        <a:srgbClr val="00388D"/>
      </a:accent1>
      <a:accent2>
        <a:srgbClr val="FFDC00"/>
      </a:accent2>
      <a:accent3>
        <a:srgbClr val="E9693C"/>
      </a:accent3>
      <a:accent4>
        <a:srgbClr val="B82928"/>
      </a:accent4>
      <a:accent5>
        <a:srgbClr val="5757D5"/>
      </a:accent5>
      <a:accent6>
        <a:srgbClr val="8B4A66"/>
      </a:accent6>
      <a:hlink>
        <a:srgbClr val="0000F3"/>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38187</TotalTime>
  <Words>1353</Words>
  <Application>Microsoft Office PowerPoint</Application>
  <PresentationFormat>Předvádění na obrazovce (4:3)</PresentationFormat>
  <Paragraphs>138</Paragraphs>
  <Slides>32</Slides>
  <Notes>4</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32</vt:i4>
      </vt:variant>
    </vt:vector>
  </HeadingPairs>
  <TitlesOfParts>
    <vt:vector size="39" baseType="lpstr">
      <vt:lpstr>Arial</vt:lpstr>
      <vt:lpstr>Calibri</vt:lpstr>
      <vt:lpstr>IrisUPC</vt:lpstr>
      <vt:lpstr>Times New Roman</vt:lpstr>
      <vt:lpstr>Wingdings</vt:lpstr>
      <vt:lpstr>2016_06_06_CSOB_Clientology_Zakaznicka_cesta_nabidka_v01F</vt:lpstr>
      <vt:lpstr>Microsoft Excel Chart</vt:lpstr>
      <vt:lpstr>Prezentace aplikace PowerPoint</vt:lpstr>
      <vt:lpstr>Prezentace aplikace PowerPoint</vt:lpstr>
      <vt:lpstr>Prezentace aplikace PowerPoint</vt:lpstr>
      <vt:lpstr>Postoje k intenzitě reklamy</vt:lpstr>
      <vt:lpstr>Prezentace aplikace PowerPoint</vt:lpstr>
      <vt:lpstr>Prezentace aplikace PowerPoint</vt:lpstr>
      <vt:lpstr>Prezentace aplikace PowerPoint</vt:lpstr>
      <vt:lpstr>Postoje k intenzitě reklamy</vt:lpstr>
      <vt:lpstr>Ovlivnění reklamou a nákup</vt:lpstr>
      <vt:lpstr>Prezentace aplikace PowerPoint</vt:lpstr>
      <vt:lpstr>Prezentace aplikace PowerPoint</vt:lpstr>
      <vt:lpstr>Prezentace aplikace PowerPoint</vt:lpstr>
      <vt:lpstr>Ovlivnění reklamou a nákup</vt:lpstr>
      <vt:lpstr>Společenská role reklamy</vt:lpstr>
      <vt:lpstr>Prezentace aplikace PowerPoint</vt:lpstr>
      <vt:lpstr>Prezentace aplikace PowerPoint</vt:lpstr>
      <vt:lpstr>Nevhodná témata v reklamě</vt:lpstr>
      <vt:lpstr>Prezentace aplikace PowerPoint</vt:lpstr>
      <vt:lpstr>Prezentace aplikace PowerPoint</vt:lpstr>
      <vt:lpstr>Jaká má reklama být</vt:lpstr>
      <vt:lpstr>Prezentace aplikace PowerPoint</vt:lpstr>
      <vt:lpstr>Co nám na reklamě vadí</vt:lpstr>
      <vt:lpstr>Prezentace aplikace PowerPoint</vt:lpstr>
      <vt:lpstr>Prezentace aplikace PowerPoint</vt:lpstr>
      <vt:lpstr>Prezentace aplikace PowerPoint</vt:lpstr>
      <vt:lpstr>Prezentace aplikace PowerPoint</vt:lpstr>
      <vt:lpstr>Prezentace aplikace PowerPoint</vt:lpstr>
      <vt:lpstr>Segmentace populace ČR dle postojů k reklamě</vt:lpstr>
      <vt:lpstr>Prezentace aplikace PowerPoint</vt:lpstr>
      <vt:lpstr>Prezentace aplikace PowerPoint</vt:lpstr>
      <vt:lpstr>Prezentace aplikace PowerPoint</vt:lpstr>
      <vt:lpstr>Prezentace aplikace PowerPoint</vt:lpstr>
    </vt:vector>
  </TitlesOfParts>
  <Company>ppmfactum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Jana Bartelová</dc:creator>
  <cp:lastModifiedBy>Micro Sht</cp:lastModifiedBy>
  <cp:revision>1717</cp:revision>
  <cp:lastPrinted>2017-02-08T09:15:25Z</cp:lastPrinted>
  <dcterms:created xsi:type="dcterms:W3CDTF">2016-06-03T11:21:32Z</dcterms:created>
  <dcterms:modified xsi:type="dcterms:W3CDTF">2023-02-20T23:10:57Z</dcterms:modified>
</cp:coreProperties>
</file>