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16"/>
  </p:notesMasterIdLst>
  <p:sldIdLst>
    <p:sldId id="276" r:id="rId3"/>
    <p:sldId id="297" r:id="rId4"/>
    <p:sldId id="278" r:id="rId5"/>
    <p:sldId id="279" r:id="rId6"/>
    <p:sldId id="280" r:id="rId7"/>
    <p:sldId id="281" r:id="rId8"/>
    <p:sldId id="282" r:id="rId9"/>
    <p:sldId id="283" r:id="rId10"/>
    <p:sldId id="292" r:id="rId11"/>
    <p:sldId id="284" r:id="rId12"/>
    <p:sldId id="285" r:id="rId13"/>
    <p:sldId id="293" r:id="rId14"/>
    <p:sldId id="286" r:id="rId15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07" userDrawn="1">
          <p15:clr>
            <a:srgbClr val="A4A3A4"/>
          </p15:clr>
        </p15:guide>
        <p15:guide id="4" orient="horz" pos="55" userDrawn="1">
          <p15:clr>
            <a:srgbClr val="A4A3A4"/>
          </p15:clr>
        </p15:guide>
        <p15:guide id="5" orient="horz" pos="260" userDrawn="1">
          <p15:clr>
            <a:srgbClr val="A4A3A4"/>
          </p15:clr>
        </p15:guide>
        <p15:guide id="6" pos="4190" userDrawn="1">
          <p15:clr>
            <a:srgbClr val="A4A3A4"/>
          </p15:clr>
        </p15:guide>
        <p15:guide id="7" pos="5669" userDrawn="1">
          <p15:clr>
            <a:srgbClr val="A4A3A4"/>
          </p15:clr>
        </p15:guide>
        <p15:guide id="8" orient="horz" pos="362" userDrawn="1">
          <p15:clr>
            <a:srgbClr val="A4A3A4"/>
          </p15:clr>
        </p15:guide>
        <p15:guide id="9" orient="horz" pos="2862" userDrawn="1">
          <p15:clr>
            <a:srgbClr val="A4A3A4"/>
          </p15:clr>
        </p15:guide>
        <p15:guide id="10" pos="4020" userDrawn="1">
          <p15:clr>
            <a:srgbClr val="A4A3A4"/>
          </p15:clr>
        </p15:guide>
        <p15:guide id="11" orient="horz" pos="3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9" autoAdjust="0"/>
    <p:restoredTop sz="81744" autoAdjust="0"/>
  </p:normalViewPr>
  <p:slideViewPr>
    <p:cSldViewPr snapToGrid="0" snapToObjects="1">
      <p:cViewPr varScale="1">
        <p:scale>
          <a:sx n="92" d="100"/>
          <a:sy n="92" d="100"/>
        </p:scale>
        <p:origin x="978" y="78"/>
      </p:cViewPr>
      <p:guideLst>
        <p:guide orient="horz" pos="1620"/>
        <p:guide pos="107"/>
        <p:guide orient="horz" pos="55"/>
        <p:guide orient="horz" pos="260"/>
        <p:guide pos="4190"/>
        <p:guide pos="5669"/>
        <p:guide orient="horz" pos="362"/>
        <p:guide orient="horz" pos="2862"/>
        <p:guide pos="4020"/>
        <p:guide orient="horz" pos="3134"/>
      </p:guideLst>
    </p:cSldViewPr>
  </p:slideViewPr>
  <p:outlineViewPr>
    <p:cViewPr>
      <p:scale>
        <a:sx n="33" d="100"/>
        <a:sy n="33" d="100"/>
      </p:scale>
      <p:origin x="0" y="-206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Lumen)\Team%20Lumen\CLIENT\NewsWorks\Black%20Friday\Analysis\Omnibus\Analy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cra\Desktop\PP%20level%20Dixons%20A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Clients\Dixons\2014-11-27%20WWTS%20Special\PP%20level%20Dixons%20Ad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Lumen)\Team%20Lumen\CLIENT\NewsWorks\Black%20Friday\Analysis\Omnibus\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Lumen)\Team%20Lumen\CLIENT\NewsWorks\Black%20Friday\Analysis\Omnibus\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Lumen)\Team%20Lumen\CLIENT\NewsWorks\Black%20Friday\Analysis\Omnibus\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Viewing</a:t>
            </a:r>
            <a:r>
              <a:rPr lang="en-US" sz="1400" b="1" baseline="0" dirty="0"/>
              <a:t> rates – non-newsbrand digital vs. print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4157170667903401E-2"/>
          <c:y val="0.1628125"/>
          <c:w val="0.95168565866419297"/>
          <c:h val="0.684224655511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 display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Impressions</c:v>
                </c:pt>
                <c:pt idx="1">
                  <c:v>Viewed impressions</c:v>
                </c:pt>
                <c:pt idx="2">
                  <c:v>Impressions viewed for &gt; 1s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0.14000000000000001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5-4001-8555-5BB8712F0A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Impressions</c:v>
                </c:pt>
                <c:pt idx="1">
                  <c:v>Viewed impressions</c:v>
                </c:pt>
                <c:pt idx="2">
                  <c:v>Impressions viewed for &gt; 1s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0.75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5-4001-8555-5BB8712F0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488456"/>
        <c:axId val="2111484040"/>
      </c:barChart>
      <c:catAx>
        <c:axId val="211148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1484040"/>
        <c:crosses val="autoZero"/>
        <c:auto val="1"/>
        <c:lblAlgn val="ctr"/>
        <c:lblOffset val="100"/>
        <c:noMultiLvlLbl val="0"/>
      </c:catAx>
      <c:valAx>
        <c:axId val="211148404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2111488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'BF Questions'!$A$43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'BF Questions'!$B$39</c:f>
              <c:strCache>
                <c:ptCount val="1"/>
                <c:pt idx="0">
                  <c:v>Having read the paper, did any of the advertisements make you more likely to buy a deal on Black Friday?</c:v>
                </c:pt>
              </c:strCache>
            </c:strRef>
          </c:cat>
          <c:val>
            <c:numRef>
              <c:f>'BF Questions'!$O$43</c:f>
              <c:numCache>
                <c:formatCode>0%</c:formatCode>
                <c:ptCount val="1"/>
                <c:pt idx="0">
                  <c:v>0.71910112359550604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4-498B-9A37-E0FE363285F7}"/>
            </c:ext>
          </c:extLst>
        </c:ser>
        <c:ser>
          <c:idx val="1"/>
          <c:order val="1"/>
          <c:tx>
            <c:strRef>
              <c:f>'BF Questions'!$A$44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'BF Questions'!$B$39</c:f>
              <c:strCache>
                <c:ptCount val="1"/>
                <c:pt idx="0">
                  <c:v>Having read the paper, did any of the advertisements make you more likely to buy a deal on Black Friday?</c:v>
                </c:pt>
              </c:strCache>
            </c:strRef>
          </c:cat>
          <c:val>
            <c:numRef>
              <c:f>'BF Questions'!$O$44</c:f>
              <c:numCache>
                <c:formatCode>0%</c:formatCode>
                <c:ptCount val="1"/>
                <c:pt idx="0">
                  <c:v>0.28089887640449401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4-498B-9A37-E0FE363285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9239864"/>
        <c:axId val="2039234856"/>
      </c:barChart>
      <c:catAx>
        <c:axId val="2039239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9234856"/>
        <c:crosses val="autoZero"/>
        <c:auto val="1"/>
        <c:lblAlgn val="ctr"/>
        <c:lblOffset val="100"/>
        <c:noMultiLvlLbl val="0"/>
      </c:catAx>
      <c:valAx>
        <c:axId val="2039234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923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 Christmas</c:v>
                </c:pt>
                <c:pt idx="1">
                  <c:v>Christmas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0.81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0-4A12-9EF9-E0720A0C3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 Christmas</c:v>
                </c:pt>
                <c:pt idx="1">
                  <c:v>Christmas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0-4A12-9EF9-E0720A0C35C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9454488"/>
        <c:axId val="2109457928"/>
      </c:barChart>
      <c:catAx>
        <c:axId val="210945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9457928"/>
        <c:crosses val="autoZero"/>
        <c:auto val="1"/>
        <c:lblAlgn val="ctr"/>
        <c:lblOffset val="100"/>
        <c:noMultiLvlLbl val="0"/>
      </c:catAx>
      <c:valAx>
        <c:axId val="2109457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09454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Non Christmas</c:v>
                </c:pt>
                <c:pt idx="1">
                  <c:v>Christmas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C-43CC-BFE5-DB57BF75AF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Non Christmas</c:v>
                </c:pt>
                <c:pt idx="1">
                  <c:v>Christmas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C-43CC-BFE5-DB57BF75A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479608"/>
        <c:axId val="2109483304"/>
      </c:barChart>
      <c:catAx>
        <c:axId val="210947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9483304"/>
        <c:crosses val="autoZero"/>
        <c:auto val="1"/>
        <c:lblAlgn val="ctr"/>
        <c:lblOffset val="100"/>
        <c:noMultiLvlLbl val="0"/>
      </c:catAx>
      <c:valAx>
        <c:axId val="2109483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9479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% Viewed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10x7</c:v>
                </c:pt>
                <c:pt idx="1">
                  <c:v>17x7</c:v>
                </c:pt>
                <c:pt idx="2">
                  <c:v>25x4</c:v>
                </c:pt>
                <c:pt idx="3">
                  <c:v>Full page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0.81</c:v>
                </c:pt>
                <c:pt idx="2">
                  <c:v>0.81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A-43F0-AEF9-DA3C74018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436008"/>
        <c:axId val="2111427752"/>
      </c:barChart>
      <c:catAx>
        <c:axId val="211143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1427752"/>
        <c:crosses val="autoZero"/>
        <c:auto val="1"/>
        <c:lblAlgn val="ctr"/>
        <c:lblOffset val="100"/>
        <c:noMultiLvlLbl val="0"/>
      </c:catAx>
      <c:valAx>
        <c:axId val="2111427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1143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Av. Dwell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10x7</c:v>
                </c:pt>
                <c:pt idx="1">
                  <c:v>17x7</c:v>
                </c:pt>
                <c:pt idx="2">
                  <c:v>25x4</c:v>
                </c:pt>
                <c:pt idx="3">
                  <c:v>Full page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</c:v>
                </c:pt>
                <c:pt idx="1">
                  <c:v>2.2000000000000002</c:v>
                </c:pt>
                <c:pt idx="2">
                  <c:v>2.4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D-4D9C-B2CD-E78796576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4143864"/>
        <c:axId val="2114124760"/>
      </c:barChart>
      <c:catAx>
        <c:axId val="2114143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4124760"/>
        <c:crosses val="autoZero"/>
        <c:auto val="1"/>
        <c:lblAlgn val="ctr"/>
        <c:lblOffset val="100"/>
        <c:noMultiLvlLbl val="0"/>
      </c:catAx>
      <c:valAx>
        <c:axId val="2114124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414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D-4329-AB82-0F4121F8AB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D-4329-AB82-0F4121F8AB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AD-4329-AB82-0F4121F8AB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AD-4329-AB82-0F4121F8AB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AD-4329-AB82-0F4121F8AB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AD-4329-AB82-0F4121F8AB87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AD-4329-AB82-0F4121F8AB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Roboto Light" panose="02000000000000000000" pitchFamily="2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Output!$C$22:$C$28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Output!$D$22:$D$28</c:f>
              <c:numCache>
                <c:formatCode>0%</c:formatCode>
                <c:ptCount val="7"/>
                <c:pt idx="0">
                  <c:v>3.5087719298245598E-2</c:v>
                </c:pt>
                <c:pt idx="1">
                  <c:v>1.7543859649122799E-2</c:v>
                </c:pt>
                <c:pt idx="2">
                  <c:v>8.7719298245614002E-2</c:v>
                </c:pt>
                <c:pt idx="3">
                  <c:v>0.140350877192982</c:v>
                </c:pt>
                <c:pt idx="4">
                  <c:v>0.19298245614035101</c:v>
                </c:pt>
                <c:pt idx="5">
                  <c:v>0.157894736842105</c:v>
                </c:pt>
                <c:pt idx="6">
                  <c:v>0.36842105263157898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AAD-4329-AB82-0F4121F8AB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Output!$J$3:$O$3</c:f>
              <c:strCache>
                <c:ptCount val="6"/>
                <c:pt idx="0">
                  <c:v>Not Viewed</c:v>
                </c:pt>
                <c:pt idx="1">
                  <c:v>0 to 2.5</c:v>
                </c:pt>
                <c:pt idx="2">
                  <c:v>2.5 to 5</c:v>
                </c:pt>
                <c:pt idx="3">
                  <c:v>5 to 7.5</c:v>
                </c:pt>
                <c:pt idx="4">
                  <c:v>7.5 to 10</c:v>
                </c:pt>
                <c:pt idx="5">
                  <c:v>10+</c:v>
                </c:pt>
              </c:strCache>
            </c:strRef>
          </c:cat>
          <c:val>
            <c:numRef>
              <c:f>Output!$J$4:$O$4</c:f>
              <c:numCache>
                <c:formatCode>0%</c:formatCode>
                <c:ptCount val="6"/>
                <c:pt idx="0">
                  <c:v>3.5087719298245598E-2</c:v>
                </c:pt>
                <c:pt idx="1">
                  <c:v>0.140350877192982</c:v>
                </c:pt>
                <c:pt idx="2">
                  <c:v>0.26315789473684198</c:v>
                </c:pt>
                <c:pt idx="3">
                  <c:v>0.157894736842105</c:v>
                </c:pt>
                <c:pt idx="4">
                  <c:v>0.140350877192982</c:v>
                </c:pt>
                <c:pt idx="5">
                  <c:v>0.26315789473684198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0-448A-80E2-082FD878D1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9781144"/>
        <c:axId val="2040442824"/>
      </c:barChart>
      <c:catAx>
        <c:axId val="2039781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Dwell time over all CPCW 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442824"/>
        <c:crosses val="autoZero"/>
        <c:auto val="1"/>
        <c:lblAlgn val="ctr"/>
        <c:lblOffset val="100"/>
        <c:noMultiLvlLbl val="0"/>
      </c:catAx>
      <c:valAx>
        <c:axId val="2040442824"/>
        <c:scaling>
          <c:orientation val="minMax"/>
          <c:max val="0.6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crossAx val="203978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28924414163699E-2"/>
          <c:y val="4.08906013962516E-2"/>
          <c:w val="0.92826363857403305"/>
          <c:h val="0.87740254235923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'ET Top-line'!$A$16</c:f>
              <c:strCache>
                <c:ptCount val="1"/>
                <c:pt idx="0">
                  <c:v>Standout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0-4308-A7F3-9F1656022D4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A5-4166-B5E6-238FE39CE4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 Top-line'!$B$15:$C$15</c:f>
              <c:strCache>
                <c:ptCount val="2"/>
                <c:pt idx="0">
                  <c:v>Non Black Friday</c:v>
                </c:pt>
                <c:pt idx="1">
                  <c:v>Black Friday</c:v>
                </c:pt>
              </c:strCache>
            </c:strRef>
          </c:cat>
          <c:val>
            <c:numRef>
              <c:f>'ET Top-line'!$B$16:$C$16</c:f>
              <c:numCache>
                <c:formatCode>0%</c:formatCode>
                <c:ptCount val="2"/>
                <c:pt idx="0">
                  <c:v>0.79391891891891897</c:v>
                </c:pt>
                <c:pt idx="1">
                  <c:v>0.84270734032411798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5-4166-B5E6-238FE39CE4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4422744"/>
        <c:axId val="2114570424"/>
      </c:barChart>
      <c:catAx>
        <c:axId val="211442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4570424"/>
        <c:crosses val="autoZero"/>
        <c:auto val="1"/>
        <c:lblAlgn val="ctr"/>
        <c:lblOffset val="100"/>
        <c:noMultiLvlLbl val="0"/>
      </c:catAx>
      <c:valAx>
        <c:axId val="211457042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11442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 Top-line'!$A$17</c:f>
              <c:strCache>
                <c:ptCount val="1"/>
                <c:pt idx="0">
                  <c:v>Engagement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C3-4FDA-B033-1F0954360AB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C3-4FDA-B033-1F0954360A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94F549-F5D9-4E33-81F9-C3A0E322AC93}" type="VALUE">
                      <a:rPr lang="en-US" smtClean="0"/>
                      <a:pPr/>
                      <a:t>[HODNOTA]</a:t>
                    </a:fld>
                    <a:r>
                      <a:rPr lang="en-US" dirty="0"/>
                      <a:t>”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C3-4FDA-B033-1F0954360A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2.3”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3-4FDA-B033-1F0954360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 Top-line'!$B$15:$C$15</c:f>
              <c:strCache>
                <c:ptCount val="2"/>
                <c:pt idx="0">
                  <c:v>Non Black Friday</c:v>
                </c:pt>
                <c:pt idx="1">
                  <c:v>Black Friday</c:v>
                </c:pt>
              </c:strCache>
            </c:strRef>
          </c:cat>
          <c:val>
            <c:numRef>
              <c:f>'ET Top-line'!$B$17:$C$17</c:f>
              <c:numCache>
                <c:formatCode>0.0</c:formatCode>
                <c:ptCount val="2"/>
                <c:pt idx="0">
                  <c:v>2.03491914893617</c:v>
                </c:pt>
                <c:pt idx="1">
                  <c:v>2.299871040723982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3-4FDA-B033-1F0954360A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4598360"/>
        <c:axId val="2114601848"/>
      </c:barChart>
      <c:catAx>
        <c:axId val="211459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4601848"/>
        <c:crosses val="autoZero"/>
        <c:auto val="1"/>
        <c:lblAlgn val="ctr"/>
        <c:lblOffset val="100"/>
        <c:noMultiLvlLbl val="0"/>
      </c:catAx>
      <c:valAx>
        <c:axId val="2114601848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11459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Uplift on time spent</a:t>
            </a:r>
            <a:r>
              <a:rPr lang="en-US" sz="11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norm</a:t>
            </a:r>
          </a:p>
        </c:rich>
      </c:tx>
      <c:layout>
        <c:manualLayout>
          <c:xMode val="edge"/>
          <c:yMode val="edge"/>
          <c:x val="0.13910620323452599"/>
          <c:y val="8.8877117154282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96684450454475E-2"/>
          <c:y val="7.9381088890340998E-2"/>
          <c:w val="0.88066310990910501"/>
          <c:h val="0.8214164154636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10x7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92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9-4C2D-8840-A54DF5849AE8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9-4C2D-8840-A54DF584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4524392"/>
        <c:axId val="2114528040"/>
      </c:barChart>
      <c:catAx>
        <c:axId val="211452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4528040"/>
        <c:crosses val="autoZero"/>
        <c:auto val="1"/>
        <c:lblAlgn val="ctr"/>
        <c:lblOffset val="100"/>
        <c:noMultiLvlLbl val="0"/>
      </c:catAx>
      <c:valAx>
        <c:axId val="21145280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452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'BF Questions'!$A$31</c:f>
              <c:strCache>
                <c:ptCount val="1"/>
                <c:pt idx="0">
                  <c:v>No, I would shop as I normally would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'BF Questions'!$O$30</c:f>
              <c:strCache>
                <c:ptCount val="1"/>
                <c:pt idx="0">
                  <c:v>Are you likely to buy a deal on Black Friday?</c:v>
                </c:pt>
              </c:strCache>
            </c:strRef>
          </c:cat>
          <c:val>
            <c:numRef>
              <c:f>'BF Questions'!$O$31</c:f>
              <c:numCache>
                <c:formatCode>0%</c:formatCode>
                <c:ptCount val="1"/>
                <c:pt idx="0">
                  <c:v>0.46067415730337102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5-4CB6-9593-962E45B0BE34}"/>
            </c:ext>
          </c:extLst>
        </c:ser>
        <c:ser>
          <c:idx val="1"/>
          <c:order val="1"/>
          <c:tx>
            <c:strRef>
              <c:f>'BF Questions'!$A$32</c:f>
              <c:strCache>
                <c:ptCount val="1"/>
                <c:pt idx="0">
                  <c:v>Yes, I might have a look to see what is on offer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'BF Questions'!$O$30</c:f>
              <c:strCache>
                <c:ptCount val="1"/>
                <c:pt idx="0">
                  <c:v>Are you likely to buy a deal on Black Friday?</c:v>
                </c:pt>
              </c:strCache>
            </c:strRef>
          </c:cat>
          <c:val>
            <c:numRef>
              <c:f>'BF Questions'!$O$32</c:f>
              <c:numCache>
                <c:formatCode>0%</c:formatCode>
                <c:ptCount val="1"/>
                <c:pt idx="0">
                  <c:v>0.30337078651685401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5-4CB6-9593-962E45B0BE34}"/>
            </c:ext>
          </c:extLst>
        </c:ser>
        <c:ser>
          <c:idx val="2"/>
          <c:order val="2"/>
          <c:tx>
            <c:strRef>
              <c:f>'BF Questions'!$A$33</c:f>
              <c:strCache>
                <c:ptCount val="1"/>
                <c:pt idx="0">
                  <c:v>Yes, I plan on buying a deal on Black Friday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'BF Questions'!$O$30</c:f>
              <c:strCache>
                <c:ptCount val="1"/>
                <c:pt idx="0">
                  <c:v>Are you likely to buy a deal on Black Friday?</c:v>
                </c:pt>
              </c:strCache>
            </c:strRef>
          </c:cat>
          <c:val>
            <c:numRef>
              <c:f>'BF Questions'!$O$33</c:f>
              <c:numCache>
                <c:formatCode>0%</c:formatCode>
                <c:ptCount val="1"/>
                <c:pt idx="0">
                  <c:v>0.235955056179775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5-4CB6-9593-962E45B0BE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4509384"/>
        <c:axId val="2114447800"/>
      </c:barChart>
      <c:catAx>
        <c:axId val="2114509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4447800"/>
        <c:crosses val="autoZero"/>
        <c:auto val="1"/>
        <c:lblAlgn val="ctr"/>
        <c:lblOffset val="100"/>
        <c:noMultiLvlLbl val="0"/>
      </c:catAx>
      <c:valAx>
        <c:axId val="2114447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4509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0.33372</cdr:x>
      <cdr:y>0.29132</cdr:y>
    </cdr:from>
    <cdr:to>
      <cdr:x>0.6646</cdr:x>
      <cdr:y>0.43997</cdr:y>
    </cdr:to>
    <cdr:sp macro="" textlink="">
      <cdr:nvSpPr>
        <cdr:cNvPr id="2" name="TextBox 41"/>
        <cdr:cNvSpPr txBox="1"/>
      </cdr:nvSpPr>
      <cdr:spPr>
        <a:xfrm xmlns:a="http://schemas.openxmlformats.org/drawingml/2006/main">
          <a:off x="781335" y="543408"/>
          <a:ext cx="774683" cy="277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rPr>
            <a:t>+117%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8C13-EF6C-7C4E-B199-9BD1106D6CCD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A63C-37CB-4041-98DC-21A25845F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A63C-37CB-4041-98DC-21A25845F5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6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A63C-37CB-4041-98DC-21A25845F5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5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72387" y="479685"/>
            <a:ext cx="88217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72387" y="4731895"/>
            <a:ext cx="88217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520721" y="607102"/>
            <a:ext cx="0" cy="39648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41" y="4823557"/>
            <a:ext cx="231857" cy="221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7" y="4878281"/>
            <a:ext cx="843955" cy="1120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5904" y="124251"/>
            <a:ext cx="8928194" cy="35439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57336" y="4817601"/>
            <a:ext cx="7463910" cy="26037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800"/>
            </a:lvl2pPr>
            <a:lvl3pPr marL="685800" indent="0">
              <a:buFontTx/>
              <a:buNone/>
              <a:defRPr sz="800"/>
            </a:lvl3pPr>
            <a:lvl4pPr marL="1028700" indent="0">
              <a:buFontTx/>
              <a:buNone/>
              <a:defRPr sz="800"/>
            </a:lvl4pPr>
            <a:lvl5pPr marL="13716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Small print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8000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32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E92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2387" y="4731895"/>
            <a:ext cx="88217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72387" y="479685"/>
            <a:ext cx="88217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9685"/>
            <a:ext cx="9144000" cy="4252210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Statement text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41" y="4823557"/>
            <a:ext cx="231857" cy="221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7" y="4878281"/>
            <a:ext cx="843955" cy="112014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57336" y="4817601"/>
            <a:ext cx="7463910" cy="26037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/>
            </a:lvl2pPr>
            <a:lvl3pPr marL="685800" indent="0">
              <a:buFontTx/>
              <a:buNone/>
              <a:defRPr sz="800"/>
            </a:lvl3pPr>
            <a:lvl4pPr marL="1028700" indent="0">
              <a:buFontTx/>
              <a:buNone/>
              <a:defRPr sz="800"/>
            </a:lvl4pPr>
            <a:lvl5pPr marL="13716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Small print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0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72387" y="479685"/>
            <a:ext cx="88217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2387" y="4731895"/>
            <a:ext cx="88217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5904" y="124251"/>
            <a:ext cx="8928194" cy="35439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41" y="4823557"/>
            <a:ext cx="231857" cy="221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7" y="4878281"/>
            <a:ext cx="843955" cy="112014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57336" y="4817601"/>
            <a:ext cx="7463910" cy="26037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800"/>
            </a:lvl2pPr>
            <a:lvl3pPr marL="685800" indent="0">
              <a:buFontTx/>
              <a:buNone/>
              <a:defRPr sz="800"/>
            </a:lvl3pPr>
            <a:lvl4pPr marL="1028700" indent="0">
              <a:buFontTx/>
              <a:buNone/>
              <a:defRPr sz="800"/>
            </a:lvl4pPr>
            <a:lvl5pPr marL="13716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Small print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92DA-E2AE-7047-8E58-7C0F138F5F1B}" type="datetimeFigureOut">
              <a:rPr lang="en-US" smtClean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6AC3-6737-C54A-8C28-FB2A26EE4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92DA-E2AE-7047-8E58-7C0F138F5F1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6AC3-6737-C54A-8C28-FB2A26EE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  <a:cs typeface="Arial" pitchFamily="34" charset="0"/>
              </a:rPr>
              <a:t>Eye-tracking demonstrates </a:t>
            </a:r>
            <a:br>
              <a:rPr lang="en-GB" dirty="0">
                <a:latin typeface="Arial Black" panose="020B0A04020102020204" pitchFamily="34" charset="0"/>
                <a:cs typeface="Arial" pitchFamily="34" charset="0"/>
              </a:rPr>
            </a:br>
            <a:r>
              <a:rPr lang="en-GB" dirty="0">
                <a:latin typeface="Arial Black" panose="020B0A04020102020204" pitchFamily="34" charset="0"/>
                <a:cs typeface="Arial" pitchFamily="34" charset="0"/>
              </a:rPr>
              <a:t>the attention paid to </a:t>
            </a:r>
            <a:br>
              <a:rPr lang="en-GB" dirty="0">
                <a:latin typeface="Arial Black" panose="020B0A04020102020204" pitchFamily="34" charset="0"/>
                <a:cs typeface="Arial" pitchFamily="34" charset="0"/>
              </a:rPr>
            </a:br>
            <a:r>
              <a:rPr lang="en-GB" dirty="0">
                <a:latin typeface="Arial Black" panose="020B0A04020102020204" pitchFamily="34" charset="0"/>
                <a:cs typeface="Arial" pitchFamily="34" charset="0"/>
              </a:rPr>
              <a:t>newspaper print 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2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Print newsbrands drive intention to purchase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904" y="1349734"/>
            <a:ext cx="4235763" cy="2641928"/>
            <a:chOff x="6561723" y="1490861"/>
            <a:chExt cx="3812979" cy="2814659"/>
          </a:xfrm>
        </p:grpSpPr>
        <p:graphicFrame>
          <p:nvGraphicFramePr>
            <p:cNvPr id="5" name="Chart 4">
              <a:extLst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406207"/>
                </p:ext>
              </p:extLst>
            </p:nvPr>
          </p:nvGraphicFramePr>
          <p:xfrm>
            <a:off x="6561723" y="1890123"/>
            <a:ext cx="3812979" cy="24153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676908" y="1490861"/>
              <a:ext cx="3697794" cy="221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7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Are you likely to buy a deal on Black Friday?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87787" y="1388292"/>
            <a:ext cx="3533458" cy="2714151"/>
            <a:chOff x="2162060" y="1413916"/>
            <a:chExt cx="3764478" cy="2891604"/>
          </a:xfrm>
        </p:grpSpPr>
        <p:graphicFrame>
          <p:nvGraphicFramePr>
            <p:cNvPr id="14" name="Chart 13">
              <a:extLst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7195476"/>
                </p:ext>
              </p:extLst>
            </p:nvPr>
          </p:nvGraphicFramePr>
          <p:xfrm>
            <a:off x="2162060" y="1890123"/>
            <a:ext cx="3476740" cy="24153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419982" y="1413916"/>
              <a:ext cx="3506556" cy="344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7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Having read the paper, did any of the advertisements make you more likely to buy a deal on Black Friday?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757820" y="601008"/>
            <a:ext cx="0" cy="39648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1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Newsbrand print ads draw more attention at Christmas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0825" y="2145381"/>
            <a:ext cx="7900421" cy="1696029"/>
            <a:chOff x="2445990" y="2876523"/>
            <a:chExt cx="7734382" cy="1826424"/>
          </a:xfrm>
        </p:grpSpPr>
        <p:sp>
          <p:nvSpPr>
            <p:cNvPr id="5" name="Rectangle 4"/>
            <p:cNvSpPr/>
            <p:nvPr/>
          </p:nvSpPr>
          <p:spPr>
            <a:xfrm rot="16200000">
              <a:off x="2068563" y="4116422"/>
              <a:ext cx="963955" cy="209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788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Christmas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2211994" y="3110519"/>
              <a:ext cx="752771" cy="284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788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Normal </a:t>
              </a:r>
            </a:p>
          </p:txBody>
        </p:sp>
        <p:sp>
          <p:nvSpPr>
            <p:cNvPr id="7" name="Rectangle: Rounded Corners 7"/>
            <p:cNvSpPr/>
            <p:nvPr/>
          </p:nvSpPr>
          <p:spPr>
            <a:xfrm>
              <a:off x="2873968" y="2917487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13,474,894</a:t>
              </a:r>
            </a:p>
          </p:txBody>
        </p:sp>
        <p:sp>
          <p:nvSpPr>
            <p:cNvPr id="8" name="Rectangle: Rounded Corners 8"/>
            <p:cNvSpPr/>
            <p:nvPr/>
          </p:nvSpPr>
          <p:spPr>
            <a:xfrm>
              <a:off x="4758681" y="2917487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75.35 secs</a:t>
              </a:r>
            </a:p>
          </p:txBody>
        </p:sp>
        <p:sp>
          <p:nvSpPr>
            <p:cNvPr id="9" name="Rectangle: Rounded Corners 9"/>
            <p:cNvSpPr/>
            <p:nvPr/>
          </p:nvSpPr>
          <p:spPr>
            <a:xfrm>
              <a:off x="6641621" y="2917487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282,041 hours</a:t>
              </a:r>
            </a:p>
          </p:txBody>
        </p:sp>
        <p:sp>
          <p:nvSpPr>
            <p:cNvPr id="10" name="Rectangle: Rounded Corners 10"/>
            <p:cNvSpPr/>
            <p:nvPr/>
          </p:nvSpPr>
          <p:spPr>
            <a:xfrm>
              <a:off x="2873968" y="3879388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13,474,894</a:t>
              </a:r>
            </a:p>
          </p:txBody>
        </p:sp>
        <p:sp>
          <p:nvSpPr>
            <p:cNvPr id="11" name="Rectangle: Rounded Corners 11"/>
            <p:cNvSpPr/>
            <p:nvPr/>
          </p:nvSpPr>
          <p:spPr>
            <a:xfrm>
              <a:off x="4758681" y="3879388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103.05 secs</a:t>
              </a:r>
            </a:p>
          </p:txBody>
        </p:sp>
        <p:sp>
          <p:nvSpPr>
            <p:cNvPr id="12" name="Rectangle: Rounded Corners 12"/>
            <p:cNvSpPr/>
            <p:nvPr/>
          </p:nvSpPr>
          <p:spPr>
            <a:xfrm>
              <a:off x="6641621" y="3879388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385,725 hours</a:t>
              </a:r>
            </a:p>
          </p:txBody>
        </p:sp>
        <p:sp>
          <p:nvSpPr>
            <p:cNvPr id="13" name="Multiplication Sign 13"/>
            <p:cNvSpPr/>
            <p:nvPr/>
          </p:nvSpPr>
          <p:spPr>
            <a:xfrm>
              <a:off x="4301216" y="3043542"/>
              <a:ext cx="408671" cy="450724"/>
            </a:xfrm>
            <a:prstGeom prst="mathMultiply">
              <a:avLst>
                <a:gd name="adj1" fmla="val 13520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Multiplication Sign 14"/>
            <p:cNvSpPr/>
            <p:nvPr/>
          </p:nvSpPr>
          <p:spPr>
            <a:xfrm>
              <a:off x="4316470" y="4005883"/>
              <a:ext cx="408671" cy="450724"/>
            </a:xfrm>
            <a:prstGeom prst="mathMultiply">
              <a:avLst>
                <a:gd name="adj1" fmla="val 13520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quals 15"/>
            <p:cNvSpPr/>
            <p:nvPr/>
          </p:nvSpPr>
          <p:spPr>
            <a:xfrm>
              <a:off x="6187702" y="2896107"/>
              <a:ext cx="397444" cy="745594"/>
            </a:xfrm>
            <a:prstGeom prst="mathEqual">
              <a:avLst>
                <a:gd name="adj1" fmla="val 8479"/>
                <a:gd name="adj2" fmla="val 9446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Equals 16"/>
            <p:cNvSpPr/>
            <p:nvPr/>
          </p:nvSpPr>
          <p:spPr>
            <a:xfrm>
              <a:off x="6184176" y="3845289"/>
              <a:ext cx="397444" cy="745594"/>
            </a:xfrm>
            <a:prstGeom prst="mathEqual">
              <a:avLst>
                <a:gd name="adj1" fmla="val 8479"/>
                <a:gd name="adj2" fmla="val 9446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8188155" y="2909706"/>
              <a:ext cx="237056" cy="1673398"/>
            </a:xfrm>
            <a:prstGeom prst="rightBrace">
              <a:avLst>
                <a:gd name="adj1" fmla="val 69569"/>
                <a:gd name="adj2" fmla="val 52025"/>
              </a:avLst>
            </a:prstGeom>
            <a:ln w="31750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: Rounded Corners 18"/>
            <p:cNvSpPr/>
            <p:nvPr/>
          </p:nvSpPr>
          <p:spPr>
            <a:xfrm>
              <a:off x="8583842" y="3405722"/>
              <a:ext cx="1596530" cy="81236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en-GB" sz="27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+37%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65491" y="1675441"/>
            <a:ext cx="1148441" cy="21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Readership per day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4047" y="1611402"/>
            <a:ext cx="1318948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Av. time spent on all ads per visitor per day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12913" y="1611402"/>
            <a:ext cx="15049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Total time on ads across all publications per day (hours)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58997" y="1667526"/>
            <a:ext cx="1504976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Christmas uplift</a:t>
            </a:r>
          </a:p>
        </p:txBody>
      </p:sp>
      <p:sp>
        <p:nvSpPr>
          <p:cNvPr id="23" name="Rectangle: Rounded Corners 18"/>
          <p:cNvSpPr/>
          <p:nvPr/>
        </p:nvSpPr>
        <p:spPr>
          <a:xfrm rot="16200000">
            <a:off x="-498784" y="2799520"/>
            <a:ext cx="1773920" cy="30985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Print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541" y="6853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Christmas period increases time spent on print newsbrand ads by 37%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57336" y="4817601"/>
            <a:ext cx="7463910" cy="260371"/>
          </a:xfrm>
        </p:spPr>
        <p:txBody>
          <a:bodyPr>
            <a:noAutofit/>
          </a:bodyPr>
          <a:lstStyle/>
          <a:p>
            <a:r>
              <a:rPr lang="en-GB" sz="500" dirty="0"/>
              <a:t>Readership per day figures from NRS</a:t>
            </a:r>
            <a:br>
              <a:rPr lang="en-GB" sz="500" dirty="0"/>
            </a:br>
            <a:r>
              <a:rPr lang="en-GB" sz="500" dirty="0"/>
              <a:t>Average time spent on all ads per visitor per day on a normal day is estimated using Lumen’s econometric model</a:t>
            </a:r>
          </a:p>
        </p:txBody>
      </p:sp>
    </p:spTree>
    <p:extLst>
      <p:ext uri="{BB962C8B-B14F-4D97-AF65-F5344CB8AC3E}">
        <p14:creationId xmlns:p14="http://schemas.microsoft.com/office/powerpoint/2010/main" val="200738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Christmas retail ads grab attention in print newsbrands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2546" y="653668"/>
            <a:ext cx="166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solidFill>
                  <a:srgbClr val="E92343"/>
                </a:solidFill>
                <a:latin typeface="Arial Black" charset="0"/>
                <a:ea typeface="Arial Black" charset="0"/>
                <a:cs typeface="Arial Black" charset="0"/>
              </a:rPr>
              <a:t>M&amp;S </a:t>
            </a:r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17x7</a:t>
            </a:r>
            <a:endParaRPr lang="en-GB" sz="1000" b="1" dirty="0">
              <a:solidFill>
                <a:srgbClr val="E92343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Standout: 100%</a:t>
            </a: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Dwell time: 2.6”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00" y="669537"/>
            <a:ext cx="2005446" cy="127095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87774"/>
              </p:ext>
            </p:extLst>
          </p:nvPr>
        </p:nvGraphicFramePr>
        <p:xfrm>
          <a:off x="65904" y="4341582"/>
          <a:ext cx="1310058" cy="3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280">
                <a:tc>
                  <a:txBody>
                    <a:bodyPr/>
                    <a:lstStyle/>
                    <a:p>
                      <a:pPr algn="l"/>
                      <a:r>
                        <a:rPr lang="en-US" sz="8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All ads av. standout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i="0" dirty="0">
                          <a:ln>
                            <a:noFill/>
                          </a:ln>
                          <a:solidFill>
                            <a:srgbClr val="E92343"/>
                          </a:solidFill>
                          <a:latin typeface="+mj-lt"/>
                          <a:ea typeface="Arial Black" charset="0"/>
                          <a:cs typeface="Arial Black" charset="0"/>
                        </a:rPr>
                        <a:t>75%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119" y="1064249"/>
            <a:ext cx="1728864" cy="2828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1420" y="3936423"/>
            <a:ext cx="166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 err="1">
                <a:solidFill>
                  <a:srgbClr val="E92343"/>
                </a:solidFill>
                <a:latin typeface="Arial Black" charset="0"/>
                <a:ea typeface="Arial Black" charset="0"/>
                <a:cs typeface="Arial Black" charset="0"/>
              </a:rPr>
              <a:t>Morrisons</a:t>
            </a:r>
            <a:r>
              <a:rPr lang="en-GB" sz="1000" b="1" dirty="0">
                <a:solidFill>
                  <a:srgbClr val="E92343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25x4</a:t>
            </a: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Standout: 94%</a:t>
            </a: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Dwell time: 2.2”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358" y="1064249"/>
            <a:ext cx="1764645" cy="2379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3715" y="3534825"/>
            <a:ext cx="187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solidFill>
                  <a:srgbClr val="E92343"/>
                </a:solidFill>
                <a:latin typeface="Arial Black" charset="0"/>
                <a:ea typeface="Arial Black" charset="0"/>
                <a:cs typeface="Arial Black" charset="0"/>
              </a:rPr>
              <a:t>Waitrose </a:t>
            </a:r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wrap page 1 Standout: 100%</a:t>
            </a: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Dwell time: 6.9”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00" y="2202615"/>
            <a:ext cx="3226345" cy="19689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03445" y="2201602"/>
            <a:ext cx="1665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solidFill>
                  <a:srgbClr val="E92343"/>
                </a:solidFill>
                <a:latin typeface="Arial Black" charset="0"/>
                <a:ea typeface="Arial Black" charset="0"/>
                <a:cs typeface="Arial Black" charset="0"/>
              </a:rPr>
              <a:t>Tesco </a:t>
            </a:r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DPS</a:t>
            </a:r>
            <a:endParaRPr lang="en-GB" sz="1000" b="1" dirty="0">
              <a:solidFill>
                <a:srgbClr val="E92343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Standout: 100%</a:t>
            </a:r>
          </a:p>
          <a:p>
            <a:r>
              <a:rPr lang="en-GB" sz="1000" b="1" dirty="0">
                <a:latin typeface="Arial Black" charset="0"/>
                <a:ea typeface="Arial Black" charset="0"/>
                <a:cs typeface="Arial Black" charset="0"/>
              </a:rPr>
              <a:t>Dwell time: 4.5”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57336" y="4817601"/>
            <a:ext cx="7463910" cy="260371"/>
          </a:xfrm>
        </p:spPr>
        <p:txBody>
          <a:bodyPr>
            <a:noAutofit/>
          </a:bodyPr>
          <a:lstStyle/>
          <a:p>
            <a:r>
              <a:rPr lang="en-GB" sz="500" dirty="0"/>
              <a:t>While all dwell times exceed norms, simpler creative generates more focussed attention, so do not require long dwell times to be effective </a:t>
            </a:r>
          </a:p>
        </p:txBody>
      </p:sp>
    </p:spTree>
    <p:extLst>
      <p:ext uri="{BB962C8B-B14F-4D97-AF65-F5344CB8AC3E}">
        <p14:creationId xmlns:p14="http://schemas.microsoft.com/office/powerpoint/2010/main" val="286774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Christmas period ads benefit from festive theme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04" y="570628"/>
            <a:ext cx="5066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All print newsbrand ads standout more strongly during Christmas period, but Christmassy ads are noticed more</a:t>
            </a:r>
          </a:p>
          <a:p>
            <a:endParaRPr lang="en-GB" sz="1400" dirty="0"/>
          </a:p>
          <a:p>
            <a:r>
              <a:rPr lang="en-GB" sz="1400" dirty="0"/>
              <a:t>Christmas themed ads also achieve 18% higher dwell time than non Christmas ads in the same paper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767" y="4380997"/>
            <a:ext cx="13386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dirty="0">
                <a:latin typeface="Arial" pitchFamily="34" charset="0"/>
                <a:cs typeface="Arial" pitchFamily="34" charset="0"/>
              </a:rPr>
              <a:t>Standout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25485"/>
              </p:ext>
            </p:extLst>
          </p:nvPr>
        </p:nvGraphicFramePr>
        <p:xfrm>
          <a:off x="0" y="2971730"/>
          <a:ext cx="2155767" cy="388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All ads av. standout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rgbClr val="E92343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75%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45260235"/>
              </p:ext>
            </p:extLst>
          </p:nvPr>
        </p:nvGraphicFramePr>
        <p:xfrm>
          <a:off x="2239502" y="1670929"/>
          <a:ext cx="2565157" cy="271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58703" y="4380997"/>
            <a:ext cx="13386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dirty="0">
                <a:latin typeface="Arial" pitchFamily="34" charset="0"/>
                <a:cs typeface="Arial" pitchFamily="34" charset="0"/>
              </a:rPr>
              <a:t>Dwell time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34673849"/>
              </p:ext>
            </p:extLst>
          </p:nvPr>
        </p:nvGraphicFramePr>
        <p:xfrm>
          <a:off x="5745438" y="1670929"/>
          <a:ext cx="2565157" cy="271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6233730" y="2435628"/>
            <a:ext cx="4956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2.2”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5795" y="2137611"/>
            <a:ext cx="4956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2.6”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6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Print newsbrands deliver high standout and dwell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500" dirty="0">
                <a:solidFill>
                  <a:schemeClr val="bg2"/>
                </a:solidFill>
              </a:rPr>
              <a:t>Newsbrands = theguardian.com, telegraph.co.uk, independent.co.uk, indy100.independent.co.uk, thetimes.co.uk, ft.com, dailymail.co.uk, mirror.co.uk, standard.co.uk, thesun.co.uk, dailystar.co.uk, metro.co.uk, express.co.uk, manchestereveningnews.co.uk, walesonline.co.uk, dailyrecord.co.uk. Others = msn.com, uk.yahoo.com, digitalspy.com, engadget.com, mashable.com, ibtimes.co.uk, thisismoney.co.uk, bleacherreport.com, pistonheads.com, weather.com, howtogeek.com, theregister.co.uk, sportinglife.com, channel4.com, itv.com, channel5.com, marieclaire.co.uk, timeout.com, trustedreviews.com, goodtoknow.co.uk, bbcgoodfood.com, pcadvisor.co.uk, nme.com, autoexpress.co.uk, forbes.com, radiotimes.com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280" y="2930961"/>
            <a:ext cx="154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75% of readers look at each print ad on average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6085" y="2930961"/>
            <a:ext cx="1546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Print newsbrand ads are viewed for 2 ½ times longer than an average digital ad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6839" y="2922894"/>
            <a:ext cx="1867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Larger sizes, special formats and multiple ads per issue increase impact and dwell times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4496" y="2930961"/>
            <a:ext cx="1546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Standout increases for Black Friday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event (84%) and Christmas period (86%)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31296" y="2922893"/>
            <a:ext cx="154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Dwell times also increase: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2886" y="3431232"/>
            <a:ext cx="2281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601" marR="0" lvl="3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 Friday average 2.3”, Christmas average 2.6”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03601" marR="0" lvl="3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 performing seasonal ads attract 100% attention for an average of 4-6 seconds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59" y="1453214"/>
            <a:ext cx="878917" cy="1014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70" y="1502035"/>
            <a:ext cx="1364787" cy="111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08" y="1590479"/>
            <a:ext cx="1674917" cy="1030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17" y="1347052"/>
            <a:ext cx="1829558" cy="13721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0" y="1449271"/>
            <a:ext cx="1137064" cy="11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04" y="124251"/>
            <a:ext cx="9176950" cy="354390"/>
          </a:xfrm>
        </p:spPr>
        <p:txBody>
          <a:bodyPr>
            <a:normAutofit fontScale="92500"/>
          </a:bodyPr>
          <a:lstStyle/>
          <a:p>
            <a:r>
              <a:rPr lang="en-GB" dirty="0"/>
              <a:t>Print advertising commands significantly longer dwell times than digital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Digital display = average across non newsbrand sites. Digital newsbrands have 30% longer ad dwell times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2769604"/>
              </p:ext>
            </p:extLst>
          </p:nvPr>
        </p:nvGraphicFramePr>
        <p:xfrm>
          <a:off x="387180" y="616121"/>
          <a:ext cx="578296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05762" y="1853515"/>
            <a:ext cx="2033106" cy="974773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  <a:buClr>
                <a:schemeClr val="accent2"/>
              </a:buClr>
            </a:pPr>
            <a:r>
              <a:rPr lang="en-GB" sz="1050" dirty="0">
                <a:solidFill>
                  <a:schemeClr val="bg1"/>
                </a:solidFill>
                <a:cs typeface="Arial" pitchFamily="34" charset="0"/>
              </a:rPr>
              <a:t>Average dwell time with print advertising = </a:t>
            </a:r>
            <a:r>
              <a:rPr lang="en-GB" sz="1050" dirty="0">
                <a:solidFill>
                  <a:schemeClr val="bg1"/>
                </a:solidFill>
                <a:latin typeface="+mj-lt"/>
                <a:cs typeface="Arial" pitchFamily="34" charset="0"/>
              </a:rPr>
              <a:t>2.2”</a:t>
            </a:r>
          </a:p>
          <a:p>
            <a:pPr algn="ctr">
              <a:spcBef>
                <a:spcPts val="900"/>
              </a:spcBef>
              <a:buClr>
                <a:schemeClr val="accent2"/>
              </a:buClr>
            </a:pPr>
            <a:r>
              <a:rPr lang="en-GB" sz="1050" dirty="0">
                <a:solidFill>
                  <a:schemeClr val="bg1"/>
                </a:solidFill>
                <a:cs typeface="Arial" pitchFamily="34" charset="0"/>
              </a:rPr>
              <a:t>Average dwell time with </a:t>
            </a:r>
            <a:br>
              <a:rPr lang="en-GB" sz="1050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1050" dirty="0">
                <a:solidFill>
                  <a:schemeClr val="bg1"/>
                </a:solidFill>
                <a:cs typeface="Arial" pitchFamily="34" charset="0"/>
              </a:rPr>
              <a:t>non-newsbrand digital </a:t>
            </a:r>
            <a:br>
              <a:rPr lang="en-GB" sz="1050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1050" dirty="0">
                <a:solidFill>
                  <a:schemeClr val="bg1"/>
                </a:solidFill>
                <a:cs typeface="Arial" pitchFamily="34" charset="0"/>
              </a:rPr>
              <a:t>advertising = </a:t>
            </a:r>
            <a:r>
              <a:rPr lang="en-GB" sz="1050" dirty="0">
                <a:solidFill>
                  <a:schemeClr val="bg1"/>
                </a:solidFill>
                <a:latin typeface="+mj-lt"/>
                <a:cs typeface="Arial" pitchFamily="34" charset="0"/>
              </a:rPr>
              <a:t>0.9”</a:t>
            </a:r>
          </a:p>
        </p:txBody>
      </p:sp>
    </p:spTree>
    <p:extLst>
      <p:ext uri="{BB962C8B-B14F-4D97-AF65-F5344CB8AC3E}">
        <p14:creationId xmlns:p14="http://schemas.microsoft.com/office/powerpoint/2010/main" val="21160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Standout and dwell time differs by format in print newsbrands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7503" y="2661125"/>
            <a:ext cx="3756942" cy="1352124"/>
            <a:chOff x="457201" y="4393932"/>
            <a:chExt cx="3355276" cy="1207564"/>
          </a:xfrm>
        </p:grpSpPr>
        <p:sp>
          <p:nvSpPr>
            <p:cNvPr id="5" name="Rectangle 4"/>
            <p:cNvSpPr/>
            <p:nvPr/>
          </p:nvSpPr>
          <p:spPr>
            <a:xfrm>
              <a:off x="457201" y="4596479"/>
              <a:ext cx="799070" cy="1005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4145" y="4634584"/>
              <a:ext cx="745797" cy="936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855" y="4399339"/>
              <a:ext cx="351399" cy="843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675" dirty="0">
                  <a:latin typeface="+mj-lt"/>
                  <a:cs typeface="Arial" pitchFamily="34" charset="0"/>
                </a:rPr>
                <a:t>Full page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9270" y="4596479"/>
              <a:ext cx="799070" cy="1005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650" y="5003801"/>
              <a:ext cx="438290" cy="5667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3770" y="4393932"/>
              <a:ext cx="25006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675" dirty="0">
                  <a:latin typeface="+mj-lt"/>
                  <a:cs typeface="Arial" pitchFamily="34" charset="0"/>
                </a:rPr>
                <a:t>25x4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61339" y="4596479"/>
              <a:ext cx="799070" cy="1005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3493" y="5119404"/>
              <a:ext cx="774216" cy="4575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1953" y="4393932"/>
              <a:ext cx="25006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675" dirty="0">
                  <a:latin typeface="+mj-lt"/>
                  <a:cs typeface="Arial" pitchFamily="34" charset="0"/>
                </a:rPr>
                <a:t>17x7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3407" y="4596479"/>
              <a:ext cx="799070" cy="1005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7560" y="5287192"/>
              <a:ext cx="772217" cy="28974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7906" y="4393932"/>
              <a:ext cx="25006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675" dirty="0">
                  <a:latin typeface="+mj-lt"/>
                  <a:cs typeface="Arial" pitchFamily="34" charset="0"/>
                </a:rPr>
                <a:t>10x7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2696" y="745575"/>
            <a:ext cx="3552496" cy="1817105"/>
          </a:xfrm>
          <a:prstGeom prst="round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ts val="900"/>
              </a:spcBef>
              <a:buClr>
                <a:schemeClr val="accent2"/>
              </a:buClr>
            </a:pPr>
            <a:r>
              <a:rPr lang="en-GB" sz="1400" dirty="0">
                <a:cs typeface="Arial" pitchFamily="34" charset="0"/>
              </a:rPr>
              <a:t>Larger formats work harder at grabbing and keeping attention</a:t>
            </a:r>
          </a:p>
          <a:p>
            <a:pPr>
              <a:spcBef>
                <a:spcPts val="900"/>
              </a:spcBef>
              <a:buClr>
                <a:schemeClr val="accent2"/>
              </a:buClr>
            </a:pPr>
            <a:endParaRPr lang="en-GB" sz="1400" dirty="0">
              <a:cs typeface="Arial" pitchFamily="34" charset="0"/>
            </a:endParaRPr>
          </a:p>
          <a:p>
            <a:pPr>
              <a:spcBef>
                <a:spcPts val="900"/>
              </a:spcBef>
              <a:buClr>
                <a:schemeClr val="accent2"/>
              </a:buClr>
            </a:pPr>
            <a:r>
              <a:rPr lang="en-GB" sz="1400" dirty="0">
                <a:cs typeface="Arial" pitchFamily="34" charset="0"/>
              </a:rPr>
              <a:t>Full page ads generate 1.5x dwell time </a:t>
            </a:r>
            <a:br>
              <a:rPr lang="en-GB" sz="1400" dirty="0">
                <a:cs typeface="Arial" pitchFamily="34" charset="0"/>
              </a:rPr>
            </a:br>
            <a:r>
              <a:rPr lang="en-GB" sz="1400" dirty="0">
                <a:cs typeface="Arial" pitchFamily="34" charset="0"/>
              </a:rPr>
              <a:t>as 10x7 ads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61258" y="601008"/>
            <a:ext cx="0" cy="39648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910253957"/>
              </p:ext>
            </p:extLst>
          </p:nvPr>
        </p:nvGraphicFramePr>
        <p:xfrm>
          <a:off x="4610130" y="601008"/>
          <a:ext cx="21561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64239029"/>
              </p:ext>
            </p:extLst>
          </p:nvPr>
        </p:nvGraphicFramePr>
        <p:xfrm>
          <a:off x="6726130" y="601008"/>
          <a:ext cx="21561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/>
          <p:cNvSpPr/>
          <p:nvPr/>
        </p:nvSpPr>
        <p:spPr>
          <a:xfrm>
            <a:off x="7164836" y="878235"/>
            <a:ext cx="131894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(seconds)</a:t>
            </a:r>
          </a:p>
        </p:txBody>
      </p:sp>
    </p:spTree>
    <p:extLst>
      <p:ext uri="{BB962C8B-B14F-4D97-AF65-F5344CB8AC3E}">
        <p14:creationId xmlns:p14="http://schemas.microsoft.com/office/powerpoint/2010/main" val="155111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Special formats draw attention in print newsbrands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5089"/>
          <a:stretch/>
        </p:blipFill>
        <p:spPr>
          <a:xfrm>
            <a:off x="668698" y="2091494"/>
            <a:ext cx="3518257" cy="2246264"/>
          </a:xfrm>
          <a:prstGeom prst="rect">
            <a:avLst/>
          </a:prstGeom>
          <a:effectLst>
            <a:outerShdw blurRad="50800" dist="38100" dir="5400000" sx="98000" sy="98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9065" y="2802648"/>
            <a:ext cx="1845298" cy="80655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013" dirty="0">
              <a:solidFill>
                <a:srgbClr val="FFFFFF"/>
              </a:solidFill>
              <a:latin typeface="Roboto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5912"/>
          <a:stretch/>
        </p:blipFill>
        <p:spPr>
          <a:xfrm>
            <a:off x="4969343" y="2091646"/>
            <a:ext cx="3552843" cy="2246112"/>
          </a:xfrm>
          <a:prstGeom prst="rect">
            <a:avLst/>
          </a:prstGeom>
          <a:effectLst>
            <a:outerShdw blurRad="50800" dist="38100" dir="5400000" sx="98000" sy="98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49212" y="3060016"/>
            <a:ext cx="422074" cy="34624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825" dirty="0">
                <a:solidFill>
                  <a:schemeClr val="bg1"/>
                </a:solidFill>
              </a:rPr>
              <a:t>93%</a:t>
            </a:r>
          </a:p>
          <a:p>
            <a:pPr algn="ctr">
              <a:defRPr/>
            </a:pPr>
            <a:r>
              <a:rPr lang="en-GB" sz="825" dirty="0">
                <a:solidFill>
                  <a:schemeClr val="bg1"/>
                </a:solidFill>
              </a:rPr>
              <a:t>2.2”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8596" y="3571159"/>
            <a:ext cx="413252" cy="34624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825" dirty="0">
                <a:solidFill>
                  <a:schemeClr val="bg1"/>
                </a:solidFill>
              </a:rPr>
              <a:t>81%</a:t>
            </a:r>
          </a:p>
          <a:p>
            <a:pPr algn="ctr">
              <a:defRPr/>
            </a:pPr>
            <a:r>
              <a:rPr lang="en-GB" sz="825" dirty="0">
                <a:solidFill>
                  <a:schemeClr val="bg1"/>
                </a:solidFill>
              </a:rPr>
              <a:t>1.5”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9587" y="409364"/>
            <a:ext cx="3095625" cy="21570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543559" y="924450"/>
            <a:ext cx="3518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Being inline with editorial can lead to greater attention and dwell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4199" y="874684"/>
            <a:ext cx="355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Significant uplifts in attention for innovative formats in other contexts (disruptive ads, ‘Battenberg 17x7s’, etc.), which can outperform full page ads</a:t>
            </a:r>
          </a:p>
        </p:txBody>
      </p:sp>
    </p:spTree>
    <p:extLst>
      <p:ext uri="{BB962C8B-B14F-4D97-AF65-F5344CB8AC3E}">
        <p14:creationId xmlns:p14="http://schemas.microsoft.com/office/powerpoint/2010/main" val="179850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ads generate aggregated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04" y="739387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Multiple ads throughout the paper can deliver significantly higher attention levels - 26% of respondents looked at Curry’s PC World branded ads for over 10 seconds</a:t>
            </a:r>
            <a:r>
              <a:rPr lang="en-US" sz="750" dirty="0"/>
              <a:t>.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24142"/>
              </p:ext>
            </p:extLst>
          </p:nvPr>
        </p:nvGraphicFramePr>
        <p:xfrm>
          <a:off x="143841" y="1621053"/>
          <a:ext cx="3662040" cy="292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28298"/>
              </p:ext>
            </p:extLst>
          </p:nvPr>
        </p:nvGraphicFramePr>
        <p:xfrm>
          <a:off x="4160108" y="1381829"/>
          <a:ext cx="4833990" cy="316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9746" y="4412107"/>
            <a:ext cx="2050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0000">
                    <a:lumMod val="65000"/>
                    <a:lumOff val="35000"/>
                  </a:srgbClr>
                </a:solidFill>
              </a:rPr>
              <a:t>% viewing for each ad</a:t>
            </a:r>
          </a:p>
        </p:txBody>
      </p:sp>
    </p:spTree>
    <p:extLst>
      <p:ext uri="{BB962C8B-B14F-4D97-AF65-F5344CB8AC3E}">
        <p14:creationId xmlns:p14="http://schemas.microsoft.com/office/powerpoint/2010/main" val="169471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Readers study Black Friday ads in print newsbrands more closely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sz="500" dirty="0"/>
              <a:t>Readership per day figures from NRS</a:t>
            </a:r>
            <a:br>
              <a:rPr lang="en-GB" sz="500" dirty="0"/>
            </a:br>
            <a:r>
              <a:rPr lang="en-GB" sz="500" dirty="0"/>
              <a:t>Average time spent on all ads per visitor per day on a normal day is estimated using Lumen’s econometric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04" y="6955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Black Friday event boosts time spent on ads in print newsbrands by 39%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0825" y="2145381"/>
            <a:ext cx="7900421" cy="1696029"/>
            <a:chOff x="2445990" y="2876523"/>
            <a:chExt cx="7734382" cy="1826424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2068563" y="4116422"/>
              <a:ext cx="963955" cy="209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788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j-lt"/>
                </a:rPr>
                <a:t>Black Friday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2211994" y="3110519"/>
              <a:ext cx="752771" cy="284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788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Normal </a:t>
              </a:r>
            </a:p>
          </p:txBody>
        </p:sp>
        <p:sp>
          <p:nvSpPr>
            <p:cNvPr id="27" name="Rectangle: Rounded Corners 7"/>
            <p:cNvSpPr/>
            <p:nvPr/>
          </p:nvSpPr>
          <p:spPr>
            <a:xfrm>
              <a:off x="2873968" y="2917487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13,784,649</a:t>
              </a:r>
            </a:p>
          </p:txBody>
        </p:sp>
        <p:sp>
          <p:nvSpPr>
            <p:cNvPr id="28" name="Rectangle: Rounded Corners 8"/>
            <p:cNvSpPr/>
            <p:nvPr/>
          </p:nvSpPr>
          <p:spPr>
            <a:xfrm>
              <a:off x="4758681" y="2917487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53.7 secs</a:t>
              </a:r>
            </a:p>
          </p:txBody>
        </p:sp>
        <p:sp>
          <p:nvSpPr>
            <p:cNvPr id="29" name="Rectangle: Rounded Corners 9"/>
            <p:cNvSpPr/>
            <p:nvPr/>
          </p:nvSpPr>
          <p:spPr>
            <a:xfrm>
              <a:off x="6641621" y="2917487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205,663 hours</a:t>
              </a:r>
            </a:p>
          </p:txBody>
        </p:sp>
        <p:sp>
          <p:nvSpPr>
            <p:cNvPr id="30" name="Rectangle: Rounded Corners 10"/>
            <p:cNvSpPr/>
            <p:nvPr/>
          </p:nvSpPr>
          <p:spPr>
            <a:xfrm>
              <a:off x="2873968" y="3879388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13,784,649</a:t>
              </a:r>
            </a:p>
          </p:txBody>
        </p:sp>
        <p:sp>
          <p:nvSpPr>
            <p:cNvPr id="31" name="Rectangle: Rounded Corners 11"/>
            <p:cNvSpPr/>
            <p:nvPr/>
          </p:nvSpPr>
          <p:spPr>
            <a:xfrm>
              <a:off x="4758681" y="3879388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74.4 secs</a:t>
              </a:r>
            </a:p>
          </p:txBody>
        </p:sp>
        <p:sp>
          <p:nvSpPr>
            <p:cNvPr id="32" name="Rectangle: Rounded Corners 12"/>
            <p:cNvSpPr/>
            <p:nvPr/>
          </p:nvSpPr>
          <p:spPr>
            <a:xfrm>
              <a:off x="6641621" y="3879388"/>
              <a:ext cx="1380226" cy="70371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r>
                <a:rPr lang="en-GB" sz="112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284,958 hours</a:t>
              </a:r>
            </a:p>
          </p:txBody>
        </p:sp>
        <p:sp>
          <p:nvSpPr>
            <p:cNvPr id="33" name="Multiplication Sign 13"/>
            <p:cNvSpPr/>
            <p:nvPr/>
          </p:nvSpPr>
          <p:spPr>
            <a:xfrm>
              <a:off x="4301216" y="3043542"/>
              <a:ext cx="408671" cy="450724"/>
            </a:xfrm>
            <a:prstGeom prst="mathMultiply">
              <a:avLst>
                <a:gd name="adj1" fmla="val 13520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Multiplication Sign 14"/>
            <p:cNvSpPr/>
            <p:nvPr/>
          </p:nvSpPr>
          <p:spPr>
            <a:xfrm>
              <a:off x="4316470" y="4005883"/>
              <a:ext cx="408671" cy="450724"/>
            </a:xfrm>
            <a:prstGeom prst="mathMultiply">
              <a:avLst>
                <a:gd name="adj1" fmla="val 13520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quals 15"/>
            <p:cNvSpPr/>
            <p:nvPr/>
          </p:nvSpPr>
          <p:spPr>
            <a:xfrm>
              <a:off x="6187702" y="2896107"/>
              <a:ext cx="397444" cy="745594"/>
            </a:xfrm>
            <a:prstGeom prst="mathEqual">
              <a:avLst>
                <a:gd name="adj1" fmla="val 8479"/>
                <a:gd name="adj2" fmla="val 9446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quals 16"/>
            <p:cNvSpPr/>
            <p:nvPr/>
          </p:nvSpPr>
          <p:spPr>
            <a:xfrm>
              <a:off x="6184176" y="3845289"/>
              <a:ext cx="397444" cy="745594"/>
            </a:xfrm>
            <a:prstGeom prst="mathEqual">
              <a:avLst>
                <a:gd name="adj1" fmla="val 8479"/>
                <a:gd name="adj2" fmla="val 9446"/>
              </a:avLst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lnSpc>
                  <a:spcPts val="1276"/>
                </a:lnSpc>
              </a:pPr>
              <a:endParaRPr lang="en-GB" sz="11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8188155" y="2909706"/>
              <a:ext cx="237056" cy="1673398"/>
            </a:xfrm>
            <a:prstGeom prst="rightBrace">
              <a:avLst>
                <a:gd name="adj1" fmla="val 69569"/>
                <a:gd name="adj2" fmla="val 52025"/>
              </a:avLst>
            </a:prstGeom>
            <a:ln w="31750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: Rounded Corners 18"/>
            <p:cNvSpPr/>
            <p:nvPr/>
          </p:nvSpPr>
          <p:spPr>
            <a:xfrm>
              <a:off x="8583842" y="3405722"/>
              <a:ext cx="1596530" cy="81236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en-GB" sz="27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+39%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265491" y="1675441"/>
            <a:ext cx="1148441" cy="21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Readership per day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94047" y="1611402"/>
            <a:ext cx="1318948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Av. time spent on all ads per visitor per day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12913" y="1611402"/>
            <a:ext cx="15049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Total time on ads across all publications per day (hours)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58997" y="1667526"/>
            <a:ext cx="1504976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788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Black Friday uplift</a:t>
            </a:r>
          </a:p>
        </p:txBody>
      </p:sp>
      <p:sp>
        <p:nvSpPr>
          <p:cNvPr id="43" name="Rectangle: Rounded Corners 18"/>
          <p:cNvSpPr/>
          <p:nvPr/>
        </p:nvSpPr>
        <p:spPr>
          <a:xfrm rot="16200000">
            <a:off x="-498784" y="2799520"/>
            <a:ext cx="1773920" cy="30985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19977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Black Friday themed ads achieve higher standout and dwell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04" y="602388"/>
            <a:ext cx="53463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All print newsbrand ads standout more strongly during Black Friday period, but Black Friday themed ads are noticed more</a:t>
            </a:r>
          </a:p>
          <a:p>
            <a:endParaRPr lang="en-GB" sz="1400" dirty="0"/>
          </a:p>
          <a:p>
            <a:r>
              <a:rPr lang="en-GB" sz="1400" dirty="0"/>
              <a:t>Black Friday themed ads also achieve 13% higher </a:t>
            </a:r>
            <a:br>
              <a:rPr lang="en-GB" sz="1400" dirty="0"/>
            </a:br>
            <a:r>
              <a:rPr lang="en-GB" sz="1400" dirty="0"/>
              <a:t>dwell time than non Black Friday ads in the same paper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ACC5B0-9640-45AE-B1F1-220C558D5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89749"/>
              </p:ext>
            </p:extLst>
          </p:nvPr>
        </p:nvGraphicFramePr>
        <p:xfrm>
          <a:off x="2289874" y="1771939"/>
          <a:ext cx="2921113" cy="238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335584"/>
              </p:ext>
            </p:extLst>
          </p:nvPr>
        </p:nvGraphicFramePr>
        <p:xfrm>
          <a:off x="5683298" y="2035401"/>
          <a:ext cx="2840004" cy="221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1117" y="4312928"/>
            <a:ext cx="13386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dirty="0">
                <a:latin typeface="Arial" pitchFamily="34" charset="0"/>
                <a:cs typeface="Arial" pitchFamily="34" charset="0"/>
              </a:rPr>
              <a:t>Standout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3985" y="4312928"/>
            <a:ext cx="13386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dirty="0">
                <a:latin typeface="Arial" pitchFamily="34" charset="0"/>
                <a:cs typeface="Arial" pitchFamily="34" charset="0"/>
              </a:rPr>
              <a:t>Dwell time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61534"/>
              </p:ext>
            </p:extLst>
          </p:nvPr>
        </p:nvGraphicFramePr>
        <p:xfrm>
          <a:off x="0" y="2971730"/>
          <a:ext cx="2155767" cy="388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All ads av. standout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rgbClr val="E92343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75%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" y="171530"/>
            <a:ext cx="8408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“Catalogue” approach works for Black Friday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56656121"/>
              </p:ext>
            </p:extLst>
          </p:nvPr>
        </p:nvGraphicFramePr>
        <p:xfrm>
          <a:off x="6650831" y="573882"/>
          <a:ext cx="2341271" cy="186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09684"/>
              </p:ext>
            </p:extLst>
          </p:nvPr>
        </p:nvGraphicFramePr>
        <p:xfrm>
          <a:off x="6650831" y="2853998"/>
          <a:ext cx="2349104" cy="7132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Standout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90%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Av. dwell time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5.5”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671408" y="4032339"/>
          <a:ext cx="2349104" cy="403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All ads av. standout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rgbClr val="E92343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75%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650831" y="3617551"/>
            <a:ext cx="23451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6915" y="2571750"/>
            <a:ext cx="23451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54816" y="4256782"/>
            <a:ext cx="142929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" b="1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Full page – 23/11/2016</a:t>
            </a:r>
          </a:p>
        </p:txBody>
      </p:sp>
      <p:pic>
        <p:nvPicPr>
          <p:cNvPr id="18" name="Picture 2" descr="http://cdn.savings.com/img/Argo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176" y="92639"/>
            <a:ext cx="494759" cy="3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700" y="4745295"/>
            <a:ext cx="41037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>
                <a:solidFill>
                  <a:prstClr val="black"/>
                </a:solidFill>
                <a:latin typeface="Calibri" panose="020F0502020204030204"/>
              </a:rPr>
              <a:t> ‘Time spent norm’ = average for combination of format, page number, category of ad (</a:t>
            </a:r>
            <a:r>
              <a:rPr lang="en-GB" sz="750" dirty="0" err="1">
                <a:solidFill>
                  <a:prstClr val="black"/>
                </a:solidFill>
                <a:latin typeface="Calibri" panose="020F0502020204030204"/>
              </a:rPr>
              <a:t>e.g</a:t>
            </a:r>
            <a:r>
              <a:rPr lang="en-GB" sz="750" dirty="0">
                <a:solidFill>
                  <a:prstClr val="black"/>
                </a:solidFill>
                <a:latin typeface="Calibri" panose="020F0502020204030204"/>
              </a:rPr>
              <a:t> food retail) and publication.</a:t>
            </a:r>
          </a:p>
          <a:p>
            <a:r>
              <a:rPr lang="en-GB" sz="750" dirty="0">
                <a:solidFill>
                  <a:prstClr val="black"/>
                </a:solidFill>
                <a:latin typeface="Calibri" panose="020F0502020204030204"/>
              </a:rPr>
              <a:t>‘Standout’ = % of readers with at least one fixation on ad (where one fixation is 1/30th of a second).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9" y="1208006"/>
            <a:ext cx="2110901" cy="2840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10" y="1197893"/>
            <a:ext cx="2134997" cy="28725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3314" y="869452"/>
            <a:ext cx="261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Black" panose="020B0A04020102020204" pitchFamily="34" charset="0"/>
              </a:rPr>
              <a:t>Heat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5933" y="869452"/>
            <a:ext cx="360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Black" panose="020B0A04020102020204" pitchFamily="34" charset="0"/>
              </a:rPr>
              <a:t>Pathway</a:t>
            </a:r>
          </a:p>
        </p:txBody>
      </p:sp>
    </p:spTree>
    <p:extLst>
      <p:ext uri="{BB962C8B-B14F-4D97-AF65-F5344CB8AC3E}">
        <p14:creationId xmlns:p14="http://schemas.microsoft.com/office/powerpoint/2010/main" val="83708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sworks">
      <a:dk1>
        <a:srgbClr val="000000"/>
      </a:dk1>
      <a:lt1>
        <a:srgbClr val="FFFFFF"/>
      </a:lt1>
      <a:dk2>
        <a:srgbClr val="E00034"/>
      </a:dk2>
      <a:lt2>
        <a:srgbClr val="A3AEB5"/>
      </a:lt2>
      <a:accent1>
        <a:srgbClr val="E00034"/>
      </a:accent1>
      <a:accent2>
        <a:srgbClr val="3FB2E0"/>
      </a:accent2>
      <a:accent3>
        <a:srgbClr val="8AC000"/>
      </a:accent3>
      <a:accent4>
        <a:srgbClr val="EC7900"/>
      </a:accent4>
      <a:accent5>
        <a:srgbClr val="8F23B3"/>
      </a:accent5>
      <a:accent6>
        <a:srgbClr val="00A8B3"/>
      </a:accent6>
      <a:hlink>
        <a:srgbClr val="A3AEC1"/>
      </a:hlink>
      <a:folHlink>
        <a:srgbClr val="79797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A05255-97EA-0440-8DAD-099DA771692C}" vid="{79DFD9D9-F276-BB4B-A9C3-6EB50852D8C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A05255-97EA-0440-8DAD-099DA771692C}" vid="{79DFD9D9-F276-BB4B-A9C3-6EB50852D8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Lumen-template</Template>
  <TotalTime>1653</TotalTime>
  <Words>950</Words>
  <Application>Microsoft Office PowerPoint</Application>
  <PresentationFormat>Předvádění na obrazovce (16:9)</PresentationFormat>
  <Paragraphs>126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Roboto Light</vt:lpstr>
      <vt:lpstr>Office Theme</vt:lpstr>
      <vt:lpstr>2_Office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mark.lukas@newsworks.org.uk</dc:creator>
  <cp:lastModifiedBy>Martina Vojtěchovská</cp:lastModifiedBy>
  <cp:revision>104</cp:revision>
  <cp:lastPrinted>2017-03-08T09:55:48Z</cp:lastPrinted>
  <dcterms:created xsi:type="dcterms:W3CDTF">2017-01-30T10:45:36Z</dcterms:created>
  <dcterms:modified xsi:type="dcterms:W3CDTF">2019-07-03T20:41:16Z</dcterms:modified>
</cp:coreProperties>
</file>