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23"/>
  </p:notesMasterIdLst>
  <p:sldIdLst>
    <p:sldId id="258" r:id="rId5"/>
    <p:sldId id="259" r:id="rId6"/>
    <p:sldId id="260" r:id="rId7"/>
    <p:sldId id="261" r:id="rId8"/>
    <p:sldId id="262" r:id="rId9"/>
    <p:sldId id="265" r:id="rId10"/>
    <p:sldId id="264" r:id="rId11"/>
    <p:sldId id="267" r:id="rId12"/>
    <p:sldId id="268" r:id="rId13"/>
    <p:sldId id="269" r:id="rId14"/>
    <p:sldId id="263" r:id="rId15"/>
    <p:sldId id="270" r:id="rId16"/>
    <p:sldId id="271" r:id="rId17"/>
    <p:sldId id="277" r:id="rId18"/>
    <p:sldId id="273" r:id="rId19"/>
    <p:sldId id="274" r:id="rId20"/>
    <p:sldId id="276" r:id="rId21"/>
    <p:sldId id="275" r:id="rId22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D1F7BA-B9BC-95C5-77F2-66A23CDCE36E}" v="11" dt="2024-01-15T20:51:57.021"/>
    <p1510:client id="{1D32E678-2DB0-8264-E680-727001264BBE}" v="31" dt="2024-01-14T20:15:23.731"/>
    <p1510:client id="{36789B4D-63DC-452A-1F13-B395A8151CF4}" v="3" dt="2024-01-14T20:30:53.328"/>
    <p1510:client id="{5F9C8ED8-3322-E921-F15A-A5B8D3EF8FF3}" v="9" dt="2024-01-16T09:43:48.461"/>
    <p1510:client id="{62570EEE-A7A5-33E9-A927-731EF01BB06F}" v="2" dt="2024-01-15T13:55:45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12" y="-8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endelu-my.sharepoint.com/personal/xmadr_mendelu_cz/Documents/Plocha/&#218;OHS%20-%20spolupr&#225;ce/pomocn&#253;%20list%20na%20v&#253;voj%20tr&#382;n&#237;ch%20pod&#237;l&#36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naplava\Downloads\anal&#253;za%20osmi%20firem%20s%20aktu&#225;ln&#237;mi%20anglick&#253;mi%20grafy%20(1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mendelu-my.sharepoint.com/personal/xmadr_mendelu_cz/Documents/Plocha/&#218;OHS%20-%20spolupr&#225;ce/anal&#253;za%20osmi%20firem%20s%20aktu&#225;ln&#237;mi%20anglick&#253;mi%20grafy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mendelu-my.sharepoint.com/personal/xmadr_mendelu_cz/Documents/Plocha/&#218;OHS%20-%20spolupr&#225;ce/anal&#253;za%20osmi%20firem%20s%20aktu&#225;ln&#237;mi%20anglick&#253;mi%20graf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endelu-my.sharepoint.com/personal/xmadr_mendelu_cz/Documents/Plocha/&#218;OHS%20-%20spolupr&#225;ce/pomocn&#253;%20list%20na%20v&#253;voj%20tr&#382;n&#237;ch%20pod&#237;l&#36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mendelu-my.sharepoint.com/personal/xmadr_mendelu_cz/Documents/Plocha/&#218;OHS%20-%20spolupr&#225;ce/pomocn&#253;%20list%20na%20v&#253;voj%20tr&#382;n&#237;ch%20pod&#237;l&#36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endelu-my.sharepoint.com/personal/xmadr_mendelu_cz/Documents/Plocha/&#218;OHS%20-%20spolupr&#225;ce/Data_V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konomie\Desktop\&#218;OHS%20-%20spolupr&#225;ce\Data_V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mendelu-my.sharepoint.com/personal/xmadr_mendelu_cz/Documents/Plocha/&#218;OHS%20-%20spolupr&#225;ce/anal&#253;za%20osmi%20firem%20s%20aktu&#225;ln&#237;mi%20anglick&#253;mi%20graf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mendelu-my.sharepoint.com/personal/xmadr_mendelu_cz/Documents/Plocha/&#218;OHS%20-%20spolupr&#225;ce/anal&#253;za%20osmi%20firem%20s%20aktu&#225;ln&#237;mi%20anglick&#253;mi%20graf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naplava\Downloads\anal&#253;za%20osmi%20firem%20s%20aktu&#225;ln&#237;mi%20anglick&#253;mi%20grafy%20(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naplava\Downloads\anal&#253;za%20osmi%20firem%20s%20aktu&#225;ln&#237;mi%20anglick&#253;mi%20grafy%20(1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'tržní podíly v %'!$A$2</c:f>
              <c:strCache>
                <c:ptCount val="1"/>
                <c:pt idx="0">
                  <c:v>Albert</c:v>
                </c:pt>
              </c:strCache>
            </c:strRef>
          </c:tx>
          <c:spPr>
            <a:ln w="28575" cap="rnd">
              <a:solidFill>
                <a:srgbClr val="0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%'!$B$2:$R$2</c:f>
              <c:numCache>
                <c:formatCode>General</c:formatCode>
                <c:ptCount val="17"/>
                <c:pt idx="0">
                  <c:v>10.610167419399879</c:v>
                </c:pt>
                <c:pt idx="1">
                  <c:v>10.670756750720619</c:v>
                </c:pt>
                <c:pt idx="2">
                  <c:v>10.830487329304127</c:v>
                </c:pt>
                <c:pt idx="3">
                  <c:v>10.711688006649959</c:v>
                </c:pt>
                <c:pt idx="4">
                  <c:v>10.808114832081577</c:v>
                </c:pt>
                <c:pt idx="5">
                  <c:v>10.463608176617624</c:v>
                </c:pt>
                <c:pt idx="6">
                  <c:v>10.326985711624696</c:v>
                </c:pt>
                <c:pt idx="7">
                  <c:v>10.147098607804514</c:v>
                </c:pt>
                <c:pt idx="8">
                  <c:v>9.8216915489435319</c:v>
                </c:pt>
                <c:pt idx="9">
                  <c:v>12.813149801209416</c:v>
                </c:pt>
                <c:pt idx="10">
                  <c:v>12.631432145223304</c:v>
                </c:pt>
                <c:pt idx="11">
                  <c:v>12.027635183262717</c:v>
                </c:pt>
                <c:pt idx="12">
                  <c:v>11.365208296812009</c:v>
                </c:pt>
                <c:pt idx="13">
                  <c:v>11.719191981839449</c:v>
                </c:pt>
                <c:pt idx="14">
                  <c:v>11.899862882544618</c:v>
                </c:pt>
                <c:pt idx="15">
                  <c:v>12.339300464851064</c:v>
                </c:pt>
                <c:pt idx="16">
                  <c:v>12.451133914368832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3A-405C-850E-DE198EF4C7A5}"/>
            </c:ext>
          </c:extLst>
        </c:ser>
        <c:ser>
          <c:idx val="1"/>
          <c:order val="1"/>
          <c:tx>
            <c:strRef>
              <c:f>'tržní podíly v %'!$A$4</c:f>
              <c:strCache>
                <c:ptCount val="1"/>
                <c:pt idx="0">
                  <c:v>BILLA</c:v>
                </c:pt>
              </c:strCache>
            </c:strRef>
          </c:tx>
          <c:spPr>
            <a:ln w="28575" cap="rnd">
              <a:solidFill>
                <a:srgbClr val="548235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%'!$B$4:$R$4</c:f>
              <c:numCache>
                <c:formatCode>General</c:formatCode>
                <c:ptCount val="17"/>
                <c:pt idx="0">
                  <c:v>2.3864629510623732</c:v>
                </c:pt>
                <c:pt idx="1">
                  <c:v>2.4833586840207524</c:v>
                </c:pt>
                <c:pt idx="2">
                  <c:v>2.4759296119089509</c:v>
                </c:pt>
                <c:pt idx="3">
                  <c:v>4.7194294336910341</c:v>
                </c:pt>
                <c:pt idx="4">
                  <c:v>5.5789742608153947</c:v>
                </c:pt>
                <c:pt idx="5">
                  <c:v>5.5757871691521972</c:v>
                </c:pt>
                <c:pt idx="6">
                  <c:v>5.4385120499986446</c:v>
                </c:pt>
                <c:pt idx="7">
                  <c:v>5.383553760080944</c:v>
                </c:pt>
                <c:pt idx="8">
                  <c:v>5.4201929024788909</c:v>
                </c:pt>
                <c:pt idx="9">
                  <c:v>5.3412213401555571</c:v>
                </c:pt>
                <c:pt idx="10">
                  <c:v>5.3208971550027924</c:v>
                </c:pt>
                <c:pt idx="11">
                  <c:v>5.517643988067916</c:v>
                </c:pt>
                <c:pt idx="12">
                  <c:v>5.8549428786237421</c:v>
                </c:pt>
                <c:pt idx="13">
                  <c:v>6.2401375540501007</c:v>
                </c:pt>
                <c:pt idx="14">
                  <c:v>6.416794185334405</c:v>
                </c:pt>
                <c:pt idx="15">
                  <c:v>6.6193445043239718</c:v>
                </c:pt>
                <c:pt idx="16">
                  <c:v>6.3524031988359182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3A-405C-850E-DE198EF4C7A5}"/>
            </c:ext>
          </c:extLst>
        </c:ser>
        <c:ser>
          <c:idx val="2"/>
          <c:order val="2"/>
          <c:tx>
            <c:strRef>
              <c:f>'tržní podíly v %'!$A$11</c:f>
              <c:strCache>
                <c:ptCount val="1"/>
                <c:pt idx="0">
                  <c:v>Globus</c:v>
                </c:pt>
              </c:strCache>
            </c:strRef>
          </c:tx>
          <c:spPr>
            <a:ln w="28575" cap="rnd">
              <a:solidFill>
                <a:srgbClr val="ED7D31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%'!$B$11:$R$11</c:f>
              <c:numCache>
                <c:formatCode>General</c:formatCode>
                <c:ptCount val="17"/>
                <c:pt idx="0">
                  <c:v>5.9230888994689552</c:v>
                </c:pt>
                <c:pt idx="1">
                  <c:v>5.3818309741963146</c:v>
                </c:pt>
                <c:pt idx="2">
                  <c:v>5.6838335310564227</c:v>
                </c:pt>
                <c:pt idx="3">
                  <c:v>6.1385576310956944</c:v>
                </c:pt>
                <c:pt idx="4">
                  <c:v>6.4543637555292781</c:v>
                </c:pt>
                <c:pt idx="5">
                  <c:v>6.6800549583462807</c:v>
                </c:pt>
                <c:pt idx="6">
                  <c:v>6.5535479264411931</c:v>
                </c:pt>
                <c:pt idx="7">
                  <c:v>6.3480121264188245</c:v>
                </c:pt>
                <c:pt idx="8">
                  <c:v>5.9402493690969287</c:v>
                </c:pt>
                <c:pt idx="9">
                  <c:v>5.7168095983730733</c:v>
                </c:pt>
                <c:pt idx="10">
                  <c:v>5.6437383277697002</c:v>
                </c:pt>
                <c:pt idx="11">
                  <c:v>5.529786395837446</c:v>
                </c:pt>
                <c:pt idx="12">
                  <c:v>5.2151918247801969</c:v>
                </c:pt>
                <c:pt idx="13">
                  <c:v>5.1408250176691901</c:v>
                </c:pt>
                <c:pt idx="14">
                  <c:v>5.1245141433948422</c:v>
                </c:pt>
                <c:pt idx="15">
                  <c:v>5.0196853304873761</c:v>
                </c:pt>
                <c:pt idx="16">
                  <c:v>4.7463145741238666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3A-405C-850E-DE198EF4C7A5}"/>
            </c:ext>
          </c:extLst>
        </c:ser>
        <c:ser>
          <c:idx val="3"/>
          <c:order val="3"/>
          <c:tx>
            <c:strRef>
              <c:f>'tržní podíly v %'!$A$15</c:f>
              <c:strCache>
                <c:ptCount val="1"/>
                <c:pt idx="0">
                  <c:v>Kaufland</c:v>
                </c:pt>
              </c:strCache>
            </c:strRef>
          </c:tx>
          <c:spPr>
            <a:ln w="28575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%'!$B$15:$R$15</c:f>
              <c:numCache>
                <c:formatCode>General</c:formatCode>
                <c:ptCount val="17"/>
                <c:pt idx="0">
                  <c:v>8.7856666659394058</c:v>
                </c:pt>
                <c:pt idx="1">
                  <c:v>9.405167725868905</c:v>
                </c:pt>
                <c:pt idx="2">
                  <c:v>9.9355823353500057</c:v>
                </c:pt>
                <c:pt idx="3">
                  <c:v>9.7349007312550633</c:v>
                </c:pt>
                <c:pt idx="4">
                  <c:v>10.459115489521185</c:v>
                </c:pt>
                <c:pt idx="5">
                  <c:v>11.470525444909049</c:v>
                </c:pt>
                <c:pt idx="6">
                  <c:v>11.983762132088515</c:v>
                </c:pt>
                <c:pt idx="7">
                  <c:v>12.620805715990228</c:v>
                </c:pt>
                <c:pt idx="8">
                  <c:v>13.288959654518676</c:v>
                </c:pt>
                <c:pt idx="9">
                  <c:v>13.787854264215996</c:v>
                </c:pt>
                <c:pt idx="10">
                  <c:v>14.361231439934302</c:v>
                </c:pt>
                <c:pt idx="11">
                  <c:v>13.825929312859966</c:v>
                </c:pt>
                <c:pt idx="12">
                  <c:v>13.175877905774364</c:v>
                </c:pt>
                <c:pt idx="13">
                  <c:v>12.549542368404454</c:v>
                </c:pt>
                <c:pt idx="14">
                  <c:v>12.679884860204252</c:v>
                </c:pt>
                <c:pt idx="15">
                  <c:v>13.093774133671623</c:v>
                </c:pt>
                <c:pt idx="16">
                  <c:v>12.979942989373589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3A-405C-850E-DE198EF4C7A5}"/>
            </c:ext>
          </c:extLst>
        </c:ser>
        <c:ser>
          <c:idx val="4"/>
          <c:order val="4"/>
          <c:tx>
            <c:strRef>
              <c:f>'tržní podíly v %'!$A$19</c:f>
              <c:strCache>
                <c:ptCount val="1"/>
                <c:pt idx="0">
                  <c:v>Lidl</c:v>
                </c:pt>
              </c:strCache>
            </c:strRef>
          </c:tx>
          <c:spPr>
            <a:ln w="28575" cap="rnd">
              <a:solidFill>
                <a:srgbClr val="00B0F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%'!$B$19:$R$19</c:f>
              <c:numCache>
                <c:formatCode>General</c:formatCode>
                <c:ptCount val="17"/>
                <c:pt idx="0">
                  <c:v>4.3046565342629384</c:v>
                </c:pt>
                <c:pt idx="1">
                  <c:v>4.3524520810872689</c:v>
                </c:pt>
                <c:pt idx="2">
                  <c:v>4.7395137629488424</c:v>
                </c:pt>
                <c:pt idx="3">
                  <c:v>5.1232374586907037</c:v>
                </c:pt>
                <c:pt idx="4">
                  <c:v>5.3585648749307522</c:v>
                </c:pt>
                <c:pt idx="5">
                  <c:v>5.8960818925705789</c:v>
                </c:pt>
                <c:pt idx="6">
                  <c:v>6.193608490150285</c:v>
                </c:pt>
                <c:pt idx="7">
                  <c:v>6.478228419531284</c:v>
                </c:pt>
                <c:pt idx="8">
                  <c:v>7.5204657787498412</c:v>
                </c:pt>
                <c:pt idx="9">
                  <c:v>8.4029234021281258</c:v>
                </c:pt>
                <c:pt idx="10">
                  <c:v>9.4393652311733529</c:v>
                </c:pt>
                <c:pt idx="11">
                  <c:v>10.604060644065106</c:v>
                </c:pt>
                <c:pt idx="12">
                  <c:v>11.945328103507554</c:v>
                </c:pt>
                <c:pt idx="13">
                  <c:v>12.86417025505072</c:v>
                </c:pt>
                <c:pt idx="14">
                  <c:v>13.672213979183775</c:v>
                </c:pt>
                <c:pt idx="15">
                  <c:v>15.196454599827602</c:v>
                </c:pt>
                <c:pt idx="16">
                  <c:v>15.494965608932535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E3A-405C-850E-DE198EF4C7A5}"/>
            </c:ext>
          </c:extLst>
        </c:ser>
        <c:ser>
          <c:idx val="5"/>
          <c:order val="5"/>
          <c:tx>
            <c:strRef>
              <c:f>'tržní podíly v %'!$A$20</c:f>
              <c:strCache>
                <c:ptCount val="1"/>
                <c:pt idx="0">
                  <c:v>Makro</c:v>
                </c:pt>
              </c:strCache>
            </c:strRef>
          </c:tx>
          <c:spPr>
            <a:ln w="28575" cap="rnd">
              <a:solidFill>
                <a:srgbClr val="757171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%'!$B$20:$R$20</c:f>
              <c:numCache>
                <c:formatCode>General</c:formatCode>
                <c:ptCount val="17"/>
                <c:pt idx="0">
                  <c:v>11.088087853182282</c:v>
                </c:pt>
                <c:pt idx="1">
                  <c:v>10.732392997215017</c:v>
                </c:pt>
                <c:pt idx="2">
                  <c:v>10.492437534100434</c:v>
                </c:pt>
                <c:pt idx="3">
                  <c:v>10.0582257362276</c:v>
                </c:pt>
                <c:pt idx="4">
                  <c:v>9.5507821653286715</c:v>
                </c:pt>
                <c:pt idx="5">
                  <c:v>8.681024137207503</c:v>
                </c:pt>
                <c:pt idx="6">
                  <c:v>8.0300380613091349</c:v>
                </c:pt>
                <c:pt idx="7">
                  <c:v>7.7007245198203265</c:v>
                </c:pt>
                <c:pt idx="8">
                  <c:v>5.4525751030092318</c:v>
                </c:pt>
                <c:pt idx="9">
                  <c:v>7.4535290772099358</c:v>
                </c:pt>
                <c:pt idx="10">
                  <c:v>7.4144249224892604</c:v>
                </c:pt>
                <c:pt idx="11">
                  <c:v>7.246360332289421</c:v>
                </c:pt>
                <c:pt idx="12">
                  <c:v>6.6728333423345791</c:v>
                </c:pt>
                <c:pt idx="13">
                  <c:v>6.4566632465402023</c:v>
                </c:pt>
                <c:pt idx="14">
                  <c:v>6.1455457119760757</c:v>
                </c:pt>
                <c:pt idx="15">
                  <c:v>5.6724527899330006</c:v>
                </c:pt>
                <c:pt idx="16">
                  <c:v>5.3132729451420673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E3A-405C-850E-DE198EF4C7A5}"/>
            </c:ext>
          </c:extLst>
        </c:ser>
        <c:ser>
          <c:idx val="6"/>
          <c:order val="6"/>
          <c:tx>
            <c:strRef>
              <c:f>'tržní podíly v %'!$A$23</c:f>
              <c:strCache>
                <c:ptCount val="1"/>
                <c:pt idx="0">
                  <c:v>Penny</c:v>
                </c:pt>
              </c:strCache>
            </c:strRef>
          </c:tx>
          <c:spPr>
            <a:ln w="28575" cap="rnd">
              <a:solidFill>
                <a:srgbClr val="70AD47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%'!$B$23:$R$23</c:f>
              <c:numCache>
                <c:formatCode>General</c:formatCode>
                <c:ptCount val="17"/>
                <c:pt idx="0">
                  <c:v>4.5854473971114693</c:v>
                </c:pt>
                <c:pt idx="1">
                  <c:v>4.9227380170057495</c:v>
                </c:pt>
                <c:pt idx="2">
                  <c:v>4.9512682306371607</c:v>
                </c:pt>
                <c:pt idx="3">
                  <c:v>4.8538993203093552</c:v>
                </c:pt>
                <c:pt idx="4">
                  <c:v>7.4730828755285987</c:v>
                </c:pt>
                <c:pt idx="5">
                  <c:v>7.379420564053631</c:v>
                </c:pt>
                <c:pt idx="6">
                  <c:v>7.4270841755538388</c:v>
                </c:pt>
                <c:pt idx="7">
                  <c:v>7.8241623853264191</c:v>
                </c:pt>
                <c:pt idx="8">
                  <c:v>7.8545796811282598</c:v>
                </c:pt>
                <c:pt idx="9">
                  <c:v>7.817613725869367</c:v>
                </c:pt>
                <c:pt idx="10">
                  <c:v>7.9091557393887371</c:v>
                </c:pt>
                <c:pt idx="11">
                  <c:v>7.7529382685053854</c:v>
                </c:pt>
                <c:pt idx="12">
                  <c:v>7.7342427300257741</c:v>
                </c:pt>
                <c:pt idx="13">
                  <c:v>8.1676882922799834</c:v>
                </c:pt>
                <c:pt idx="14">
                  <c:v>8.3336906374868924</c:v>
                </c:pt>
                <c:pt idx="15">
                  <c:v>8.7670889170802173</c:v>
                </c:pt>
                <c:pt idx="16">
                  <c:v>8.5464056700018514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E3A-405C-850E-DE198EF4C7A5}"/>
            </c:ext>
          </c:extLst>
        </c:ser>
        <c:ser>
          <c:idx val="7"/>
          <c:order val="7"/>
          <c:tx>
            <c:strRef>
              <c:f>'tržní podíly v %'!$A$28</c:f>
              <c:strCache>
                <c:ptCount val="1"/>
                <c:pt idx="0">
                  <c:v>Skupina Tesco</c:v>
                </c:pt>
              </c:strCache>
            </c:strRef>
          </c:tx>
          <c:spPr>
            <a:ln w="28575" cap="rnd">
              <a:solidFill>
                <a:srgbClr val="FFFF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%'!$B$28:$R$28</c:f>
              <c:numCache>
                <c:formatCode>General</c:formatCode>
                <c:ptCount val="17"/>
                <c:pt idx="0">
                  <c:v>8.2312941037156744</c:v>
                </c:pt>
                <c:pt idx="1">
                  <c:v>10.553059511666012</c:v>
                </c:pt>
                <c:pt idx="2">
                  <c:v>11.575100298457141</c:v>
                </c:pt>
                <c:pt idx="3">
                  <c:v>10.732584856523411</c:v>
                </c:pt>
                <c:pt idx="4">
                  <c:v>11.054474541569414</c:v>
                </c:pt>
                <c:pt idx="5">
                  <c:v>11.561040806520602</c:v>
                </c:pt>
                <c:pt idx="6">
                  <c:v>11.871609561360664</c:v>
                </c:pt>
                <c:pt idx="7">
                  <c:v>11.531973552820011</c:v>
                </c:pt>
                <c:pt idx="8">
                  <c:v>10.971531159759618</c:v>
                </c:pt>
                <c:pt idx="9">
                  <c:v>10.426800199112941</c:v>
                </c:pt>
                <c:pt idx="10">
                  <c:v>11.017304549197164</c:v>
                </c:pt>
                <c:pt idx="11">
                  <c:v>10.983045372148149</c:v>
                </c:pt>
                <c:pt idx="12">
                  <c:v>10.669164421187782</c:v>
                </c:pt>
                <c:pt idx="13">
                  <c:v>10.24539235099634</c:v>
                </c:pt>
                <c:pt idx="14">
                  <c:v>9.5643169831083572</c:v>
                </c:pt>
                <c:pt idx="15">
                  <c:v>8.9654384191908871</c:v>
                </c:pt>
                <c:pt idx="16">
                  <c:v>8.8143624312197897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E3A-405C-850E-DE198EF4C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04816847"/>
        <c:axId val="1164489247"/>
      </c:lineChart>
      <c:catAx>
        <c:axId val="1804816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1164489247"/>
        <c:crosses val="autoZero"/>
        <c:auto val="1"/>
        <c:lblAlgn val="ctr"/>
        <c:lblOffset val="100"/>
        <c:noMultiLvlLbl val="0"/>
      </c:catAx>
      <c:valAx>
        <c:axId val="1164489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cs-CZ" sz="1400" b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Tržní podíl </a:t>
                </a:r>
                <a:r>
                  <a:rPr lang="en-US" sz="1400" b="1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1804816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'váž obch marže + přirážka'!$B$3</c:f>
              <c:strCache>
                <c:ptCount val="1"/>
                <c:pt idx="0">
                  <c:v>Vážená průměrná obchodní marže</c:v>
                </c:pt>
              </c:strCache>
            </c:strRef>
          </c:tx>
          <c:spPr>
            <a:ln w="3810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'váž obch marže + přirážka'!$C$2:$T$2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'váž obch marže + přirážka'!$C$3:$T$3</c:f>
              <c:numCache>
                <c:formatCode>General</c:formatCode>
                <c:ptCount val="18"/>
                <c:pt idx="0">
                  <c:v>9.5278798957214832</c:v>
                </c:pt>
                <c:pt idx="1">
                  <c:v>10.150283292241522</c:v>
                </c:pt>
                <c:pt idx="2">
                  <c:v>11.434880297947631</c:v>
                </c:pt>
                <c:pt idx="3">
                  <c:v>11.16228392337719</c:v>
                </c:pt>
                <c:pt idx="4">
                  <c:v>11.075249564380565</c:v>
                </c:pt>
                <c:pt idx="5">
                  <c:v>12.376057903452182</c:v>
                </c:pt>
                <c:pt idx="6">
                  <c:v>12.557219951046315</c:v>
                </c:pt>
                <c:pt idx="7">
                  <c:v>12.177147659877095</c:v>
                </c:pt>
                <c:pt idx="8">
                  <c:v>12.254881327425938</c:v>
                </c:pt>
                <c:pt idx="9">
                  <c:v>12.814305257758091</c:v>
                </c:pt>
                <c:pt idx="10">
                  <c:v>13.290162095515631</c:v>
                </c:pt>
                <c:pt idx="11">
                  <c:v>13.206785227845279</c:v>
                </c:pt>
                <c:pt idx="12">
                  <c:v>14.738505268725707</c:v>
                </c:pt>
                <c:pt idx="13">
                  <c:v>14.932869744341506</c:v>
                </c:pt>
                <c:pt idx="14">
                  <c:v>15.500508341233722</c:v>
                </c:pt>
                <c:pt idx="15">
                  <c:v>16.067872820417481</c:v>
                </c:pt>
                <c:pt idx="16">
                  <c:v>15.929634254128894</c:v>
                </c:pt>
                <c:pt idx="17">
                  <c:v>15.155963514508736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CD-47CB-ACFD-2023D6116AD1}"/>
            </c:ext>
          </c:extLst>
        </c:ser>
        <c:ser>
          <c:idx val="1"/>
          <c:order val="1"/>
          <c:tx>
            <c:strRef>
              <c:f>'váž obch marže + přirážka'!$B$4</c:f>
              <c:strCache>
                <c:ptCount val="1"/>
                <c:pt idx="0">
                  <c:v>Vážená průměrná obchodní přirážka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'váž obch marže + přirážka'!$C$2:$T$2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'váž obch marže + přirážka'!$C$4:$T$4</c:f>
              <c:numCache>
                <c:formatCode>General</c:formatCode>
                <c:ptCount val="18"/>
                <c:pt idx="0">
                  <c:v>10.584367958337321</c:v>
                </c:pt>
                <c:pt idx="1">
                  <c:v>11.335584170745555</c:v>
                </c:pt>
                <c:pt idx="2">
                  <c:v>13.046489326127936</c:v>
                </c:pt>
                <c:pt idx="3">
                  <c:v>12.638012695113844</c:v>
                </c:pt>
                <c:pt idx="4">
                  <c:v>12.613934971725611</c:v>
                </c:pt>
                <c:pt idx="5">
                  <c:v>14.262937300191432</c:v>
                </c:pt>
                <c:pt idx="6">
                  <c:v>14.466544061312019</c:v>
                </c:pt>
                <c:pt idx="7">
                  <c:v>14.004140390386988</c:v>
                </c:pt>
                <c:pt idx="8">
                  <c:v>14.099965609362391</c:v>
                </c:pt>
                <c:pt idx="9">
                  <c:v>14.801636615115665</c:v>
                </c:pt>
                <c:pt idx="10">
                  <c:v>15.461989268798813</c:v>
                </c:pt>
                <c:pt idx="11">
                  <c:v>15.317192885348041</c:v>
                </c:pt>
                <c:pt idx="12">
                  <c:v>17.415649502672292</c:v>
                </c:pt>
                <c:pt idx="13">
                  <c:v>17.645375366401204</c:v>
                </c:pt>
                <c:pt idx="14">
                  <c:v>18.443811782756427</c:v>
                </c:pt>
                <c:pt idx="15">
                  <c:v>19.226419082701426</c:v>
                </c:pt>
                <c:pt idx="16">
                  <c:v>19.013632146764678</c:v>
                </c:pt>
                <c:pt idx="17">
                  <c:v>17.927209284732353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CD-47CB-ACFD-2023D6116A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603528"/>
        <c:axId val="107820552"/>
      </c:lineChart>
      <c:catAx>
        <c:axId val="146603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107820552"/>
        <c:crosses val="autoZero"/>
        <c:auto val="1"/>
        <c:lblAlgn val="ctr"/>
        <c:lblOffset val="100"/>
        <c:noMultiLvlLbl val="0"/>
      </c:catAx>
      <c:valAx>
        <c:axId val="107820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cs-CZ">
                    <a:solidFill>
                      <a:sysClr val="windowText" lastClr="000000"/>
                    </a:solidFill>
                  </a:rPr>
                  <a:t>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146603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>
          <a:latin typeface="Cambria" panose="02040503050406030204" pitchFamily="18" charset="0"/>
          <a:ea typeface="Cambria" panose="02040503050406030204" pitchFamily="18" charset="0"/>
        </a:defRPr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'agregované provozní VH'!$B$13</c:f>
              <c:strCache>
                <c:ptCount val="1"/>
                <c:pt idx="0">
                  <c:v>vyjádřeno v mld. Kč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'agregované provozní VH'!$C$11:$S$11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'agregované provozní VH'!$C$13:$S$13</c:f>
              <c:numCache>
                <c:formatCode>General</c:formatCode>
                <c:ptCount val="17"/>
                <c:pt idx="0">
                  <c:v>3.145356</c:v>
                </c:pt>
                <c:pt idx="1">
                  <c:v>3.0891929999999999</c:v>
                </c:pt>
                <c:pt idx="2">
                  <c:v>11.852829</c:v>
                </c:pt>
                <c:pt idx="3">
                  <c:v>5.6497130000000002</c:v>
                </c:pt>
                <c:pt idx="4">
                  <c:v>3.7845399999999998</c:v>
                </c:pt>
                <c:pt idx="5">
                  <c:v>6.8946690000000004</c:v>
                </c:pt>
                <c:pt idx="6">
                  <c:v>7.4754060000000004</c:v>
                </c:pt>
                <c:pt idx="7">
                  <c:v>5.8620580000000002</c:v>
                </c:pt>
                <c:pt idx="8">
                  <c:v>2.0778279999999998</c:v>
                </c:pt>
                <c:pt idx="9">
                  <c:v>4.1187785000000003</c:v>
                </c:pt>
                <c:pt idx="10">
                  <c:v>12.778506500000001</c:v>
                </c:pt>
                <c:pt idx="11">
                  <c:v>8.4532720000000001</c:v>
                </c:pt>
                <c:pt idx="12">
                  <c:v>13.686260000000001</c:v>
                </c:pt>
                <c:pt idx="13">
                  <c:v>14.676372000000001</c:v>
                </c:pt>
                <c:pt idx="14">
                  <c:v>13.193771999999999</c:v>
                </c:pt>
                <c:pt idx="15">
                  <c:v>15.72875</c:v>
                </c:pt>
                <c:pt idx="16">
                  <c:v>15.296649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25-48D1-A3A9-D782DF13E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2824879"/>
        <c:axId val="797443599"/>
      </c:lineChart>
      <c:catAx>
        <c:axId val="802824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797443599"/>
        <c:crosses val="autoZero"/>
        <c:auto val="1"/>
        <c:lblAlgn val="ctr"/>
        <c:lblOffset val="100"/>
        <c:noMultiLvlLbl val="0"/>
      </c:catAx>
      <c:valAx>
        <c:axId val="797443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cs-CZ" sz="1400">
                    <a:solidFill>
                      <a:sysClr val="windowText" lastClr="000000"/>
                    </a:solidFill>
                  </a:rPr>
                  <a:t>Miliardy Kč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802824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>
          <a:latin typeface="Cambria" panose="02040503050406030204" pitchFamily="18" charset="0"/>
          <a:ea typeface="Cambria" panose="02040503050406030204" pitchFamily="18" charset="0"/>
        </a:defRPr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'váž.prům. provozní marže'!$B$26</c:f>
              <c:strCache>
                <c:ptCount val="1"/>
                <c:pt idx="0">
                  <c:v>vážená průměrná hrubá marže (weighted average gross margin)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'váž.prům. provozní marže'!$C$25:$S$25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'váž.prům. provozní marže'!$C$26:$S$26</c:f>
              <c:numCache>
                <c:formatCode>General</c:formatCode>
                <c:ptCount val="17"/>
                <c:pt idx="0">
                  <c:v>1.8261542339742851</c:v>
                </c:pt>
                <c:pt idx="1">
                  <c:v>1.6047204904465715</c:v>
                </c:pt>
                <c:pt idx="2">
                  <c:v>2.8281047631343821</c:v>
                </c:pt>
                <c:pt idx="3">
                  <c:v>2.4632047296964954</c:v>
                </c:pt>
                <c:pt idx="4">
                  <c:v>1.5703299512468436</c:v>
                </c:pt>
                <c:pt idx="5">
                  <c:v>2.7985415469461663</c:v>
                </c:pt>
                <c:pt idx="6">
                  <c:v>2.9112014181804149</c:v>
                </c:pt>
                <c:pt idx="7">
                  <c:v>2.2576315723882008</c:v>
                </c:pt>
                <c:pt idx="8">
                  <c:v>0.80992596156043051</c:v>
                </c:pt>
                <c:pt idx="9">
                  <c:v>1.4329992631377968</c:v>
                </c:pt>
                <c:pt idx="10">
                  <c:v>4.265279060686205</c:v>
                </c:pt>
                <c:pt idx="11">
                  <c:v>2.7882458607523994</c:v>
                </c:pt>
                <c:pt idx="12">
                  <c:v>4.3033411509963315</c:v>
                </c:pt>
                <c:pt idx="13">
                  <c:v>4.4597430648802172</c:v>
                </c:pt>
                <c:pt idx="14">
                  <c:v>3.8435178329217949</c:v>
                </c:pt>
                <c:pt idx="15">
                  <c:v>4.3177726503486147</c:v>
                </c:pt>
                <c:pt idx="16">
                  <c:v>4.149668930708053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F4-42B0-BAFE-B6D4B3D5F3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8808575"/>
        <c:axId val="1586689327"/>
      </c:lineChart>
      <c:catAx>
        <c:axId val="798808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1586689327"/>
        <c:crosses val="autoZero"/>
        <c:auto val="1"/>
        <c:lblAlgn val="ctr"/>
        <c:lblOffset val="100"/>
        <c:noMultiLvlLbl val="0"/>
      </c:catAx>
      <c:valAx>
        <c:axId val="1586689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cs-CZ" sz="1400">
                    <a:solidFill>
                      <a:sysClr val="windowText" lastClr="000000"/>
                    </a:solidFill>
                  </a:rPr>
                  <a:t>Hrubá marže 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798808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>
          <a:latin typeface="Cambria" panose="02040503050406030204" pitchFamily="18" charset="0"/>
          <a:ea typeface="Cambria" panose="02040503050406030204" pitchFamily="18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'tržní podíly v %'!$A$32</c:f>
              <c:strCache>
                <c:ptCount val="1"/>
                <c:pt idx="0">
                  <c:v>Albert</c:v>
                </c:pt>
              </c:strCache>
            </c:strRef>
          </c:tx>
          <c:spPr>
            <a:ln w="28575" cap="rnd">
              <a:solidFill>
                <a:srgbClr val="0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%'!$B$31:$R$31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%'!$B$32:$R$32</c:f>
              <c:numCache>
                <c:formatCode>General</c:formatCode>
                <c:ptCount val="17"/>
                <c:pt idx="0">
                  <c:v>10.610167419399879</c:v>
                </c:pt>
                <c:pt idx="1">
                  <c:v>10.670756750720619</c:v>
                </c:pt>
                <c:pt idx="2">
                  <c:v>10.830487329304127</c:v>
                </c:pt>
                <c:pt idx="3">
                  <c:v>10.711688006649959</c:v>
                </c:pt>
                <c:pt idx="4">
                  <c:v>10.808114832081577</c:v>
                </c:pt>
                <c:pt idx="5">
                  <c:v>10.463608176617624</c:v>
                </c:pt>
                <c:pt idx="6">
                  <c:v>10.326985711624696</c:v>
                </c:pt>
                <c:pt idx="7">
                  <c:v>10.147098607804514</c:v>
                </c:pt>
                <c:pt idx="8">
                  <c:v>9.8216915489435319</c:v>
                </c:pt>
                <c:pt idx="9">
                  <c:v>12.813149801209416</c:v>
                </c:pt>
                <c:pt idx="10">
                  <c:v>12.631432145223304</c:v>
                </c:pt>
                <c:pt idx="11">
                  <c:v>12.027635183262717</c:v>
                </c:pt>
                <c:pt idx="12">
                  <c:v>11.365208296812009</c:v>
                </c:pt>
                <c:pt idx="13">
                  <c:v>11.719191981839449</c:v>
                </c:pt>
                <c:pt idx="14">
                  <c:v>11.899862882544618</c:v>
                </c:pt>
                <c:pt idx="15">
                  <c:v>12.339300464851064</c:v>
                </c:pt>
                <c:pt idx="16">
                  <c:v>12.451133914368832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23-4873-9E99-5B9FEF6EEAAF}"/>
            </c:ext>
          </c:extLst>
        </c:ser>
        <c:ser>
          <c:idx val="1"/>
          <c:order val="1"/>
          <c:tx>
            <c:strRef>
              <c:f>'tržní podíly v %'!$A$33</c:f>
              <c:strCache>
                <c:ptCount val="1"/>
                <c:pt idx="0">
                  <c:v>Globus</c:v>
                </c:pt>
              </c:strCache>
            </c:strRef>
          </c:tx>
          <c:spPr>
            <a:ln w="28575" cap="rnd">
              <a:solidFill>
                <a:srgbClr val="ED7D31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%'!$B$31:$R$31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%'!$B$33:$R$33</c:f>
              <c:numCache>
                <c:formatCode>General</c:formatCode>
                <c:ptCount val="17"/>
                <c:pt idx="0">
                  <c:v>5.9230888994689552</c:v>
                </c:pt>
                <c:pt idx="1">
                  <c:v>5.3818309741963146</c:v>
                </c:pt>
                <c:pt idx="2">
                  <c:v>5.6838335310564227</c:v>
                </c:pt>
                <c:pt idx="3">
                  <c:v>6.1385576310956944</c:v>
                </c:pt>
                <c:pt idx="4">
                  <c:v>6.4543637555292781</c:v>
                </c:pt>
                <c:pt idx="5">
                  <c:v>6.6800549583462807</c:v>
                </c:pt>
                <c:pt idx="6">
                  <c:v>6.5535479264411931</c:v>
                </c:pt>
                <c:pt idx="7">
                  <c:v>6.3480121264188245</c:v>
                </c:pt>
                <c:pt idx="8">
                  <c:v>5.9402493690969287</c:v>
                </c:pt>
                <c:pt idx="9">
                  <c:v>5.7168095983730733</c:v>
                </c:pt>
                <c:pt idx="10">
                  <c:v>5.6437383277697002</c:v>
                </c:pt>
                <c:pt idx="11">
                  <c:v>5.529786395837446</c:v>
                </c:pt>
                <c:pt idx="12">
                  <c:v>5.2151918247801969</c:v>
                </c:pt>
                <c:pt idx="13">
                  <c:v>5.1408250176691901</c:v>
                </c:pt>
                <c:pt idx="14">
                  <c:v>5.1245141433948422</c:v>
                </c:pt>
                <c:pt idx="15">
                  <c:v>5.0196853304873761</c:v>
                </c:pt>
                <c:pt idx="16">
                  <c:v>4.7463145741238666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23-4873-9E99-5B9FEF6EEAAF}"/>
            </c:ext>
          </c:extLst>
        </c:ser>
        <c:ser>
          <c:idx val="2"/>
          <c:order val="2"/>
          <c:tx>
            <c:strRef>
              <c:f>'tržní podíly v %'!$A$34</c:f>
              <c:strCache>
                <c:ptCount val="1"/>
                <c:pt idx="0">
                  <c:v>Makro</c:v>
                </c:pt>
              </c:strCache>
            </c:strRef>
          </c:tx>
          <c:spPr>
            <a:ln w="28575" cap="rnd">
              <a:solidFill>
                <a:srgbClr val="757171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%'!$B$31:$R$31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%'!$B$34:$R$34</c:f>
              <c:numCache>
                <c:formatCode>General</c:formatCode>
                <c:ptCount val="17"/>
                <c:pt idx="0">
                  <c:v>11.088087853182282</c:v>
                </c:pt>
                <c:pt idx="1">
                  <c:v>10.732392997215017</c:v>
                </c:pt>
                <c:pt idx="2">
                  <c:v>10.492437534100434</c:v>
                </c:pt>
                <c:pt idx="3">
                  <c:v>10.0582257362276</c:v>
                </c:pt>
                <c:pt idx="4">
                  <c:v>9.5507821653286715</c:v>
                </c:pt>
                <c:pt idx="5">
                  <c:v>8.681024137207503</c:v>
                </c:pt>
                <c:pt idx="6">
                  <c:v>8.0300380613091349</c:v>
                </c:pt>
                <c:pt idx="7">
                  <c:v>7.7007245198203265</c:v>
                </c:pt>
                <c:pt idx="8">
                  <c:v>5.4525751030092318</c:v>
                </c:pt>
                <c:pt idx="9">
                  <c:v>7.4535290772099358</c:v>
                </c:pt>
                <c:pt idx="10">
                  <c:v>7.4144249224892604</c:v>
                </c:pt>
                <c:pt idx="11">
                  <c:v>7.246360332289421</c:v>
                </c:pt>
                <c:pt idx="12">
                  <c:v>6.6728333423345791</c:v>
                </c:pt>
                <c:pt idx="13">
                  <c:v>6.4566632465402023</c:v>
                </c:pt>
                <c:pt idx="14">
                  <c:v>6.1455457119760757</c:v>
                </c:pt>
                <c:pt idx="15">
                  <c:v>5.6724527899330006</c:v>
                </c:pt>
                <c:pt idx="16">
                  <c:v>5.3132729451420673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E23-4873-9E99-5B9FEF6EEAAF}"/>
            </c:ext>
          </c:extLst>
        </c:ser>
        <c:ser>
          <c:idx val="3"/>
          <c:order val="3"/>
          <c:tx>
            <c:strRef>
              <c:f>'tržní podíly v %'!$A$35</c:f>
              <c:strCache>
                <c:ptCount val="1"/>
                <c:pt idx="0">
                  <c:v>REWE Group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%'!$B$31:$R$31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%'!$B$35:$R$35</c:f>
              <c:numCache>
                <c:formatCode>General</c:formatCode>
                <c:ptCount val="17"/>
                <c:pt idx="0">
                  <c:v>6.9719103481738429</c:v>
                </c:pt>
                <c:pt idx="1">
                  <c:v>7.4060967010265024</c:v>
                </c:pt>
                <c:pt idx="2">
                  <c:v>7.4271978425461116</c:v>
                </c:pt>
                <c:pt idx="3">
                  <c:v>9.5733287540003893</c:v>
                </c:pt>
                <c:pt idx="4">
                  <c:v>13.052057136343993</c:v>
                </c:pt>
                <c:pt idx="5">
                  <c:v>12.955207733205828</c:v>
                </c:pt>
                <c:pt idx="6">
                  <c:v>12.865596225552483</c:v>
                </c:pt>
                <c:pt idx="7">
                  <c:v>13.207716145407364</c:v>
                </c:pt>
                <c:pt idx="8">
                  <c:v>13.274772583607151</c:v>
                </c:pt>
                <c:pt idx="9">
                  <c:v>13.158835066024924</c:v>
                </c:pt>
                <c:pt idx="10">
                  <c:v>13.23005289439153</c:v>
                </c:pt>
                <c:pt idx="11">
                  <c:v>13.270582256573302</c:v>
                </c:pt>
                <c:pt idx="12">
                  <c:v>13.589185608649515</c:v>
                </c:pt>
                <c:pt idx="13">
                  <c:v>14.407825846330084</c:v>
                </c:pt>
                <c:pt idx="14">
                  <c:v>14.750484822821297</c:v>
                </c:pt>
                <c:pt idx="15">
                  <c:v>15.386433421404188</c:v>
                </c:pt>
                <c:pt idx="16">
                  <c:v>14.898808868837769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E23-4873-9E99-5B9FEF6EEAAF}"/>
            </c:ext>
          </c:extLst>
        </c:ser>
        <c:ser>
          <c:idx val="4"/>
          <c:order val="4"/>
          <c:tx>
            <c:strRef>
              <c:f>'tržní podíly v %'!$A$36</c:f>
              <c:strCache>
                <c:ptCount val="1"/>
                <c:pt idx="0">
                  <c:v>Schwarz Gruppe</c:v>
                </c:pt>
              </c:strCache>
            </c:strRef>
          </c:tx>
          <c:spPr>
            <a:ln w="28575" cap="rnd">
              <a:solidFill>
                <a:srgbClr val="4472C4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%'!$B$31:$R$31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%'!$B$36:$R$36</c:f>
              <c:numCache>
                <c:formatCode>General</c:formatCode>
                <c:ptCount val="17"/>
                <c:pt idx="0">
                  <c:v>13.090323200202345</c:v>
                </c:pt>
                <c:pt idx="1">
                  <c:v>13.757619806956175</c:v>
                </c:pt>
                <c:pt idx="2">
                  <c:v>14.675096098298848</c:v>
                </c:pt>
                <c:pt idx="3">
                  <c:v>14.858138189945766</c:v>
                </c:pt>
                <c:pt idx="4">
                  <c:v>15.817680364451938</c:v>
                </c:pt>
                <c:pt idx="5">
                  <c:v>17.366607337479628</c:v>
                </c:pt>
                <c:pt idx="6">
                  <c:v>18.177370622238801</c:v>
                </c:pt>
                <c:pt idx="7">
                  <c:v>19.099034135521514</c:v>
                </c:pt>
                <c:pt idx="8">
                  <c:v>20.809425433268515</c:v>
                </c:pt>
                <c:pt idx="9">
                  <c:v>22.190777666344122</c:v>
                </c:pt>
                <c:pt idx="10">
                  <c:v>23.800596671107655</c:v>
                </c:pt>
                <c:pt idx="11">
                  <c:v>24.42998995692507</c:v>
                </c:pt>
                <c:pt idx="12">
                  <c:v>25.12120600928192</c:v>
                </c:pt>
                <c:pt idx="13">
                  <c:v>25.413712623455176</c:v>
                </c:pt>
                <c:pt idx="14">
                  <c:v>26.352098839388027</c:v>
                </c:pt>
                <c:pt idx="15">
                  <c:v>28.290228733499227</c:v>
                </c:pt>
                <c:pt idx="16">
                  <c:v>28.474908598306122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E23-4873-9E99-5B9FEF6EEAAF}"/>
            </c:ext>
          </c:extLst>
        </c:ser>
        <c:ser>
          <c:idx val="5"/>
          <c:order val="5"/>
          <c:tx>
            <c:strRef>
              <c:f>'tržní podíly v %'!$A$37</c:f>
              <c:strCache>
                <c:ptCount val="1"/>
                <c:pt idx="0">
                  <c:v>Skupina Tesco</c:v>
                </c:pt>
              </c:strCache>
            </c:strRef>
          </c:tx>
          <c:spPr>
            <a:ln w="28575" cap="rnd">
              <a:solidFill>
                <a:srgbClr val="FFFF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'tržní podíly v %'!$B$31:$R$31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'tržní podíly v %'!$B$37:$R$37</c:f>
              <c:numCache>
                <c:formatCode>General</c:formatCode>
                <c:ptCount val="17"/>
                <c:pt idx="0">
                  <c:v>8.2312941037156744</c:v>
                </c:pt>
                <c:pt idx="1">
                  <c:v>10.553059511666012</c:v>
                </c:pt>
                <c:pt idx="2">
                  <c:v>11.575100298457141</c:v>
                </c:pt>
                <c:pt idx="3">
                  <c:v>10.732584856523411</c:v>
                </c:pt>
                <c:pt idx="4">
                  <c:v>11.054474541569414</c:v>
                </c:pt>
                <c:pt idx="5">
                  <c:v>11.561040806520602</c:v>
                </c:pt>
                <c:pt idx="6">
                  <c:v>11.871609561360664</c:v>
                </c:pt>
                <c:pt idx="7">
                  <c:v>11.531973552820011</c:v>
                </c:pt>
                <c:pt idx="8">
                  <c:v>10.971531159759618</c:v>
                </c:pt>
                <c:pt idx="9">
                  <c:v>10.426800199112941</c:v>
                </c:pt>
                <c:pt idx="10">
                  <c:v>11.017304549197164</c:v>
                </c:pt>
                <c:pt idx="11">
                  <c:v>10.983045372148149</c:v>
                </c:pt>
                <c:pt idx="12">
                  <c:v>10.669164421187782</c:v>
                </c:pt>
                <c:pt idx="13">
                  <c:v>10.24539235099634</c:v>
                </c:pt>
                <c:pt idx="14">
                  <c:v>9.5643169831083572</c:v>
                </c:pt>
                <c:pt idx="15">
                  <c:v>8.9654384191908871</c:v>
                </c:pt>
                <c:pt idx="16">
                  <c:v>8.8143624312197897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E23-4873-9E99-5B9FEF6EE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8539784"/>
        <c:axId val="1878586888"/>
      </c:lineChart>
      <c:catAx>
        <c:axId val="1878539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0000"/>
                </a:solidFill>
                <a:latin typeface="Cambria"/>
                <a:ea typeface="Cambria"/>
                <a:cs typeface="Cambria"/>
              </a:defRPr>
            </a:pPr>
            <a:endParaRPr lang="cs-CZ"/>
          </a:p>
        </c:txPr>
        <c:crossAx val="1878586888"/>
        <c:crosses val="autoZero"/>
        <c:auto val="1"/>
        <c:lblAlgn val="ctr"/>
        <c:lblOffset val="100"/>
        <c:noMultiLvlLbl val="0"/>
      </c:catAx>
      <c:valAx>
        <c:axId val="1878586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0000"/>
                    </a:solidFill>
                    <a:latin typeface="Cambria"/>
                    <a:ea typeface="Cambria"/>
                    <a:cs typeface="Cambria"/>
                  </a:defRPr>
                </a:pPr>
                <a:r>
                  <a:rPr lang="cs-CZ" sz="1400"/>
                  <a:t>Tržní podíl </a:t>
                </a:r>
                <a:r>
                  <a:rPr lang="en-US" sz="1400"/>
                  <a:t>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rgbClr val="000000"/>
                  </a:solidFill>
                  <a:latin typeface="Cambria"/>
                  <a:ea typeface="Cambria"/>
                  <a:cs typeface="Cambria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0000"/>
                </a:solidFill>
                <a:latin typeface="Cambria"/>
                <a:ea typeface="Cambria"/>
                <a:cs typeface="Cambria"/>
              </a:defRPr>
            </a:pPr>
            <a:endParaRPr lang="cs-CZ"/>
          </a:p>
        </c:txPr>
        <c:crossAx val="1878539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rgbClr val="000000"/>
              </a:solidFill>
              <a:latin typeface="Cambria"/>
              <a:ea typeface="Cambria"/>
              <a:cs typeface="Cambria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'Ostatni_vybrané-firmy'!$A$25</c:f>
              <c:strCache>
                <c:ptCount val="1"/>
                <c:pt idx="0">
                  <c:v>Astur &amp; Qanto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'Ostatni_vybrané-firmy'!$B$25:$R$25</c:f>
              <c:numCache>
                <c:formatCode>General</c:formatCode>
                <c:ptCount val="17"/>
                <c:pt idx="10">
                  <c:v>1.0656482E-2</c:v>
                </c:pt>
                <c:pt idx="11">
                  <c:v>0.46437062200000001</c:v>
                </c:pt>
                <c:pt idx="12">
                  <c:v>0.53709755699999995</c:v>
                </c:pt>
                <c:pt idx="13">
                  <c:v>0.55744015499999999</c:v>
                </c:pt>
                <c:pt idx="14">
                  <c:v>0.54157913099999999</c:v>
                </c:pt>
                <c:pt idx="15">
                  <c:v>0.474901664</c:v>
                </c:pt>
                <c:pt idx="16">
                  <c:v>0.52304916099999998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5D-4EF4-AD40-1B303525D3DD}"/>
            </c:ext>
          </c:extLst>
        </c:ser>
        <c:ser>
          <c:idx val="1"/>
          <c:order val="1"/>
          <c:tx>
            <c:strRef>
              <c:f>'Ostatni_vybrané-firmy'!$A$26</c:f>
              <c:strCache>
                <c:ptCount val="1"/>
                <c:pt idx="0">
                  <c:v>CBA NUGET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'Ostatni_vybrané-firmy'!$B$26:$R$26</c:f>
              <c:numCache>
                <c:formatCode>General</c:formatCode>
                <c:ptCount val="17"/>
                <c:pt idx="2">
                  <c:v>4.6917699999999998E-4</c:v>
                </c:pt>
                <c:pt idx="3">
                  <c:v>1.2992870000000001E-3</c:v>
                </c:pt>
                <c:pt idx="4">
                  <c:v>1.4953449999999999E-3</c:v>
                </c:pt>
                <c:pt idx="5">
                  <c:v>1.4857010000000001E-3</c:v>
                </c:pt>
                <c:pt idx="6">
                  <c:v>1.4263360000000001E-3</c:v>
                </c:pt>
                <c:pt idx="7">
                  <c:v>9.4379200000000005E-4</c:v>
                </c:pt>
                <c:pt idx="8">
                  <c:v>0.28169864100000003</c:v>
                </c:pt>
                <c:pt idx="9">
                  <c:v>0.29655299800000001</c:v>
                </c:pt>
                <c:pt idx="10">
                  <c:v>0.29388183800000001</c:v>
                </c:pt>
                <c:pt idx="11">
                  <c:v>0.29601451699999998</c:v>
                </c:pt>
                <c:pt idx="12">
                  <c:v>0.32038241099999998</c:v>
                </c:pt>
                <c:pt idx="13">
                  <c:v>0.33432325099999999</c:v>
                </c:pt>
                <c:pt idx="14">
                  <c:v>0.34955664600000003</c:v>
                </c:pt>
                <c:pt idx="15">
                  <c:v>0.360686693</c:v>
                </c:pt>
                <c:pt idx="16">
                  <c:v>0.36301296700000002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5D-4EF4-AD40-1B303525D3DD}"/>
            </c:ext>
          </c:extLst>
        </c:ser>
        <c:ser>
          <c:idx val="2"/>
          <c:order val="2"/>
          <c:tx>
            <c:strRef>
              <c:f>'Ostatni_vybrané-firmy'!$A$27</c:f>
              <c:strCache>
                <c:ptCount val="1"/>
                <c:pt idx="0">
                  <c:v>COOP Centrum družstvo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'Ostatni_vybrané-firmy'!$B$27:$R$27</c:f>
              <c:numCache>
                <c:formatCode>General</c:formatCode>
                <c:ptCount val="17"/>
                <c:pt idx="0">
                  <c:v>2.952675267</c:v>
                </c:pt>
                <c:pt idx="1">
                  <c:v>2.7363930390000002</c:v>
                </c:pt>
                <c:pt idx="2">
                  <c:v>2.6518042080000002</c:v>
                </c:pt>
                <c:pt idx="3">
                  <c:v>2.5062052449999999</c:v>
                </c:pt>
                <c:pt idx="4">
                  <c:v>2.4908724599999998</c:v>
                </c:pt>
                <c:pt idx="5">
                  <c:v>2.3065055540000001</c:v>
                </c:pt>
                <c:pt idx="6">
                  <c:v>2.1860840650000002</c:v>
                </c:pt>
                <c:pt idx="7">
                  <c:v>2.134757692</c:v>
                </c:pt>
                <c:pt idx="8">
                  <c:v>2.1383310930000001</c:v>
                </c:pt>
                <c:pt idx="9">
                  <c:v>2.0929476390000001</c:v>
                </c:pt>
                <c:pt idx="10">
                  <c:v>2.0693841179999999</c:v>
                </c:pt>
                <c:pt idx="11">
                  <c:v>1.977950571</c:v>
                </c:pt>
                <c:pt idx="12">
                  <c:v>1.9717544570000001</c:v>
                </c:pt>
                <c:pt idx="13">
                  <c:v>1.9925867159999999</c:v>
                </c:pt>
                <c:pt idx="14">
                  <c:v>1.951244534</c:v>
                </c:pt>
                <c:pt idx="15">
                  <c:v>2.0032283890000002</c:v>
                </c:pt>
                <c:pt idx="16">
                  <c:v>1.9263328550000001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E5D-4EF4-AD40-1B303525D3DD}"/>
            </c:ext>
          </c:extLst>
        </c:ser>
        <c:ser>
          <c:idx val="3"/>
          <c:order val="3"/>
          <c:tx>
            <c:strRef>
              <c:f>'Ostatni_vybrané-firmy'!$A$28</c:f>
              <c:strCache>
                <c:ptCount val="1"/>
                <c:pt idx="0">
                  <c:v>COOP MORAVA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'Ostatni_vybrané-firmy'!$B$28:$R$28</c:f>
              <c:numCache>
                <c:formatCode>General</c:formatCode>
                <c:ptCount val="17"/>
                <c:pt idx="0">
                  <c:v>0.91881887399999995</c:v>
                </c:pt>
                <c:pt idx="1">
                  <c:v>0.94659187300000003</c:v>
                </c:pt>
                <c:pt idx="2">
                  <c:v>0.95521088799999998</c:v>
                </c:pt>
                <c:pt idx="3">
                  <c:v>0.80904036800000001</c:v>
                </c:pt>
                <c:pt idx="4">
                  <c:v>0.84105527199999996</c:v>
                </c:pt>
                <c:pt idx="5">
                  <c:v>0.848801684</c:v>
                </c:pt>
                <c:pt idx="6">
                  <c:v>0.85587027999999998</c:v>
                </c:pt>
                <c:pt idx="7">
                  <c:v>0.84663242100000002</c:v>
                </c:pt>
                <c:pt idx="8">
                  <c:v>0.86194960899999995</c:v>
                </c:pt>
                <c:pt idx="9">
                  <c:v>0.86610475600000003</c:v>
                </c:pt>
                <c:pt idx="10">
                  <c:v>0.94972176900000005</c:v>
                </c:pt>
                <c:pt idx="11">
                  <c:v>0.99786211999999996</c:v>
                </c:pt>
                <c:pt idx="12">
                  <c:v>0.92968500700000001</c:v>
                </c:pt>
                <c:pt idx="13">
                  <c:v>0.95662255100000004</c:v>
                </c:pt>
                <c:pt idx="14">
                  <c:v>0.95311383800000005</c:v>
                </c:pt>
                <c:pt idx="15">
                  <c:v>0.97499077700000003</c:v>
                </c:pt>
                <c:pt idx="16">
                  <c:v>0.96098133200000002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E5D-4EF4-AD40-1B303525D3DD}"/>
            </c:ext>
          </c:extLst>
        </c:ser>
        <c:ser>
          <c:idx val="4"/>
          <c:order val="4"/>
          <c:tx>
            <c:strRef>
              <c:f>'Ostatni_vybrané-firmy'!$A$29</c:f>
              <c:strCache>
                <c:ptCount val="1"/>
                <c:pt idx="0">
                  <c:v>ČEPOS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'Ostatni_vybrané-firmy'!$B$29:$R$29</c:f>
              <c:numCache>
                <c:formatCode>General</c:formatCode>
                <c:ptCount val="17"/>
                <c:pt idx="0">
                  <c:v>0.58992428600000002</c:v>
                </c:pt>
                <c:pt idx="1">
                  <c:v>0.61477795700000004</c:v>
                </c:pt>
                <c:pt idx="2">
                  <c:v>0.65730708100000002</c:v>
                </c:pt>
                <c:pt idx="3">
                  <c:v>0.69973811900000005</c:v>
                </c:pt>
                <c:pt idx="4">
                  <c:v>0.779015079</c:v>
                </c:pt>
                <c:pt idx="5">
                  <c:v>0.605298962</c:v>
                </c:pt>
                <c:pt idx="6">
                  <c:v>0.65817846300000005</c:v>
                </c:pt>
                <c:pt idx="7">
                  <c:v>0.56441453900000005</c:v>
                </c:pt>
                <c:pt idx="8">
                  <c:v>0.46421358699999998</c:v>
                </c:pt>
                <c:pt idx="9">
                  <c:v>0.457958806</c:v>
                </c:pt>
                <c:pt idx="10">
                  <c:v>0.45763212199999997</c:v>
                </c:pt>
                <c:pt idx="11">
                  <c:v>0.45608080000000001</c:v>
                </c:pt>
                <c:pt idx="12">
                  <c:v>0.44795123100000001</c:v>
                </c:pt>
                <c:pt idx="13">
                  <c:v>0.43003630399999998</c:v>
                </c:pt>
                <c:pt idx="14">
                  <c:v>0.39217776100000001</c:v>
                </c:pt>
                <c:pt idx="15">
                  <c:v>0.337696041</c:v>
                </c:pt>
                <c:pt idx="16">
                  <c:v>0.31026651300000002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E5D-4EF4-AD40-1B303525D3DD}"/>
            </c:ext>
          </c:extLst>
        </c:ser>
        <c:ser>
          <c:idx val="5"/>
          <c:order val="5"/>
          <c:tx>
            <c:strRef>
              <c:f>'Ostatni_vybrané-firmy'!$A$30</c:f>
              <c:strCache>
                <c:ptCount val="1"/>
                <c:pt idx="0">
                  <c:v>HRUŠKA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'Ostatni_vybrané-firmy'!$B$30:$R$30</c:f>
              <c:numCache>
                <c:formatCode>General</c:formatCode>
                <c:ptCount val="17"/>
                <c:pt idx="0">
                  <c:v>1.523337113</c:v>
                </c:pt>
                <c:pt idx="1">
                  <c:v>1.6351992479999999</c:v>
                </c:pt>
                <c:pt idx="2">
                  <c:v>1.789882626</c:v>
                </c:pt>
                <c:pt idx="3">
                  <c:v>1.961421965</c:v>
                </c:pt>
                <c:pt idx="4">
                  <c:v>2.0672357529999998</c:v>
                </c:pt>
                <c:pt idx="5">
                  <c:v>1.9775898620000001</c:v>
                </c:pt>
                <c:pt idx="6">
                  <c:v>2.008278813</c:v>
                </c:pt>
                <c:pt idx="7">
                  <c:v>2.0093690959999999</c:v>
                </c:pt>
                <c:pt idx="8">
                  <c:v>1.940210137</c:v>
                </c:pt>
                <c:pt idx="9">
                  <c:v>1.9187189849999999</c:v>
                </c:pt>
                <c:pt idx="10">
                  <c:v>1.881444404</c:v>
                </c:pt>
                <c:pt idx="11">
                  <c:v>1.7745100970000001</c:v>
                </c:pt>
                <c:pt idx="12">
                  <c:v>1.7085628479999999</c:v>
                </c:pt>
                <c:pt idx="13">
                  <c:v>1.7496995230000001</c:v>
                </c:pt>
                <c:pt idx="14">
                  <c:v>1.7382776929999999</c:v>
                </c:pt>
                <c:pt idx="15">
                  <c:v>1.7495972879999999</c:v>
                </c:pt>
                <c:pt idx="16">
                  <c:v>1.6519273969999999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E5D-4EF4-AD40-1B303525D3DD}"/>
            </c:ext>
          </c:extLst>
        </c:ser>
        <c:ser>
          <c:idx val="6"/>
          <c:order val="6"/>
          <c:tx>
            <c:strRef>
              <c:f>'Ostatni_vybrané-firmy'!$A$31</c:f>
              <c:strCache>
                <c:ptCount val="1"/>
                <c:pt idx="0">
                  <c:v>JIP východočeská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'Ostatni_vybrané-firmy'!$B$31:$R$31</c:f>
              <c:numCache>
                <c:formatCode>General</c:formatCode>
                <c:ptCount val="17"/>
                <c:pt idx="2">
                  <c:v>0.61590901200000003</c:v>
                </c:pt>
                <c:pt idx="3">
                  <c:v>0.9268961</c:v>
                </c:pt>
                <c:pt idx="4">
                  <c:v>1.0323577719999999</c:v>
                </c:pt>
                <c:pt idx="5">
                  <c:v>1.0719968010000001</c:v>
                </c:pt>
                <c:pt idx="6">
                  <c:v>1.1254402080000001</c:v>
                </c:pt>
                <c:pt idx="7">
                  <c:v>1.1865083359999999</c:v>
                </c:pt>
                <c:pt idx="8">
                  <c:v>1.3659474920000001</c:v>
                </c:pt>
                <c:pt idx="9">
                  <c:v>1.9443831499999999</c:v>
                </c:pt>
                <c:pt idx="10">
                  <c:v>2.5462895639999998</c:v>
                </c:pt>
                <c:pt idx="11">
                  <c:v>2.545195219</c:v>
                </c:pt>
                <c:pt idx="12">
                  <c:v>2.5196344100000001</c:v>
                </c:pt>
                <c:pt idx="13">
                  <c:v>2.6109252239999998</c:v>
                </c:pt>
                <c:pt idx="14">
                  <c:v>2.634868956</c:v>
                </c:pt>
                <c:pt idx="15">
                  <c:v>2.4804851440000002</c:v>
                </c:pt>
                <c:pt idx="16">
                  <c:v>2.7021898229999999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E5D-4EF4-AD40-1B303525D3DD}"/>
            </c:ext>
          </c:extLst>
        </c:ser>
        <c:ser>
          <c:idx val="7"/>
          <c:order val="7"/>
          <c:tx>
            <c:strRef>
              <c:f>'Ostatni_vybrané-firmy'!$A$32</c:f>
              <c:strCache>
                <c:ptCount val="1"/>
                <c:pt idx="0">
                  <c:v>Košík.cz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'Ostatni_vybrané-firmy'!$B$32:$R$32</c:f>
              <c:numCache>
                <c:formatCode>General</c:formatCode>
                <c:ptCount val="17"/>
                <c:pt idx="12">
                  <c:v>2.1588545000000001E-2</c:v>
                </c:pt>
                <c:pt idx="13">
                  <c:v>7.7392436999999994E-2</c:v>
                </c:pt>
                <c:pt idx="14">
                  <c:v>0.136971815</c:v>
                </c:pt>
                <c:pt idx="15">
                  <c:v>0.19738852000000001</c:v>
                </c:pt>
                <c:pt idx="16">
                  <c:v>0.38074926199999998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E5D-4EF4-AD40-1B303525D3DD}"/>
            </c:ext>
          </c:extLst>
        </c:ser>
        <c:ser>
          <c:idx val="8"/>
          <c:order val="8"/>
          <c:tx>
            <c:strRef>
              <c:f>'Ostatni_vybrané-firmy'!$A$33</c:f>
              <c:strCache>
                <c:ptCount val="1"/>
                <c:pt idx="0">
                  <c:v>NORMA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'Ostatni_vybrané-firmy'!$B$33:$R$33</c:f>
              <c:numCache>
                <c:formatCode>General</c:formatCode>
                <c:ptCount val="17"/>
                <c:pt idx="3">
                  <c:v>0.46699544900000001</c:v>
                </c:pt>
                <c:pt idx="4">
                  <c:v>0.45379005700000002</c:v>
                </c:pt>
                <c:pt idx="5">
                  <c:v>0.45503373899999999</c:v>
                </c:pt>
                <c:pt idx="6">
                  <c:v>0.438211762</c:v>
                </c:pt>
                <c:pt idx="7">
                  <c:v>0.41807675</c:v>
                </c:pt>
                <c:pt idx="8">
                  <c:v>0.416963906</c:v>
                </c:pt>
                <c:pt idx="9">
                  <c:v>0.40605624600000001</c:v>
                </c:pt>
                <c:pt idx="10">
                  <c:v>0.411784661</c:v>
                </c:pt>
                <c:pt idx="11">
                  <c:v>0.422804921</c:v>
                </c:pt>
                <c:pt idx="12">
                  <c:v>0.441471699</c:v>
                </c:pt>
                <c:pt idx="13">
                  <c:v>0.450767468</c:v>
                </c:pt>
                <c:pt idx="14">
                  <c:v>0.47613672800000001</c:v>
                </c:pt>
                <c:pt idx="15">
                  <c:v>0.53189832199999998</c:v>
                </c:pt>
                <c:pt idx="16">
                  <c:v>0.51354603300000001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E5D-4EF4-AD40-1B303525D3DD}"/>
            </c:ext>
          </c:extLst>
        </c:ser>
        <c:ser>
          <c:idx val="9"/>
          <c:order val="9"/>
          <c:tx>
            <c:strRef>
              <c:f>'Ostatni_vybrané-firmy'!$A$34</c:f>
              <c:strCache>
                <c:ptCount val="1"/>
                <c:pt idx="0">
                  <c:v>ROSA market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'Ostatni_vybrané-firmy'!$B$34:$R$34</c:f>
              <c:numCache>
                <c:formatCode>General</c:formatCode>
                <c:ptCount val="17"/>
                <c:pt idx="0">
                  <c:v>0.481375846</c:v>
                </c:pt>
                <c:pt idx="1">
                  <c:v>0.49151063099999998</c:v>
                </c:pt>
                <c:pt idx="2">
                  <c:v>0.50291089</c:v>
                </c:pt>
                <c:pt idx="3">
                  <c:v>0.59749819199999998</c:v>
                </c:pt>
                <c:pt idx="4">
                  <c:v>0.65754545600000003</c:v>
                </c:pt>
                <c:pt idx="5">
                  <c:v>0.78448698800000005</c:v>
                </c:pt>
                <c:pt idx="6">
                  <c:v>0.79018035499999995</c:v>
                </c:pt>
                <c:pt idx="7">
                  <c:v>0.80791153699999996</c:v>
                </c:pt>
                <c:pt idx="8">
                  <c:v>0.78755486299999999</c:v>
                </c:pt>
                <c:pt idx="9">
                  <c:v>0.76372348000000001</c:v>
                </c:pt>
                <c:pt idx="10">
                  <c:v>0.75048934</c:v>
                </c:pt>
                <c:pt idx="11">
                  <c:v>0.73162309299999995</c:v>
                </c:pt>
                <c:pt idx="12">
                  <c:v>0.69610827799999997</c:v>
                </c:pt>
                <c:pt idx="13">
                  <c:v>0.65558471799999996</c:v>
                </c:pt>
                <c:pt idx="14">
                  <c:v>0.61438599999999999</c:v>
                </c:pt>
                <c:pt idx="15">
                  <c:v>0.57889337299999999</c:v>
                </c:pt>
                <c:pt idx="16">
                  <c:v>0.53870897699999998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E5D-4EF4-AD40-1B303525D3DD}"/>
            </c:ext>
          </c:extLst>
        </c:ser>
        <c:ser>
          <c:idx val="10"/>
          <c:order val="10"/>
          <c:tx>
            <c:strRef>
              <c:f>'Ostatni_vybrané-firmy'!$A$35</c:f>
              <c:strCache>
                <c:ptCount val="1"/>
                <c:pt idx="0">
                  <c:v>TAMDA FOOD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'Ostatni_vybrané-firmy'!$B$35:$R$35</c:f>
              <c:numCache>
                <c:formatCode>General</c:formatCode>
                <c:ptCount val="17"/>
                <c:pt idx="5">
                  <c:v>1.4098499999999999E-4</c:v>
                </c:pt>
                <c:pt idx="6">
                  <c:v>1.365004E-2</c:v>
                </c:pt>
                <c:pt idx="7">
                  <c:v>4.0961931E-2</c:v>
                </c:pt>
                <c:pt idx="8">
                  <c:v>9.0641901999999996E-2</c:v>
                </c:pt>
                <c:pt idx="9">
                  <c:v>0.15482436399999999</c:v>
                </c:pt>
                <c:pt idx="10">
                  <c:v>0.27807100200000001</c:v>
                </c:pt>
                <c:pt idx="11">
                  <c:v>0.27385378700000002</c:v>
                </c:pt>
                <c:pt idx="12">
                  <c:v>0.33550581200000001</c:v>
                </c:pt>
                <c:pt idx="13">
                  <c:v>0.48133928999999998</c:v>
                </c:pt>
                <c:pt idx="14">
                  <c:v>0.60921917199999998</c:v>
                </c:pt>
                <c:pt idx="15">
                  <c:v>0.75298337800000004</c:v>
                </c:pt>
                <c:pt idx="16">
                  <c:v>0.803117466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E5D-4EF4-AD40-1B303525D3DD}"/>
            </c:ext>
          </c:extLst>
        </c:ser>
        <c:ser>
          <c:idx val="11"/>
          <c:order val="11"/>
          <c:tx>
            <c:strRef>
              <c:f>'Ostatni_vybrané-firmy'!$A$36</c:f>
              <c:strCache>
                <c:ptCount val="1"/>
                <c:pt idx="0">
                  <c:v>SPAR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'Ostatni_vybrané-firmy'!$B$36:$R$36</c:f>
              <c:numCache>
                <c:formatCode>General</c:formatCode>
                <c:ptCount val="17"/>
                <c:pt idx="0">
                  <c:v>0.98420387899999995</c:v>
                </c:pt>
                <c:pt idx="1">
                  <c:v>3.322681164</c:v>
                </c:pt>
                <c:pt idx="2">
                  <c:v>3.3802472529999998</c:v>
                </c:pt>
                <c:pt idx="3">
                  <c:v>3.5039627100000001</c:v>
                </c:pt>
                <c:pt idx="4">
                  <c:v>3.639566115</c:v>
                </c:pt>
                <c:pt idx="5">
                  <c:v>3.4918262229999999</c:v>
                </c:pt>
                <c:pt idx="6">
                  <c:v>3.4018523119999999</c:v>
                </c:pt>
                <c:pt idx="7">
                  <c:v>3.4556958459999998</c:v>
                </c:pt>
                <c:pt idx="8">
                  <c:v>3.4215231259999999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E5D-4EF4-AD40-1B303525D3DD}"/>
            </c:ext>
          </c:extLst>
        </c:ser>
        <c:ser>
          <c:idx val="12"/>
          <c:order val="12"/>
          <c:tx>
            <c:strRef>
              <c:f>'Ostatni_vybrané-firmy'!$A$37</c:f>
              <c:strCache>
                <c:ptCount val="1"/>
                <c:pt idx="0">
                  <c:v>VELKÁ PECKA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'Ostatni_vybrané-firmy'!$B$24:$R$24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'Ostatni_vybrané-firmy'!$B$37:$R$37</c:f>
              <c:numCache>
                <c:formatCode>General</c:formatCode>
                <c:ptCount val="17"/>
                <c:pt idx="9">
                  <c:v>3.2925949052008113E-3</c:v>
                </c:pt>
                <c:pt idx="10">
                  <c:v>5.1235141104730077E-2</c:v>
                </c:pt>
                <c:pt idx="11">
                  <c:v>0.17320492405130977</c:v>
                </c:pt>
                <c:pt idx="12">
                  <c:v>0.46503525422946534</c:v>
                </c:pt>
                <c:pt idx="13">
                  <c:v>0.45406954063999311</c:v>
                </c:pt>
                <c:pt idx="14">
                  <c:v>0.53273135982841624</c:v>
                </c:pt>
                <c:pt idx="15">
                  <c:v>0.86786060770909845</c:v>
                </c:pt>
                <c:pt idx="16">
                  <c:v>1.5106459795828857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E5D-4EF4-AD40-1B303525D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0217120"/>
        <c:axId val="356608048"/>
      </c:lineChart>
      <c:catAx>
        <c:axId val="42021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6608048"/>
        <c:crosses val="autoZero"/>
        <c:auto val="1"/>
        <c:lblAlgn val="ctr"/>
        <c:lblOffset val="100"/>
        <c:noMultiLvlLbl val="0"/>
      </c:catAx>
      <c:valAx>
        <c:axId val="35660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b="1">
                    <a:solidFill>
                      <a:schemeClr val="tx1"/>
                    </a:solidFill>
                  </a:rPr>
                  <a:t>Tržní podíl </a:t>
                </a:r>
                <a:r>
                  <a:rPr lang="en-US" sz="1400" b="1">
                    <a:solidFill>
                      <a:schemeClr val="tx1"/>
                    </a:solidFill>
                  </a:rPr>
                  <a:t>[%]</a:t>
                </a:r>
              </a:p>
            </c:rich>
          </c:tx>
          <c:layout>
            <c:manualLayout>
              <c:xMode val="edge"/>
              <c:yMode val="edge"/>
              <c:x val="1.3398692810457516E-2"/>
              <c:y val="0.242348344145875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021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'CR9'!$A$40</c:f>
              <c:strCache>
                <c:ptCount val="1"/>
                <c:pt idx="0">
                  <c:v>CR6 (NACE 47.1)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'CR9'!$B$39:$R$39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'CR9'!$B$40:$R$40</c:f>
              <c:numCache>
                <c:formatCode>General</c:formatCode>
                <c:ptCount val="17"/>
                <c:pt idx="0">
                  <c:v>55.914871824142971</c:v>
                </c:pt>
                <c:pt idx="1">
                  <c:v>58.501756741780639</c:v>
                </c:pt>
                <c:pt idx="2">
                  <c:v>60.684152633763077</c:v>
                </c:pt>
                <c:pt idx="3">
                  <c:v>62.072523174442814</c:v>
                </c:pt>
                <c:pt idx="4">
                  <c:v>66.737472795304868</c:v>
                </c:pt>
                <c:pt idx="5">
                  <c:v>67.707543149377472</c:v>
                </c:pt>
                <c:pt idx="6">
                  <c:v>67.825148108526975</c:v>
                </c:pt>
                <c:pt idx="7">
                  <c:v>68.034559087792545</c:v>
                </c:pt>
                <c:pt idx="8">
                  <c:v>66.270245197684972</c:v>
                </c:pt>
                <c:pt idx="9">
                  <c:v>71.759901408274402</c:v>
                </c:pt>
                <c:pt idx="10">
                  <c:v>73.73754951017861</c:v>
                </c:pt>
                <c:pt idx="11">
                  <c:v>73.487399497036122</c:v>
                </c:pt>
                <c:pt idx="12">
                  <c:v>72.632789503046013</c:v>
                </c:pt>
                <c:pt idx="13">
                  <c:v>73.38361106683044</c:v>
                </c:pt>
                <c:pt idx="14">
                  <c:v>73.836823383233209</c:v>
                </c:pt>
                <c:pt idx="15">
                  <c:v>75.673539159365745</c:v>
                </c:pt>
                <c:pt idx="16">
                  <c:v>74.698801331998453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F3-446E-A2DD-5A42942B6824}"/>
            </c:ext>
          </c:extLst>
        </c:ser>
        <c:ser>
          <c:idx val="1"/>
          <c:order val="1"/>
          <c:tx>
            <c:strRef>
              <c:f>'CR9'!$A$41</c:f>
              <c:strCache>
                <c:ptCount val="1"/>
                <c:pt idx="0">
                  <c:v>CR6 (NACE 47.11)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triangle"/>
            <c:size val="12"/>
            <c:spPr>
              <a:solidFill>
                <a:srgbClr val="ED7D31"/>
              </a:solidFill>
              <a:ln w="9525">
                <a:solidFill>
                  <a:srgbClr val="ED7D31"/>
                </a:solidFill>
                <a:prstDash val="solid"/>
              </a:ln>
              <a:effectLst/>
            </c:spPr>
          </c:marker>
          <c:cat>
            <c:numRef>
              <c:f>'CR9'!$B$39:$R$39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'CR9'!$B$41:$R$41</c:f>
              <c:numCache>
                <c:formatCode>General</c:formatCode>
                <c:ptCount val="17"/>
                <c:pt idx="5">
                  <c:v>73.946629027997886</c:v>
                </c:pt>
                <c:pt idx="6">
                  <c:v>73.251876363947574</c:v>
                </c:pt>
                <c:pt idx="7">
                  <c:v>72.797600657169852</c:v>
                </c:pt>
                <c:pt idx="8">
                  <c:v>70.839157315160492</c:v>
                </c:pt>
                <c:pt idx="9">
                  <c:v>76.112902115309254</c:v>
                </c:pt>
                <c:pt idx="10">
                  <c:v>77.81734875167534</c:v>
                </c:pt>
                <c:pt idx="11">
                  <c:v>77.414885962045233</c:v>
                </c:pt>
                <c:pt idx="12">
                  <c:v>76.343716198537166</c:v>
                </c:pt>
                <c:pt idx="13">
                  <c:v>77.079334760530656</c:v>
                </c:pt>
                <c:pt idx="14">
                  <c:v>77.040183627072309</c:v>
                </c:pt>
                <c:pt idx="15">
                  <c:v>78.65746835060385</c:v>
                </c:pt>
                <c:pt idx="16">
                  <c:v>77.967342721535061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F3-446E-A2DD-5A42942B6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1457799"/>
        <c:axId val="791451847"/>
      </c:lineChart>
      <c:catAx>
        <c:axId val="791457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mbria"/>
                <a:ea typeface="Cambria"/>
                <a:cs typeface="Cambria"/>
              </a:defRPr>
            </a:pPr>
            <a:endParaRPr lang="cs-CZ"/>
          </a:p>
        </c:txPr>
        <c:crossAx val="791451847"/>
        <c:crosses val="autoZero"/>
        <c:auto val="1"/>
        <c:lblAlgn val="ctr"/>
        <c:lblOffset val="100"/>
        <c:noMultiLvlLbl val="0"/>
      </c:catAx>
      <c:valAx>
        <c:axId val="791451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mbria"/>
                <a:ea typeface="Cambria"/>
                <a:cs typeface="Cambria"/>
              </a:defRPr>
            </a:pPr>
            <a:endParaRPr lang="cs-CZ"/>
          </a:p>
        </c:txPr>
        <c:crossAx val="791457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mbria"/>
              <a:ea typeface="Cambria"/>
              <a:cs typeface="Cambria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Graf_HHI!$A$2</c:f>
              <c:strCache>
                <c:ptCount val="1"/>
                <c:pt idx="0">
                  <c:v>HHI (NACE 47.1)</c:v>
                </c:pt>
              </c:strCache>
            </c:strRef>
          </c:tx>
          <c:spPr>
            <a:ln w="28575" cap="rnd">
              <a:solidFill>
                <a:srgbClr val="4472C4"/>
              </a:solidFill>
              <a:prstDash val="solid"/>
              <a:round/>
            </a:ln>
            <a:effectLst/>
          </c:spPr>
          <c:marker>
            <c:symbol val="diamond"/>
            <c:size val="7"/>
            <c:spPr>
              <a:solidFill>
                <a:srgbClr val="4472C4"/>
              </a:solidFill>
              <a:ln w="28575">
                <a:solidFill>
                  <a:srgbClr val="4472C4"/>
                </a:solidFill>
                <a:prstDash val="solid"/>
              </a:ln>
              <a:effectLst/>
            </c:spPr>
          </c:marker>
          <c:cat>
            <c:numRef>
              <c:f>Graf_HHI!$B$1:$R$1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Graf_HHI!$B$2:$R$2</c:f>
              <c:numCache>
                <c:formatCode>General</c:formatCode>
                <c:ptCount val="17"/>
                <c:pt idx="0">
                  <c:v>489.61521971047694</c:v>
                </c:pt>
                <c:pt idx="1">
                  <c:v>542.59076422348755</c:v>
                </c:pt>
                <c:pt idx="2">
                  <c:v>582.31639588342625</c:v>
                </c:pt>
                <c:pt idx="3">
                  <c:v>560.75402838797356</c:v>
                </c:pt>
                <c:pt idx="4">
                  <c:v>623.85701746319694</c:v>
                </c:pt>
                <c:pt idx="5">
                  <c:v>639.62225263193102</c:v>
                </c:pt>
                <c:pt idx="6">
                  <c:v>645.47897541524708</c:v>
                </c:pt>
                <c:pt idx="7">
                  <c:v>650.92686923659812</c:v>
                </c:pt>
                <c:pt idx="8">
                  <c:v>629.95198680397016</c:v>
                </c:pt>
                <c:pt idx="9">
                  <c:v>725.28006956004674</c:v>
                </c:pt>
                <c:pt idx="10">
                  <c:v>764.22079827729351</c:v>
                </c:pt>
                <c:pt idx="11">
                  <c:v>752.53687046391201</c:v>
                </c:pt>
                <c:pt idx="12">
                  <c:v>734.79077104814735</c:v>
                </c:pt>
                <c:pt idx="13">
                  <c:v>749.45916471733926</c:v>
                </c:pt>
                <c:pt idx="14">
                  <c:v>766.10939165724312</c:v>
                </c:pt>
                <c:pt idx="15">
                  <c:v>824.86002767509217</c:v>
                </c:pt>
                <c:pt idx="16">
                  <c:v>819.70290396510268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C9-46C2-83CE-853CCACF1E88}"/>
            </c:ext>
          </c:extLst>
        </c:ser>
        <c:ser>
          <c:idx val="1"/>
          <c:order val="1"/>
          <c:tx>
            <c:strRef>
              <c:f>Graf_HHI!$A$3</c:f>
              <c:strCache>
                <c:ptCount val="1"/>
                <c:pt idx="0">
                  <c:v>HHI (NACE 47.11)</c:v>
                </c:pt>
              </c:strCache>
            </c:strRef>
          </c:tx>
          <c:spPr>
            <a:ln w="28575" cap="rnd">
              <a:solidFill>
                <a:srgbClr val="5B9BD5"/>
              </a:solidFill>
              <a:prstDash val="solid"/>
              <a:round/>
            </a:ln>
            <a:effectLst/>
          </c:spPr>
          <c:marker>
            <c:symbol val="diamond"/>
            <c:size val="7"/>
            <c:spPr>
              <a:solidFill>
                <a:srgbClr val="00B0F0"/>
              </a:solidFill>
              <a:ln w="28575">
                <a:solidFill>
                  <a:srgbClr val="00B0F0"/>
                </a:solidFill>
                <a:prstDash val="solid"/>
              </a:ln>
              <a:effectLst/>
            </c:spPr>
          </c:marker>
          <c:cat>
            <c:numRef>
              <c:f>Graf_HHI!$B$1:$R$1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Graf_HHI!$B$3:$R$3</c:f>
              <c:numCache>
                <c:formatCode>General</c:formatCode>
                <c:ptCount val="17"/>
                <c:pt idx="5">
                  <c:v>762.93267581877149</c:v>
                </c:pt>
                <c:pt idx="6">
                  <c:v>752.90140367342292</c:v>
                </c:pt>
                <c:pt idx="7">
                  <c:v>745.25891674342563</c:v>
                </c:pt>
                <c:pt idx="8">
                  <c:v>719.80866049847032</c:v>
                </c:pt>
                <c:pt idx="9">
                  <c:v>815.94078065344831</c:v>
                </c:pt>
                <c:pt idx="10">
                  <c:v>851.12689038538622</c:v>
                </c:pt>
                <c:pt idx="11">
                  <c:v>835.12403179449791</c:v>
                </c:pt>
                <c:pt idx="12">
                  <c:v>811.79213257399465</c:v>
                </c:pt>
                <c:pt idx="13">
                  <c:v>826.84810003196901</c:v>
                </c:pt>
                <c:pt idx="14">
                  <c:v>834.02562935729168</c:v>
                </c:pt>
                <c:pt idx="15">
                  <c:v>891.19367403944443</c:v>
                </c:pt>
                <c:pt idx="16">
                  <c:v>893.00661022909742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C9-46C2-83CE-853CCACF1E88}"/>
            </c:ext>
          </c:extLst>
        </c:ser>
        <c:ser>
          <c:idx val="2"/>
          <c:order val="2"/>
          <c:tx>
            <c:strRef>
              <c:f>Graf_HHI!$A$4</c:f>
              <c:strCache>
                <c:ptCount val="1"/>
                <c:pt idx="0">
                  <c:v>HHI (vlastník; NACE 47.1)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square"/>
            <c:size val="7"/>
            <c:spPr>
              <a:solidFill>
                <a:srgbClr val="C00000"/>
              </a:solidFill>
              <a:ln w="28575">
                <a:solidFill>
                  <a:srgbClr val="C00000"/>
                </a:solidFill>
                <a:prstDash val="solid"/>
              </a:ln>
              <a:effectLst/>
            </c:spPr>
          </c:marker>
          <c:cat>
            <c:numRef>
              <c:f>Graf_HHI!$B$1:$R$1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Graf_HHI!$B$4:$R$4</c:f>
              <c:numCache>
                <c:formatCode>General</c:formatCode>
                <c:ptCount val="17"/>
                <c:pt idx="0">
                  <c:v>592.56572273260053</c:v>
                </c:pt>
                <c:pt idx="1">
                  <c:v>654.09219113700556</c:v>
                </c:pt>
                <c:pt idx="2">
                  <c:v>706.08010208715018</c:v>
                </c:pt>
                <c:pt idx="3">
                  <c:v>710.37295762051758</c:v>
                </c:pt>
                <c:pt idx="4">
                  <c:v>823.52291208273698</c:v>
                </c:pt>
                <c:pt idx="5">
                  <c:v>861.09225596909585</c:v>
                </c:pt>
                <c:pt idx="6">
                  <c:v>878.45101951690947</c:v>
                </c:pt>
                <c:pt idx="7">
                  <c:v>902.30610157180888</c:v>
                </c:pt>
                <c:pt idx="8">
                  <c:v>918.66326081697855</c:v>
                </c:pt>
                <c:pt idx="9">
                  <c:v>1044.1332704161796</c:v>
                </c:pt>
                <c:pt idx="10">
                  <c:v>1129.6409004952443</c:v>
                </c:pt>
                <c:pt idx="11">
                  <c:v>1141.2400019137456</c:v>
                </c:pt>
                <c:pt idx="12">
                  <c:v>1149.858295167149</c:v>
                </c:pt>
                <c:pt idx="13">
                  <c:v>1184.2188316686697</c:v>
                </c:pt>
                <c:pt idx="14">
                  <c:v>1229.4496976612136</c:v>
                </c:pt>
                <c:pt idx="15">
                  <c:v>1347.6953397600319</c:v>
                </c:pt>
                <c:pt idx="16">
                  <c:v>1339.1038545936749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C9-46C2-83CE-853CCACF1E88}"/>
            </c:ext>
          </c:extLst>
        </c:ser>
        <c:ser>
          <c:idx val="3"/>
          <c:order val="3"/>
          <c:tx>
            <c:strRef>
              <c:f>Graf_HHI!$A$5</c:f>
              <c:strCache>
                <c:ptCount val="1"/>
                <c:pt idx="0">
                  <c:v>HHI (vlastník; NACE 47.11)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square"/>
            <c:size val="7"/>
            <c:spPr>
              <a:solidFill>
                <a:srgbClr val="FF0000"/>
              </a:solidFill>
              <a:ln w="28575">
                <a:solidFill>
                  <a:srgbClr val="FF0000"/>
                </a:solidFill>
                <a:prstDash val="solid"/>
              </a:ln>
              <a:effectLst/>
            </c:spPr>
          </c:marker>
          <c:cat>
            <c:numRef>
              <c:f>Graf_HHI!$B$1:$R$1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Graf_HHI!$B$5:$R$5</c:f>
              <c:numCache>
                <c:formatCode>General</c:formatCode>
                <c:ptCount val="17"/>
                <c:pt idx="5">
                  <c:v>1027.0990670979174</c:v>
                </c:pt>
                <c:pt idx="6">
                  <c:v>1024.6453112235754</c:v>
                </c:pt>
                <c:pt idx="7">
                  <c:v>1033.0679214656413</c:v>
                </c:pt>
                <c:pt idx="8">
                  <c:v>1049.7018583474983</c:v>
                </c:pt>
                <c:pt idx="9">
                  <c:v>1174.6509404103813</c:v>
                </c:pt>
                <c:pt idx="10">
                  <c:v>1258.1020420512045</c:v>
                </c:pt>
                <c:pt idx="11">
                  <c:v>1266.4853896870591</c:v>
                </c:pt>
                <c:pt idx="12">
                  <c:v>1270.3560719197899</c:v>
                </c:pt>
                <c:pt idx="13">
                  <c:v>1306.500923711586</c:v>
                </c:pt>
                <c:pt idx="14">
                  <c:v>1338.4414406366989</c:v>
                </c:pt>
                <c:pt idx="15">
                  <c:v>1456.0743896292549</c:v>
                </c:pt>
                <c:pt idx="16">
                  <c:v>1458.8561150032547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BC9-46C2-83CE-853CCACF1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5681175"/>
        <c:axId val="1805688119"/>
      </c:lineChart>
      <c:catAx>
        <c:axId val="1805681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mbria"/>
                <a:ea typeface="Cambria"/>
                <a:cs typeface="Cambria"/>
              </a:defRPr>
            </a:pPr>
            <a:endParaRPr lang="cs-CZ"/>
          </a:p>
        </c:txPr>
        <c:crossAx val="1805688119"/>
        <c:crosses val="autoZero"/>
        <c:auto val="1"/>
        <c:lblAlgn val="ctr"/>
        <c:lblOffset val="100"/>
        <c:noMultiLvlLbl val="0"/>
      </c:catAx>
      <c:valAx>
        <c:axId val="1805688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mbria"/>
                <a:ea typeface="Cambria"/>
                <a:cs typeface="Cambria"/>
              </a:defRPr>
            </a:pPr>
            <a:endParaRPr lang="cs-CZ"/>
          </a:p>
        </c:txPr>
        <c:crossAx val="1805681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000000"/>
              </a:solidFill>
              <a:latin typeface="Cambria"/>
              <a:ea typeface="Cambria"/>
              <a:cs typeface="Cambria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ROA!$B$2</c:f>
              <c:strCache>
                <c:ptCount val="1"/>
                <c:pt idx="0">
                  <c:v>Albert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ROA!$C$1:$T$1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ROA!$C$2:$T$2</c:f>
              <c:numCache>
                <c:formatCode>General</c:formatCode>
                <c:ptCount val="18"/>
                <c:pt idx="0">
                  <c:v>-2.2094899610000001</c:v>
                </c:pt>
                <c:pt idx="1">
                  <c:v>-6.7362459340000003</c:v>
                </c:pt>
                <c:pt idx="2">
                  <c:v>1.088232777</c:v>
                </c:pt>
                <c:pt idx="3">
                  <c:v>-0.24313658899999999</c:v>
                </c:pt>
                <c:pt idx="4">
                  <c:v>-11.537180530000001</c:v>
                </c:pt>
                <c:pt idx="5">
                  <c:v>0.73984921400000003</c:v>
                </c:pt>
                <c:pt idx="6">
                  <c:v>2.822957857</c:v>
                </c:pt>
                <c:pt idx="7">
                  <c:v>3.48351174</c:v>
                </c:pt>
                <c:pt idx="8">
                  <c:v>4.0093313459999997</c:v>
                </c:pt>
                <c:pt idx="9">
                  <c:v>-9.8246526010000004</c:v>
                </c:pt>
                <c:pt idx="10">
                  <c:v>-9.8246526010000004</c:v>
                </c:pt>
                <c:pt idx="11">
                  <c:v>1.6233715559999999</c:v>
                </c:pt>
                <c:pt idx="12">
                  <c:v>2.4011670509999998</c:v>
                </c:pt>
                <c:pt idx="13">
                  <c:v>5.2516681910000003</c:v>
                </c:pt>
                <c:pt idx="14">
                  <c:v>3.7641003199999998</c:v>
                </c:pt>
                <c:pt idx="15">
                  <c:v>12.03531349</c:v>
                </c:pt>
                <c:pt idx="16">
                  <c:v>9.1467012459999992</c:v>
                </c:pt>
                <c:pt idx="17">
                  <c:v>12.913208236339502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6C-4ECF-A164-45FBCE8FF186}"/>
            </c:ext>
          </c:extLst>
        </c:ser>
        <c:ser>
          <c:idx val="1"/>
          <c:order val="1"/>
          <c:tx>
            <c:strRef>
              <c:f>ROA!$B$3</c:f>
              <c:strCache>
                <c:ptCount val="1"/>
                <c:pt idx="0">
                  <c:v>Billa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ROA!$C$1:$T$1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ROA!$C$3:$T$3</c:f>
              <c:numCache>
                <c:formatCode>General</c:formatCode>
                <c:ptCount val="18"/>
                <c:pt idx="0">
                  <c:v>5.3109924350000002</c:v>
                </c:pt>
                <c:pt idx="1">
                  <c:v>6.4430297689999998</c:v>
                </c:pt>
                <c:pt idx="2">
                  <c:v>3.15158833</c:v>
                </c:pt>
                <c:pt idx="3">
                  <c:v>4.2578128069999996</c:v>
                </c:pt>
                <c:pt idx="4">
                  <c:v>6.479635816</c:v>
                </c:pt>
                <c:pt idx="5">
                  <c:v>6.4279753289999997</c:v>
                </c:pt>
                <c:pt idx="6">
                  <c:v>-0.234623784</c:v>
                </c:pt>
                <c:pt idx="7">
                  <c:v>0.40858192199999999</c:v>
                </c:pt>
                <c:pt idx="8">
                  <c:v>5.982824097</c:v>
                </c:pt>
                <c:pt idx="9">
                  <c:v>8.2242783720000006</c:v>
                </c:pt>
                <c:pt idx="10">
                  <c:v>8.5607108939999996</c:v>
                </c:pt>
                <c:pt idx="11">
                  <c:v>9.9276315270000008</c:v>
                </c:pt>
                <c:pt idx="12">
                  <c:v>7.2799772320000002</c:v>
                </c:pt>
                <c:pt idx="13">
                  <c:v>10.761230189999999</c:v>
                </c:pt>
                <c:pt idx="14">
                  <c:v>8.7592747210000006</c:v>
                </c:pt>
                <c:pt idx="15">
                  <c:v>10.696883189999999</c:v>
                </c:pt>
                <c:pt idx="16">
                  <c:v>12.18866322</c:v>
                </c:pt>
                <c:pt idx="17">
                  <c:v>10.485231130000001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6C-4ECF-A164-45FBCE8FF186}"/>
            </c:ext>
          </c:extLst>
        </c:ser>
        <c:ser>
          <c:idx val="2"/>
          <c:order val="2"/>
          <c:tx>
            <c:strRef>
              <c:f>ROA!$B$4</c:f>
              <c:strCache>
                <c:ptCount val="1"/>
                <c:pt idx="0">
                  <c:v>Globus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ROA!$C$1:$T$1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ROA!$C$4:$T$4</c:f>
              <c:numCache>
                <c:formatCode>General</c:formatCode>
                <c:ptCount val="18"/>
                <c:pt idx="0">
                  <c:v>-5.270774436</c:v>
                </c:pt>
                <c:pt idx="1">
                  <c:v>-5.6230248239999998</c:v>
                </c:pt>
                <c:pt idx="2">
                  <c:v>-4.2806515950000001</c:v>
                </c:pt>
                <c:pt idx="3">
                  <c:v>-5.3200263640000003</c:v>
                </c:pt>
                <c:pt idx="4">
                  <c:v>-10.13865638</c:v>
                </c:pt>
                <c:pt idx="5">
                  <c:v>-7.0347580199999999</c:v>
                </c:pt>
                <c:pt idx="6">
                  <c:v>3.3287015850000001</c:v>
                </c:pt>
                <c:pt idx="7">
                  <c:v>6.6960182829999999</c:v>
                </c:pt>
                <c:pt idx="8">
                  <c:v>6.743211391</c:v>
                </c:pt>
                <c:pt idx="9">
                  <c:v>10.19825492</c:v>
                </c:pt>
                <c:pt idx="10">
                  <c:v>12.44327925</c:v>
                </c:pt>
                <c:pt idx="11">
                  <c:v>11.409310019999999</c:v>
                </c:pt>
                <c:pt idx="12">
                  <c:v>10.688148030000001</c:v>
                </c:pt>
                <c:pt idx="13">
                  <c:v>10.69011471</c:v>
                </c:pt>
                <c:pt idx="14">
                  <c:v>10.435910489999999</c:v>
                </c:pt>
                <c:pt idx="15">
                  <c:v>8.7598423879999991</c:v>
                </c:pt>
                <c:pt idx="16">
                  <c:v>6.5509331470000003</c:v>
                </c:pt>
                <c:pt idx="17">
                  <c:v>12.24529871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6C-4ECF-A164-45FBCE8FF186}"/>
            </c:ext>
          </c:extLst>
        </c:ser>
        <c:ser>
          <c:idx val="3"/>
          <c:order val="3"/>
          <c:tx>
            <c:strRef>
              <c:f>ROA!$B$5</c:f>
              <c:strCache>
                <c:ptCount val="1"/>
                <c:pt idx="0">
                  <c:v>Kaufland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ROA!$C$1:$T$1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ROA!$C$5:$T$5</c:f>
              <c:numCache>
                <c:formatCode>General</c:formatCode>
                <c:ptCount val="18"/>
                <c:pt idx="0">
                  <c:v>13.3259714</c:v>
                </c:pt>
                <c:pt idx="1">
                  <c:v>8.6737235259999999</c:v>
                </c:pt>
                <c:pt idx="2">
                  <c:v>9.6388497710000003</c:v>
                </c:pt>
                <c:pt idx="3">
                  <c:v>8.1263881050000002</c:v>
                </c:pt>
                <c:pt idx="4">
                  <c:v>8.6400649670000007</c:v>
                </c:pt>
                <c:pt idx="5">
                  <c:v>11.13909344</c:v>
                </c:pt>
                <c:pt idx="6">
                  <c:v>9.9318577880000003</c:v>
                </c:pt>
                <c:pt idx="7">
                  <c:v>7.4194548080000002</c:v>
                </c:pt>
                <c:pt idx="8">
                  <c:v>6.9972717969999998</c:v>
                </c:pt>
                <c:pt idx="9">
                  <c:v>8.4185370010000007</c:v>
                </c:pt>
                <c:pt idx="10">
                  <c:v>7.7929571160000002</c:v>
                </c:pt>
                <c:pt idx="11">
                  <c:v>7.5785715659999999</c:v>
                </c:pt>
                <c:pt idx="12">
                  <c:v>11.02125938</c:v>
                </c:pt>
                <c:pt idx="13">
                  <c:v>4.7862180759999999</c:v>
                </c:pt>
                <c:pt idx="14">
                  <c:v>7.709876253</c:v>
                </c:pt>
                <c:pt idx="15">
                  <c:v>9.4678802809999993</c:v>
                </c:pt>
                <c:pt idx="16">
                  <c:v>9.4811388359999995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6C-4ECF-A164-45FBCE8FF186}"/>
            </c:ext>
          </c:extLst>
        </c:ser>
        <c:ser>
          <c:idx val="4"/>
          <c:order val="4"/>
          <c:tx>
            <c:strRef>
              <c:f>ROA!$B$6</c:f>
              <c:strCache>
                <c:ptCount val="1"/>
                <c:pt idx="0">
                  <c:v>Lidl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ROA!$C$1:$T$1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ROA!$C$6:$T$6</c:f>
              <c:numCache>
                <c:formatCode>General</c:formatCode>
                <c:ptCount val="18"/>
                <c:pt idx="0">
                  <c:v>-2.0826012810000001</c:v>
                </c:pt>
                <c:pt idx="1">
                  <c:v>1.1618172470000001</c:v>
                </c:pt>
                <c:pt idx="2">
                  <c:v>1.5559063879999999</c:v>
                </c:pt>
                <c:pt idx="3">
                  <c:v>2.0337484180000001</c:v>
                </c:pt>
                <c:pt idx="4">
                  <c:v>2.0683471390000001</c:v>
                </c:pt>
                <c:pt idx="5">
                  <c:v>4.5528845169999999</c:v>
                </c:pt>
                <c:pt idx="6">
                  <c:v>6.6185477879999999</c:v>
                </c:pt>
                <c:pt idx="7">
                  <c:v>8.6827753859999994</c:v>
                </c:pt>
                <c:pt idx="8">
                  <c:v>9.9342503430000004</c:v>
                </c:pt>
                <c:pt idx="9">
                  <c:v>14.60916031</c:v>
                </c:pt>
                <c:pt idx="10">
                  <c:v>20.027708879999999</c:v>
                </c:pt>
                <c:pt idx="11">
                  <c:v>17.91784384</c:v>
                </c:pt>
                <c:pt idx="12">
                  <c:v>20.525485889999999</c:v>
                </c:pt>
                <c:pt idx="13">
                  <c:v>18.545379860000001</c:v>
                </c:pt>
                <c:pt idx="14">
                  <c:v>16.858506559999999</c:v>
                </c:pt>
                <c:pt idx="15">
                  <c:v>15.586627610000001</c:v>
                </c:pt>
                <c:pt idx="16">
                  <c:v>13.069513329999999</c:v>
                </c:pt>
                <c:pt idx="17">
                  <c:v>15.51295097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6C-4ECF-A164-45FBCE8FF186}"/>
            </c:ext>
          </c:extLst>
        </c:ser>
        <c:ser>
          <c:idx val="5"/>
          <c:order val="5"/>
          <c:tx>
            <c:strRef>
              <c:f>ROA!$B$7</c:f>
              <c:strCache>
                <c:ptCount val="1"/>
                <c:pt idx="0">
                  <c:v>Makro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ROA!$C$1:$T$1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ROA!$C$7:$T$7</c:f>
              <c:numCache>
                <c:formatCode>General</c:formatCode>
                <c:ptCount val="18"/>
                <c:pt idx="0">
                  <c:v>16.407741510000001</c:v>
                </c:pt>
                <c:pt idx="1">
                  <c:v>19.211738029999999</c:v>
                </c:pt>
                <c:pt idx="2">
                  <c:v>17.77951444</c:v>
                </c:pt>
                <c:pt idx="3">
                  <c:v>23.011345309999999</c:v>
                </c:pt>
                <c:pt idx="4">
                  <c:v>21.437547720000001</c:v>
                </c:pt>
                <c:pt idx="5">
                  <c:v>23.870426599999998</c:v>
                </c:pt>
                <c:pt idx="6">
                  <c:v>21.80757981</c:v>
                </c:pt>
                <c:pt idx="7">
                  <c:v>17.629398259999999</c:v>
                </c:pt>
                <c:pt idx="8">
                  <c:v>14.00142614</c:v>
                </c:pt>
                <c:pt idx="9">
                  <c:v>21.928063470000001</c:v>
                </c:pt>
                <c:pt idx="10">
                  <c:v>25.996742390000001</c:v>
                </c:pt>
                <c:pt idx="11">
                  <c:v>12.06855448</c:v>
                </c:pt>
                <c:pt idx="12">
                  <c:v>10.60158543</c:v>
                </c:pt>
                <c:pt idx="13">
                  <c:v>10.016033439999999</c:v>
                </c:pt>
                <c:pt idx="14">
                  <c:v>7.834256667</c:v>
                </c:pt>
                <c:pt idx="15">
                  <c:v>3.418262624</c:v>
                </c:pt>
                <c:pt idx="16">
                  <c:v>1.956062521</c:v>
                </c:pt>
                <c:pt idx="17">
                  <c:v>4.7364868160000002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76C-4ECF-A164-45FBCE8FF186}"/>
            </c:ext>
          </c:extLst>
        </c:ser>
        <c:ser>
          <c:idx val="6"/>
          <c:order val="6"/>
          <c:tx>
            <c:strRef>
              <c:f>ROA!$B$8</c:f>
              <c:strCache>
                <c:ptCount val="1"/>
                <c:pt idx="0">
                  <c:v>Penny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ROA!$C$1:$T$1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ROA!$C$8:$T$8</c:f>
              <c:numCache>
                <c:formatCode>General</c:formatCode>
                <c:ptCount val="18"/>
                <c:pt idx="0">
                  <c:v>11.46646499</c:v>
                </c:pt>
                <c:pt idx="1">
                  <c:v>14.165366150000001</c:v>
                </c:pt>
                <c:pt idx="2">
                  <c:v>15.71349506</c:v>
                </c:pt>
                <c:pt idx="3">
                  <c:v>9.6979391320000001</c:v>
                </c:pt>
                <c:pt idx="4">
                  <c:v>3.3986394629999999</c:v>
                </c:pt>
                <c:pt idx="5">
                  <c:v>5.3346983530000003</c:v>
                </c:pt>
                <c:pt idx="6">
                  <c:v>6.2022309389999997</c:v>
                </c:pt>
                <c:pt idx="7">
                  <c:v>5.0626818010000001</c:v>
                </c:pt>
                <c:pt idx="8">
                  <c:v>5.0101245949999997</c:v>
                </c:pt>
                <c:pt idx="9">
                  <c:v>7.4229084009999999</c:v>
                </c:pt>
                <c:pt idx="10">
                  <c:v>6.2797323130000002</c:v>
                </c:pt>
                <c:pt idx="11">
                  <c:v>9.4886810320000006</c:v>
                </c:pt>
                <c:pt idx="12">
                  <c:v>9.6303308909999998</c:v>
                </c:pt>
                <c:pt idx="13">
                  <c:v>16.5295326</c:v>
                </c:pt>
                <c:pt idx="14">
                  <c:v>12.31976979</c:v>
                </c:pt>
                <c:pt idx="15">
                  <c:v>17.229714950000002</c:v>
                </c:pt>
                <c:pt idx="16">
                  <c:v>19.00473843</c:v>
                </c:pt>
                <c:pt idx="17">
                  <c:v>20.985282040000001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76C-4ECF-A164-45FBCE8FF186}"/>
            </c:ext>
          </c:extLst>
        </c:ser>
        <c:ser>
          <c:idx val="7"/>
          <c:order val="7"/>
          <c:tx>
            <c:strRef>
              <c:f>ROA!$B$9</c:f>
              <c:strCache>
                <c:ptCount val="1"/>
                <c:pt idx="0">
                  <c:v>Tesco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ROA!$C$1:$T$1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ROA!$C$9:$T$9</c:f>
              <c:numCache>
                <c:formatCode>General</c:formatCode>
                <c:ptCount val="18"/>
                <c:pt idx="0">
                  <c:v>1.6512406740000001</c:v>
                </c:pt>
                <c:pt idx="1">
                  <c:v>0.61598904200000004</c:v>
                </c:pt>
                <c:pt idx="2">
                  <c:v>4.3097007490000001</c:v>
                </c:pt>
                <c:pt idx="3">
                  <c:v>1.823148266</c:v>
                </c:pt>
                <c:pt idx="4">
                  <c:v>2.033271719</c:v>
                </c:pt>
                <c:pt idx="5">
                  <c:v>2.1166784430000001</c:v>
                </c:pt>
                <c:pt idx="6">
                  <c:v>1.741037583</c:v>
                </c:pt>
                <c:pt idx="7">
                  <c:v>-2.1990677270000001</c:v>
                </c:pt>
                <c:pt idx="8">
                  <c:v>-13.38310607</c:v>
                </c:pt>
                <c:pt idx="9">
                  <c:v>-11.763601400000001</c:v>
                </c:pt>
                <c:pt idx="10">
                  <c:v>12.102397590000001</c:v>
                </c:pt>
                <c:pt idx="11">
                  <c:v>-3.3526941610000001</c:v>
                </c:pt>
                <c:pt idx="12">
                  <c:v>7.1299116009999999</c:v>
                </c:pt>
                <c:pt idx="13">
                  <c:v>11.727088419999999</c:v>
                </c:pt>
                <c:pt idx="14">
                  <c:v>3.988244479</c:v>
                </c:pt>
                <c:pt idx="15">
                  <c:v>2.0276033099999999</c:v>
                </c:pt>
                <c:pt idx="16">
                  <c:v>5.5319856449999998</c:v>
                </c:pt>
                <c:pt idx="17">
                  <c:v>1.6422667639999999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76C-4ECF-A164-45FBCE8FF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360528"/>
        <c:axId val="466524864"/>
      </c:lineChart>
      <c:catAx>
        <c:axId val="47536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466524864"/>
        <c:crosses val="autoZero"/>
        <c:auto val="1"/>
        <c:lblAlgn val="ctr"/>
        <c:lblOffset val="100"/>
        <c:noMultiLvlLbl val="0"/>
      </c:catAx>
      <c:valAx>
        <c:axId val="46652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cs-CZ" sz="1400">
                    <a:solidFill>
                      <a:sysClr val="windowText" lastClr="000000"/>
                    </a:solidFill>
                  </a:rPr>
                  <a:t>ROA 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47536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>
          <a:latin typeface="Cambria" panose="02040503050406030204" pitchFamily="18" charset="0"/>
          <a:ea typeface="Cambria" panose="02040503050406030204" pitchFamily="18" charset="0"/>
        </a:defRPr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377474517732286E-2"/>
          <c:y val="4.7772928401623393E-2"/>
          <c:w val="0.90042299477447074"/>
          <c:h val="0.68148575061145245"/>
        </c:manualLayout>
      </c:layout>
      <c:lineChart>
        <c:grouping val="standard"/>
        <c:varyColors val="0"/>
        <c:ser>
          <c:idx val="0"/>
          <c:order val="0"/>
          <c:tx>
            <c:strRef>
              <c:f>ROS!$B$2</c:f>
              <c:strCache>
                <c:ptCount val="1"/>
                <c:pt idx="0">
                  <c:v>Albert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ROS!$C$1:$T$1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ROS!$C$2:$T$2</c:f>
              <c:numCache>
                <c:formatCode>General</c:formatCode>
                <c:ptCount val="18"/>
                <c:pt idx="0">
                  <c:v>-1.0921782259999999</c:v>
                </c:pt>
                <c:pt idx="1">
                  <c:v>-2.8230280099999998</c:v>
                </c:pt>
                <c:pt idx="2">
                  <c:v>0.42174376299999999</c:v>
                </c:pt>
                <c:pt idx="3">
                  <c:v>-8.9252906000000007E-2</c:v>
                </c:pt>
                <c:pt idx="4">
                  <c:v>-4.0363902510000003</c:v>
                </c:pt>
                <c:pt idx="5">
                  <c:v>0.267464857</c:v>
                </c:pt>
                <c:pt idx="6">
                  <c:v>1.0032259880000001</c:v>
                </c:pt>
                <c:pt idx="7">
                  <c:v>1.274886062</c:v>
                </c:pt>
                <c:pt idx="8">
                  <c:v>1.474030384</c:v>
                </c:pt>
                <c:pt idx="9">
                  <c:v>-1.7584741690000001</c:v>
                </c:pt>
                <c:pt idx="10">
                  <c:v>-1.7584741690000001</c:v>
                </c:pt>
                <c:pt idx="11">
                  <c:v>0.63300650700000005</c:v>
                </c:pt>
                <c:pt idx="12">
                  <c:v>0.95242510300000005</c:v>
                </c:pt>
                <c:pt idx="13">
                  <c:v>2.3051780979999998</c:v>
                </c:pt>
                <c:pt idx="14">
                  <c:v>1.579925797</c:v>
                </c:pt>
                <c:pt idx="15">
                  <c:v>4.2351379339999999</c:v>
                </c:pt>
                <c:pt idx="16">
                  <c:v>3.1496029669999999</c:v>
                </c:pt>
                <c:pt idx="17">
                  <c:v>4.2667463264526644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DC-499F-BBCD-032535AB4710}"/>
            </c:ext>
          </c:extLst>
        </c:ser>
        <c:ser>
          <c:idx val="1"/>
          <c:order val="1"/>
          <c:tx>
            <c:strRef>
              <c:f>ROS!$B$3</c:f>
              <c:strCache>
                <c:ptCount val="1"/>
                <c:pt idx="0">
                  <c:v>Billa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ROS!$C$1:$T$1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ROS!$C$3:$T$3</c:f>
              <c:numCache>
                <c:formatCode>General</c:formatCode>
                <c:ptCount val="18"/>
                <c:pt idx="0">
                  <c:v>2.1356984720000001</c:v>
                </c:pt>
                <c:pt idx="1">
                  <c:v>2.5869055799999998</c:v>
                </c:pt>
                <c:pt idx="2">
                  <c:v>1.505276871</c:v>
                </c:pt>
                <c:pt idx="3">
                  <c:v>1.738866405</c:v>
                </c:pt>
                <c:pt idx="4">
                  <c:v>2.4550905840000001</c:v>
                </c:pt>
                <c:pt idx="5">
                  <c:v>2.2152210069999998</c:v>
                </c:pt>
                <c:pt idx="6">
                  <c:v>-7.6212537999999996E-2</c:v>
                </c:pt>
                <c:pt idx="7">
                  <c:v>0.12855756900000001</c:v>
                </c:pt>
                <c:pt idx="8">
                  <c:v>1.7291281780000001</c:v>
                </c:pt>
                <c:pt idx="9">
                  <c:v>2.3126403670000002</c:v>
                </c:pt>
                <c:pt idx="10">
                  <c:v>2.4715498120000001</c:v>
                </c:pt>
                <c:pt idx="11">
                  <c:v>2.687254984</c:v>
                </c:pt>
                <c:pt idx="12">
                  <c:v>1.9965438369999999</c:v>
                </c:pt>
                <c:pt idx="13">
                  <c:v>2.7922544989999998</c:v>
                </c:pt>
                <c:pt idx="14">
                  <c:v>2.4187427320000001</c:v>
                </c:pt>
                <c:pt idx="15">
                  <c:v>2.9028501520000001</c:v>
                </c:pt>
                <c:pt idx="16">
                  <c:v>2.921348745</c:v>
                </c:pt>
                <c:pt idx="17">
                  <c:v>2.5800689970000001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DC-499F-BBCD-032535AB4710}"/>
            </c:ext>
          </c:extLst>
        </c:ser>
        <c:ser>
          <c:idx val="2"/>
          <c:order val="2"/>
          <c:tx>
            <c:strRef>
              <c:f>ROS!$B$4</c:f>
              <c:strCache>
                <c:ptCount val="1"/>
                <c:pt idx="0">
                  <c:v>Globus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ROS!$C$1:$T$1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ROS!$C$4:$T$4</c:f>
              <c:numCache>
                <c:formatCode>General</c:formatCode>
                <c:ptCount val="18"/>
                <c:pt idx="0">
                  <c:v>-1.0356421440000001</c:v>
                </c:pt>
                <c:pt idx="1">
                  <c:v>-1.4313996090000001</c:v>
                </c:pt>
                <c:pt idx="2">
                  <c:v>-1.016711106</c:v>
                </c:pt>
                <c:pt idx="3">
                  <c:v>-1.036239278</c:v>
                </c:pt>
                <c:pt idx="4">
                  <c:v>-1.8381163309999999</c:v>
                </c:pt>
                <c:pt idx="5">
                  <c:v>-1.245323086</c:v>
                </c:pt>
                <c:pt idx="6">
                  <c:v>0.57525568699999996</c:v>
                </c:pt>
                <c:pt idx="7">
                  <c:v>1.2477199800000001</c:v>
                </c:pt>
                <c:pt idx="8">
                  <c:v>1.367095993</c:v>
                </c:pt>
                <c:pt idx="9">
                  <c:v>1.699256943</c:v>
                </c:pt>
                <c:pt idx="10">
                  <c:v>2.3406002789999998</c:v>
                </c:pt>
                <c:pt idx="11">
                  <c:v>2.1478686169999999</c:v>
                </c:pt>
                <c:pt idx="12">
                  <c:v>2.1174192230000002</c:v>
                </c:pt>
                <c:pt idx="13">
                  <c:v>2.3159517489999999</c:v>
                </c:pt>
                <c:pt idx="14">
                  <c:v>2.0934820319999998</c:v>
                </c:pt>
                <c:pt idx="15">
                  <c:v>1.891661327</c:v>
                </c:pt>
                <c:pt idx="16">
                  <c:v>1.318908492</c:v>
                </c:pt>
                <c:pt idx="17">
                  <c:v>2.6546390830000002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DC-499F-BBCD-032535AB4710}"/>
            </c:ext>
          </c:extLst>
        </c:ser>
        <c:ser>
          <c:idx val="3"/>
          <c:order val="3"/>
          <c:tx>
            <c:strRef>
              <c:f>ROS!$B$5</c:f>
              <c:strCache>
                <c:ptCount val="1"/>
                <c:pt idx="0">
                  <c:v>Kaufland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ROS!$C$1:$T$1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ROS!$C$5:$T$5</c:f>
              <c:numCache>
                <c:formatCode>General</c:formatCode>
                <c:ptCount val="18"/>
                <c:pt idx="0">
                  <c:v>4.2690310839999999</c:v>
                </c:pt>
                <c:pt idx="1">
                  <c:v>3.3691266880000001</c:v>
                </c:pt>
                <c:pt idx="2">
                  <c:v>4.0183224280000003</c:v>
                </c:pt>
                <c:pt idx="3">
                  <c:v>4.4690769389999998</c:v>
                </c:pt>
                <c:pt idx="4">
                  <c:v>5.0607922390000004</c:v>
                </c:pt>
                <c:pt idx="5">
                  <c:v>6.1044726459999996</c:v>
                </c:pt>
                <c:pt idx="6">
                  <c:v>5.3032381749999997</c:v>
                </c:pt>
                <c:pt idx="7">
                  <c:v>3.8669603060000002</c:v>
                </c:pt>
                <c:pt idx="8">
                  <c:v>3.7348949779999998</c:v>
                </c:pt>
                <c:pt idx="9">
                  <c:v>4.3941241829999997</c:v>
                </c:pt>
                <c:pt idx="10">
                  <c:v>4.0496751829999997</c:v>
                </c:pt>
                <c:pt idx="11">
                  <c:v>3.8917459860000001</c:v>
                </c:pt>
                <c:pt idx="12">
                  <c:v>5.6929010309999999</c:v>
                </c:pt>
                <c:pt idx="13">
                  <c:v>2.627592151</c:v>
                </c:pt>
                <c:pt idx="14">
                  <c:v>4.2260631020000003</c:v>
                </c:pt>
                <c:pt idx="15">
                  <c:v>5.20550069</c:v>
                </c:pt>
                <c:pt idx="16">
                  <c:v>5.5160920249999998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1DC-499F-BBCD-032535AB4710}"/>
            </c:ext>
          </c:extLst>
        </c:ser>
        <c:ser>
          <c:idx val="4"/>
          <c:order val="4"/>
          <c:tx>
            <c:strRef>
              <c:f>ROS!$B$6</c:f>
              <c:strCache>
                <c:ptCount val="1"/>
                <c:pt idx="0">
                  <c:v>Lidl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ROS!$C$1:$T$1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ROS!$C$6:$T$6</c:f>
              <c:numCache>
                <c:formatCode>General</c:formatCode>
                <c:ptCount val="18"/>
                <c:pt idx="0">
                  <c:v>-2.6603695319999998</c:v>
                </c:pt>
                <c:pt idx="1">
                  <c:v>1.5362199459999999</c:v>
                </c:pt>
                <c:pt idx="2">
                  <c:v>1.8139201490000001</c:v>
                </c:pt>
                <c:pt idx="3">
                  <c:v>2.2221357089999998</c:v>
                </c:pt>
                <c:pt idx="4">
                  <c:v>2.1918527879999998</c:v>
                </c:pt>
                <c:pt idx="5">
                  <c:v>4.338465308</c:v>
                </c:pt>
                <c:pt idx="6">
                  <c:v>5.4498140069999996</c:v>
                </c:pt>
                <c:pt idx="7">
                  <c:v>6.6732609930000004</c:v>
                </c:pt>
                <c:pt idx="8">
                  <c:v>6.5430486539999997</c:v>
                </c:pt>
                <c:pt idx="9">
                  <c:v>8.4803448419999992</c:v>
                </c:pt>
                <c:pt idx="10">
                  <c:v>11.027710320000001</c:v>
                </c:pt>
                <c:pt idx="11">
                  <c:v>9.7402671319999996</c:v>
                </c:pt>
                <c:pt idx="12">
                  <c:v>10.044307310000001</c:v>
                </c:pt>
                <c:pt idx="13">
                  <c:v>9.2128579049999999</c:v>
                </c:pt>
                <c:pt idx="14">
                  <c:v>9.5762716500000007</c:v>
                </c:pt>
                <c:pt idx="15">
                  <c:v>8.7587565850000004</c:v>
                </c:pt>
                <c:pt idx="16">
                  <c:v>7.8795104089999999</c:v>
                </c:pt>
                <c:pt idx="17">
                  <c:v>7.1919101210000003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1DC-499F-BBCD-032535AB4710}"/>
            </c:ext>
          </c:extLst>
        </c:ser>
        <c:ser>
          <c:idx val="5"/>
          <c:order val="5"/>
          <c:tx>
            <c:strRef>
              <c:f>ROS!$B$7</c:f>
              <c:strCache>
                <c:ptCount val="1"/>
                <c:pt idx="0">
                  <c:v>Makro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ROS!$C$1:$T$1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ROS!$C$7:$T$7</c:f>
              <c:numCache>
                <c:formatCode>General</c:formatCode>
                <c:ptCount val="18"/>
                <c:pt idx="0">
                  <c:v>5.4931871900000004</c:v>
                </c:pt>
                <c:pt idx="1">
                  <c:v>5.607794803</c:v>
                </c:pt>
                <c:pt idx="2">
                  <c:v>5.4517824839999998</c:v>
                </c:pt>
                <c:pt idx="3">
                  <c:v>6.3264811710000002</c:v>
                </c:pt>
                <c:pt idx="4">
                  <c:v>5.6112964229999998</c:v>
                </c:pt>
                <c:pt idx="5">
                  <c:v>6.6148491610000004</c:v>
                </c:pt>
                <c:pt idx="6">
                  <c:v>6.9484018110000001</c:v>
                </c:pt>
                <c:pt idx="7">
                  <c:v>6.3742643579999996</c:v>
                </c:pt>
                <c:pt idx="8">
                  <c:v>4.3255942660000004</c:v>
                </c:pt>
                <c:pt idx="9">
                  <c:v>5.2390627399999996</c:v>
                </c:pt>
                <c:pt idx="10">
                  <c:v>5.4820562150000001</c:v>
                </c:pt>
                <c:pt idx="11">
                  <c:v>2.9515283349999999</c:v>
                </c:pt>
                <c:pt idx="12">
                  <c:v>2.8873680290000001</c:v>
                </c:pt>
                <c:pt idx="13">
                  <c:v>2.7268667</c:v>
                </c:pt>
                <c:pt idx="14">
                  <c:v>1.731628671</c:v>
                </c:pt>
                <c:pt idx="15">
                  <c:v>0.73222562199999996</c:v>
                </c:pt>
                <c:pt idx="16">
                  <c:v>0.41146961599999998</c:v>
                </c:pt>
                <c:pt idx="17">
                  <c:v>0.98052763499999995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1DC-499F-BBCD-032535AB4710}"/>
            </c:ext>
          </c:extLst>
        </c:ser>
        <c:ser>
          <c:idx val="6"/>
          <c:order val="6"/>
          <c:tx>
            <c:strRef>
              <c:f>ROS!$B$8</c:f>
              <c:strCache>
                <c:ptCount val="1"/>
                <c:pt idx="0">
                  <c:v>Penny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ROS!$C$1:$T$1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ROS!$C$8:$T$8</c:f>
              <c:numCache>
                <c:formatCode>General</c:formatCode>
                <c:ptCount val="18"/>
                <c:pt idx="0">
                  <c:v>3.3327848950000001</c:v>
                </c:pt>
                <c:pt idx="1">
                  <c:v>4.2803912359999998</c:v>
                </c:pt>
                <c:pt idx="2">
                  <c:v>5.1473041569999998</c:v>
                </c:pt>
                <c:pt idx="3">
                  <c:v>3.6980862980000002</c:v>
                </c:pt>
                <c:pt idx="4">
                  <c:v>1.4259869949999999</c:v>
                </c:pt>
                <c:pt idx="5">
                  <c:v>1.4486807319999999</c:v>
                </c:pt>
                <c:pt idx="6">
                  <c:v>1.8378982079999999</c:v>
                </c:pt>
                <c:pt idx="7">
                  <c:v>1.526084115</c:v>
                </c:pt>
                <c:pt idx="8">
                  <c:v>1.4432860169999999</c:v>
                </c:pt>
                <c:pt idx="9">
                  <c:v>2.2498066329999999</c:v>
                </c:pt>
                <c:pt idx="10">
                  <c:v>1.8243121520000001</c:v>
                </c:pt>
                <c:pt idx="11">
                  <c:v>1.998848588</c:v>
                </c:pt>
                <c:pt idx="12">
                  <c:v>2.3615474789999999</c:v>
                </c:pt>
                <c:pt idx="13">
                  <c:v>3.0649202880000002</c:v>
                </c:pt>
                <c:pt idx="14">
                  <c:v>2.3490450740000002</c:v>
                </c:pt>
                <c:pt idx="15">
                  <c:v>3.2937659930000001</c:v>
                </c:pt>
                <c:pt idx="16">
                  <c:v>2.897943486</c:v>
                </c:pt>
                <c:pt idx="17">
                  <c:v>3.112743847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1DC-499F-BBCD-032535AB4710}"/>
            </c:ext>
          </c:extLst>
        </c:ser>
        <c:ser>
          <c:idx val="7"/>
          <c:order val="7"/>
          <c:tx>
            <c:strRef>
              <c:f>ROS!$B$9</c:f>
              <c:strCache>
                <c:ptCount val="1"/>
                <c:pt idx="0">
                  <c:v>Tesco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ROS!$C$1:$T$1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ROS!$C$9:$T$9</c:f>
              <c:numCache>
                <c:formatCode>General</c:formatCode>
                <c:ptCount val="18"/>
                <c:pt idx="0">
                  <c:v>1.517288755</c:v>
                </c:pt>
                <c:pt idx="1">
                  <c:v>0.53560975799999999</c:v>
                </c:pt>
                <c:pt idx="2">
                  <c:v>3.273895102</c:v>
                </c:pt>
                <c:pt idx="3">
                  <c:v>1.4473750569999999</c:v>
                </c:pt>
                <c:pt idx="4">
                  <c:v>1.598196393</c:v>
                </c:pt>
                <c:pt idx="5">
                  <c:v>1.6378634080000001</c:v>
                </c:pt>
                <c:pt idx="6">
                  <c:v>1.430637446</c:v>
                </c:pt>
                <c:pt idx="7">
                  <c:v>-1.8222303010000001</c:v>
                </c:pt>
                <c:pt idx="8">
                  <c:v>-10.21354743</c:v>
                </c:pt>
                <c:pt idx="9">
                  <c:v>-8.1699111650000003</c:v>
                </c:pt>
                <c:pt idx="10">
                  <c:v>8.4444161169999994</c:v>
                </c:pt>
                <c:pt idx="11">
                  <c:v>-2.130136029</c:v>
                </c:pt>
                <c:pt idx="12">
                  <c:v>4.3568118870000001</c:v>
                </c:pt>
                <c:pt idx="13">
                  <c:v>7.4957252160000003</c:v>
                </c:pt>
                <c:pt idx="14">
                  <c:v>2.5104508509999999</c:v>
                </c:pt>
                <c:pt idx="15">
                  <c:v>1.2804768959999999</c:v>
                </c:pt>
                <c:pt idx="16">
                  <c:v>2.8699833240000001</c:v>
                </c:pt>
                <c:pt idx="17">
                  <c:v>0.73781187999999998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1DC-499F-BBCD-032535AB4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362928"/>
        <c:axId val="466531936"/>
      </c:lineChart>
      <c:catAx>
        <c:axId val="47536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466531936"/>
        <c:crosses val="autoZero"/>
        <c:auto val="1"/>
        <c:lblAlgn val="ctr"/>
        <c:lblOffset val="100"/>
        <c:noMultiLvlLbl val="0"/>
      </c:catAx>
      <c:valAx>
        <c:axId val="46653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cs-CZ" sz="1400">
                    <a:solidFill>
                      <a:schemeClr val="tx1"/>
                    </a:solidFill>
                  </a:rPr>
                  <a:t>ROS 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47536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0366085961723"/>
          <c:y val="0.88463381139535757"/>
          <c:w val="0.7370652525400746"/>
          <c:h val="0.10118100630436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>
          <a:solidFill>
            <a:sysClr val="windowText" lastClr="000000"/>
          </a:solidFill>
          <a:latin typeface="Cambria" panose="02040503050406030204" pitchFamily="18" charset="0"/>
          <a:ea typeface="Cambria" panose="02040503050406030204" pitchFamily="18" charset="0"/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'obchodní marže'!$B$2</c:f>
              <c:strCache>
                <c:ptCount val="1"/>
                <c:pt idx="0">
                  <c:v>Albert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'obchodní marže'!$C$1:$T$1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marže'!$C$2:$T$2</c:f>
              <c:numCache>
                <c:formatCode>General</c:formatCode>
                <c:ptCount val="18"/>
                <c:pt idx="0">
                  <c:v>8.8541884348514266</c:v>
                </c:pt>
                <c:pt idx="1">
                  <c:v>8.3580691945294276</c:v>
                </c:pt>
                <c:pt idx="2">
                  <c:v>8.8226597879365567</c:v>
                </c:pt>
                <c:pt idx="3">
                  <c:v>8.4540872156549494</c:v>
                </c:pt>
                <c:pt idx="4">
                  <c:v>6.1401072970302284</c:v>
                </c:pt>
                <c:pt idx="5">
                  <c:v>7.8406752656361709</c:v>
                </c:pt>
                <c:pt idx="6">
                  <c:v>7.7466470529723468</c:v>
                </c:pt>
                <c:pt idx="7">
                  <c:v>5.9592143880027884</c:v>
                </c:pt>
                <c:pt idx="8">
                  <c:v>6.1605912827766431</c:v>
                </c:pt>
                <c:pt idx="9">
                  <c:v>8.5169951990000001</c:v>
                </c:pt>
                <c:pt idx="10">
                  <c:v>8.5169951990000001</c:v>
                </c:pt>
                <c:pt idx="11">
                  <c:v>10.468596440000001</c:v>
                </c:pt>
                <c:pt idx="12">
                  <c:v>12.05905448</c:v>
                </c:pt>
                <c:pt idx="13">
                  <c:v>14.181541019999999</c:v>
                </c:pt>
                <c:pt idx="14">
                  <c:v>15.180556169999999</c:v>
                </c:pt>
                <c:pt idx="15">
                  <c:v>16.424427340000001</c:v>
                </c:pt>
                <c:pt idx="16">
                  <c:v>16.575045280000001</c:v>
                </c:pt>
                <c:pt idx="17">
                  <c:v>16.263114595261296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C9-4F8A-B641-32E8E000FA72}"/>
            </c:ext>
          </c:extLst>
        </c:ser>
        <c:ser>
          <c:idx val="1"/>
          <c:order val="1"/>
          <c:tx>
            <c:strRef>
              <c:f>'obchodní marže'!$B$3</c:f>
              <c:strCache>
                <c:ptCount val="1"/>
                <c:pt idx="0">
                  <c:v>Billa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'obchodní marže'!$C$1:$T$1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marže'!$C$3:$T$3</c:f>
              <c:numCache>
                <c:formatCode>General</c:formatCode>
                <c:ptCount val="18"/>
                <c:pt idx="0">
                  <c:v>11.893609570000001</c:v>
                </c:pt>
                <c:pt idx="1">
                  <c:v>12.588507440000001</c:v>
                </c:pt>
                <c:pt idx="2">
                  <c:v>13.002818680000001</c:v>
                </c:pt>
                <c:pt idx="3">
                  <c:v>12.35099943</c:v>
                </c:pt>
                <c:pt idx="4">
                  <c:v>12.951415239999999</c:v>
                </c:pt>
                <c:pt idx="5">
                  <c:v>12.99001801</c:v>
                </c:pt>
                <c:pt idx="6">
                  <c:v>13.11338417</c:v>
                </c:pt>
                <c:pt idx="7">
                  <c:v>12.91755354</c:v>
                </c:pt>
                <c:pt idx="8">
                  <c:v>13.416143</c:v>
                </c:pt>
                <c:pt idx="9">
                  <c:v>13.66510499</c:v>
                </c:pt>
                <c:pt idx="10">
                  <c:v>14.053686580000001</c:v>
                </c:pt>
                <c:pt idx="11">
                  <c:v>13.549632989999999</c:v>
                </c:pt>
                <c:pt idx="12">
                  <c:v>13.869394679999999</c:v>
                </c:pt>
                <c:pt idx="13">
                  <c:v>13.838618609999999</c:v>
                </c:pt>
                <c:pt idx="14">
                  <c:v>14.03909863</c:v>
                </c:pt>
                <c:pt idx="15">
                  <c:v>14.917396930000001</c:v>
                </c:pt>
                <c:pt idx="16">
                  <c:v>14.454835210000001</c:v>
                </c:pt>
                <c:pt idx="17">
                  <c:v>15.108308559999999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C9-4F8A-B641-32E8E000FA72}"/>
            </c:ext>
          </c:extLst>
        </c:ser>
        <c:ser>
          <c:idx val="2"/>
          <c:order val="2"/>
          <c:tx>
            <c:strRef>
              <c:f>'obchodní marže'!$B$4</c:f>
              <c:strCache>
                <c:ptCount val="1"/>
                <c:pt idx="0">
                  <c:v>Globus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'obchodní marže'!$C$1:$T$1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marže'!$C$4:$T$4</c:f>
              <c:numCache>
                <c:formatCode>General</c:formatCode>
                <c:ptCount val="18"/>
                <c:pt idx="0">
                  <c:v>6.1989888410000002</c:v>
                </c:pt>
                <c:pt idx="1">
                  <c:v>6.7165117969999999</c:v>
                </c:pt>
                <c:pt idx="2">
                  <c:v>7.359931027</c:v>
                </c:pt>
                <c:pt idx="3">
                  <c:v>7.7566552230000001</c:v>
                </c:pt>
                <c:pt idx="4">
                  <c:v>7.178924394</c:v>
                </c:pt>
                <c:pt idx="5">
                  <c:v>7.9963182049999997</c:v>
                </c:pt>
                <c:pt idx="6">
                  <c:v>9.9189770050000003</c:v>
                </c:pt>
                <c:pt idx="7">
                  <c:v>10.49300931</c:v>
                </c:pt>
                <c:pt idx="8">
                  <c:v>10.7212295</c:v>
                </c:pt>
                <c:pt idx="9">
                  <c:v>11.080686589999999</c:v>
                </c:pt>
                <c:pt idx="10">
                  <c:v>12.110038230000001</c:v>
                </c:pt>
                <c:pt idx="11">
                  <c:v>12.28459552</c:v>
                </c:pt>
                <c:pt idx="12">
                  <c:v>12.365876269999999</c:v>
                </c:pt>
                <c:pt idx="13">
                  <c:v>13.641301289999999</c:v>
                </c:pt>
                <c:pt idx="14">
                  <c:v>14.2547105</c:v>
                </c:pt>
                <c:pt idx="15">
                  <c:v>14.991322589999999</c:v>
                </c:pt>
                <c:pt idx="16">
                  <c:v>14.91184286</c:v>
                </c:pt>
                <c:pt idx="17">
                  <c:v>14.41360354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C9-4F8A-B641-32E8E000FA72}"/>
            </c:ext>
          </c:extLst>
        </c:ser>
        <c:ser>
          <c:idx val="3"/>
          <c:order val="3"/>
          <c:tx>
            <c:strRef>
              <c:f>'obchodní marže'!$B$5</c:f>
              <c:strCache>
                <c:ptCount val="1"/>
                <c:pt idx="0">
                  <c:v>Kaufland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'obchodní marže'!$C$1:$T$1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marže'!$C$5:$T$5</c:f>
              <c:numCache>
                <c:formatCode>General</c:formatCode>
                <c:ptCount val="18"/>
                <c:pt idx="0">
                  <c:v>11.960538940703952</c:v>
                </c:pt>
                <c:pt idx="1">
                  <c:v>11.310891850000001</c:v>
                </c:pt>
                <c:pt idx="2">
                  <c:v>12.79864349</c:v>
                </c:pt>
                <c:pt idx="3">
                  <c:v>14.34439613</c:v>
                </c:pt>
                <c:pt idx="4">
                  <c:v>15.29701257</c:v>
                </c:pt>
                <c:pt idx="5">
                  <c:v>16.050328960000002</c:v>
                </c:pt>
                <c:pt idx="6">
                  <c:v>15.255778859999999</c:v>
                </c:pt>
                <c:pt idx="7">
                  <c:v>13.94277297</c:v>
                </c:pt>
                <c:pt idx="8">
                  <c:v>13.984940310000001</c:v>
                </c:pt>
                <c:pt idx="9">
                  <c:v>14.48307578</c:v>
                </c:pt>
                <c:pt idx="10">
                  <c:v>15.091323210000001</c:v>
                </c:pt>
                <c:pt idx="11">
                  <c:v>15.12708129</c:v>
                </c:pt>
                <c:pt idx="12">
                  <c:v>17.00957902</c:v>
                </c:pt>
                <c:pt idx="13">
                  <c:v>14.986710410000001</c:v>
                </c:pt>
                <c:pt idx="14">
                  <c:v>16.711183070000001</c:v>
                </c:pt>
                <c:pt idx="15">
                  <c:v>17.90868772</c:v>
                </c:pt>
                <c:pt idx="16">
                  <c:v>17.931200910000001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C9-4F8A-B641-32E8E000FA72}"/>
            </c:ext>
          </c:extLst>
        </c:ser>
        <c:ser>
          <c:idx val="4"/>
          <c:order val="4"/>
          <c:tx>
            <c:strRef>
              <c:f>'obchodní marže'!$B$6</c:f>
              <c:strCache>
                <c:ptCount val="1"/>
                <c:pt idx="0">
                  <c:v>Lidl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'obchodní marže'!$C$1:$T$1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marže'!$C$6:$T$6</c:f>
              <c:numCache>
                <c:formatCode>General</c:formatCode>
                <c:ptCount val="18"/>
                <c:pt idx="0">
                  <c:v>6.6700226239999996</c:v>
                </c:pt>
                <c:pt idx="1">
                  <c:v>11.13908704</c:v>
                </c:pt>
                <c:pt idx="2">
                  <c:v>19.20595411</c:v>
                </c:pt>
                <c:pt idx="3">
                  <c:v>12.37342445</c:v>
                </c:pt>
                <c:pt idx="4">
                  <c:v>12.282551979999999</c:v>
                </c:pt>
                <c:pt idx="5">
                  <c:v>14.32105037</c:v>
                </c:pt>
                <c:pt idx="6">
                  <c:v>15.17532553</c:v>
                </c:pt>
                <c:pt idx="7">
                  <c:v>16.804765710000002</c:v>
                </c:pt>
                <c:pt idx="8">
                  <c:v>15.37842259</c:v>
                </c:pt>
                <c:pt idx="9">
                  <c:v>16.624839390000002</c:v>
                </c:pt>
                <c:pt idx="10">
                  <c:v>18.525544780000001</c:v>
                </c:pt>
                <c:pt idx="11">
                  <c:v>17.68860501</c:v>
                </c:pt>
                <c:pt idx="12">
                  <c:v>18.651555089999999</c:v>
                </c:pt>
                <c:pt idx="13">
                  <c:v>18.24143917</c:v>
                </c:pt>
                <c:pt idx="14">
                  <c:v>18.991624779999999</c:v>
                </c:pt>
                <c:pt idx="15">
                  <c:v>18.193179780000001</c:v>
                </c:pt>
                <c:pt idx="16">
                  <c:v>17.625041070000002</c:v>
                </c:pt>
                <c:pt idx="17">
                  <c:v>17.166082769999999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CC9-4F8A-B641-32E8E000FA72}"/>
            </c:ext>
          </c:extLst>
        </c:ser>
        <c:ser>
          <c:idx val="5"/>
          <c:order val="5"/>
          <c:tx>
            <c:strRef>
              <c:f>'obchodní marže'!$B$7</c:f>
              <c:strCache>
                <c:ptCount val="1"/>
                <c:pt idx="0">
                  <c:v>Makro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'obchodní marže'!$C$1:$T$1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marže'!$C$7:$T$7</c:f>
              <c:numCache>
                <c:formatCode>General</c:formatCode>
                <c:ptCount val="18"/>
                <c:pt idx="0">
                  <c:v>9.1160885240000002</c:v>
                </c:pt>
                <c:pt idx="1">
                  <c:v>10.080026849999999</c:v>
                </c:pt>
                <c:pt idx="2">
                  <c:v>9.6339647389999996</c:v>
                </c:pt>
                <c:pt idx="3">
                  <c:v>10.29981725</c:v>
                </c:pt>
                <c:pt idx="4">
                  <c:v>10.158708989999999</c:v>
                </c:pt>
                <c:pt idx="5">
                  <c:v>11.827204679999999</c:v>
                </c:pt>
                <c:pt idx="6">
                  <c:v>12.28041835</c:v>
                </c:pt>
                <c:pt idx="7">
                  <c:v>11.883685870000001</c:v>
                </c:pt>
                <c:pt idx="8">
                  <c:v>10.5116763</c:v>
                </c:pt>
                <c:pt idx="9">
                  <c:v>11.3108915</c:v>
                </c:pt>
                <c:pt idx="10">
                  <c:v>11.39919194</c:v>
                </c:pt>
                <c:pt idx="11">
                  <c:v>9.2419521079999996</c:v>
                </c:pt>
                <c:pt idx="12">
                  <c:v>9.6122037309999993</c:v>
                </c:pt>
                <c:pt idx="13">
                  <c:v>9.7311607290000008</c:v>
                </c:pt>
                <c:pt idx="14">
                  <c:v>9.7391993889999995</c:v>
                </c:pt>
                <c:pt idx="15">
                  <c:v>9.7956504459999998</c:v>
                </c:pt>
                <c:pt idx="16">
                  <c:v>10.939145160000001</c:v>
                </c:pt>
                <c:pt idx="17">
                  <c:v>10.477387500000001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CC9-4F8A-B641-32E8E000FA72}"/>
            </c:ext>
          </c:extLst>
        </c:ser>
        <c:ser>
          <c:idx val="6"/>
          <c:order val="6"/>
          <c:tx>
            <c:strRef>
              <c:f>'obchodní marže'!$B$8</c:f>
              <c:strCache>
                <c:ptCount val="1"/>
                <c:pt idx="0">
                  <c:v>Penny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'obchodní marže'!$C$1:$T$1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marže'!$C$8:$T$8</c:f>
              <c:numCache>
                <c:formatCode>General</c:formatCode>
                <c:ptCount val="18"/>
                <c:pt idx="0">
                  <c:v>8.9390513689999995</c:v>
                </c:pt>
                <c:pt idx="1">
                  <c:v>9.7087300729999999</c:v>
                </c:pt>
                <c:pt idx="2">
                  <c:v>10.73948429</c:v>
                </c:pt>
                <c:pt idx="3">
                  <c:v>10.016338960000001</c:v>
                </c:pt>
                <c:pt idx="4">
                  <c:v>9.2615581840000001</c:v>
                </c:pt>
                <c:pt idx="5">
                  <c:v>11.06352906</c:v>
                </c:pt>
                <c:pt idx="6">
                  <c:v>11.30759754</c:v>
                </c:pt>
                <c:pt idx="7">
                  <c:v>11.400007909999999</c:v>
                </c:pt>
                <c:pt idx="8">
                  <c:v>11.43520062</c:v>
                </c:pt>
                <c:pt idx="9">
                  <c:v>11.84906591</c:v>
                </c:pt>
                <c:pt idx="10">
                  <c:v>12.309573759999999</c:v>
                </c:pt>
                <c:pt idx="11">
                  <c:v>12.3772427</c:v>
                </c:pt>
                <c:pt idx="12">
                  <c:v>13.26538163</c:v>
                </c:pt>
                <c:pt idx="13">
                  <c:v>13.463711740000001</c:v>
                </c:pt>
                <c:pt idx="14">
                  <c:v>13.53050314</c:v>
                </c:pt>
                <c:pt idx="15">
                  <c:v>14.25122777</c:v>
                </c:pt>
                <c:pt idx="16">
                  <c:v>13.62682476</c:v>
                </c:pt>
                <c:pt idx="17">
                  <c:v>13.144754519999999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CC9-4F8A-B641-32E8E000FA72}"/>
            </c:ext>
          </c:extLst>
        </c:ser>
        <c:ser>
          <c:idx val="7"/>
          <c:order val="7"/>
          <c:tx>
            <c:strRef>
              <c:f>'obchodní marže'!$B$9</c:f>
              <c:strCache>
                <c:ptCount val="1"/>
                <c:pt idx="0">
                  <c:v>Tesco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'obchodní marže'!$C$1:$T$1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marže'!$C$9:$T$9</c:f>
              <c:numCache>
                <c:formatCode>General</c:formatCode>
                <c:ptCount val="18"/>
                <c:pt idx="0">
                  <c:v>11.88658</c:v>
                </c:pt>
                <c:pt idx="1">
                  <c:v>11.975110000000001</c:v>
                </c:pt>
                <c:pt idx="2">
                  <c:v>13.12204</c:v>
                </c:pt>
                <c:pt idx="3">
                  <c:v>13.15245</c:v>
                </c:pt>
                <c:pt idx="4">
                  <c:v>14.666829999999999</c:v>
                </c:pt>
                <c:pt idx="5">
                  <c:v>15.32793</c:v>
                </c:pt>
                <c:pt idx="6">
                  <c:v>14.822559999999999</c:v>
                </c:pt>
                <c:pt idx="7">
                  <c:v>14.42107</c:v>
                </c:pt>
                <c:pt idx="8">
                  <c:v>15.183759999999999</c:v>
                </c:pt>
                <c:pt idx="9">
                  <c:v>15.13062</c:v>
                </c:pt>
                <c:pt idx="10">
                  <c:v>14.14156</c:v>
                </c:pt>
                <c:pt idx="11">
                  <c:v>12.95443</c:v>
                </c:pt>
                <c:pt idx="12">
                  <c:v>16.31775</c:v>
                </c:pt>
                <c:pt idx="13">
                  <c:v>17.33596</c:v>
                </c:pt>
                <c:pt idx="14">
                  <c:v>16.369399999999999</c:v>
                </c:pt>
                <c:pt idx="15">
                  <c:v>16.483350000000002</c:v>
                </c:pt>
                <c:pt idx="16">
                  <c:v>15.942030000000001</c:v>
                </c:pt>
                <c:pt idx="17">
                  <c:v>15.67102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CC9-4F8A-B641-32E8E000FA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6970191"/>
        <c:axId val="45419343"/>
      </c:lineChart>
      <c:catAx>
        <c:axId val="1586970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45419343"/>
        <c:crosses val="autoZero"/>
        <c:auto val="1"/>
        <c:lblAlgn val="ctr"/>
        <c:lblOffset val="100"/>
        <c:noMultiLvlLbl val="0"/>
      </c:catAx>
      <c:valAx>
        <c:axId val="4541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cs-CZ">
                    <a:solidFill>
                      <a:sysClr val="windowText" lastClr="000000"/>
                    </a:solidFill>
                  </a:rPr>
                  <a:t>Obchodní marže</a:t>
                </a:r>
                <a:r>
                  <a:rPr lang="cs-CZ" baseline="0">
                    <a:solidFill>
                      <a:sysClr val="windowText" lastClr="000000"/>
                    </a:solidFill>
                  </a:rPr>
                  <a:t> [%]</a:t>
                </a:r>
                <a:endParaRPr lang="cs-CZ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1586970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>
          <a:latin typeface="Cambria" panose="02040503050406030204" pitchFamily="18" charset="0"/>
          <a:ea typeface="Cambria" panose="02040503050406030204" pitchFamily="18" charset="0"/>
        </a:defRPr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'obchodní přirážka'!$B$2</c:f>
              <c:strCache>
                <c:ptCount val="1"/>
                <c:pt idx="0">
                  <c:v>Albert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'obchodní přirážka'!$C$1:$T$1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přirážka'!$C$2:$T$2</c:f>
              <c:numCache>
                <c:formatCode>General</c:formatCode>
                <c:ptCount val="18"/>
                <c:pt idx="0">
                  <c:v>9.7143119171446415</c:v>
                </c:pt>
                <c:pt idx="1">
                  <c:v>9.1203547558062699</c:v>
                </c:pt>
                <c:pt idx="2">
                  <c:v>9.676373282458675</c:v>
                </c:pt>
                <c:pt idx="3">
                  <c:v>9.2348057477675347</c:v>
                </c:pt>
                <c:pt idx="4">
                  <c:v>6.5417795825329694</c:v>
                </c:pt>
                <c:pt idx="5">
                  <c:v>8.5077394916204145</c:v>
                </c:pt>
                <c:pt idx="6">
                  <c:v>8.3971441747168925</c:v>
                </c:pt>
                <c:pt idx="7">
                  <c:v>6.336840286075347</c:v>
                </c:pt>
                <c:pt idx="8">
                  <c:v>6.5650363392005513</c:v>
                </c:pt>
                <c:pt idx="9">
                  <c:v>9.3099206980000009</c:v>
                </c:pt>
                <c:pt idx="10">
                  <c:v>9.3099206980000009</c:v>
                </c:pt>
                <c:pt idx="11">
                  <c:v>11.692653099999999</c:v>
                </c:pt>
                <c:pt idx="12">
                  <c:v>13.71267321</c:v>
                </c:pt>
                <c:pt idx="13">
                  <c:v>16.525047399999998</c:v>
                </c:pt>
                <c:pt idx="14">
                  <c:v>17.89749553</c:v>
                </c:pt>
                <c:pt idx="15">
                  <c:v>19.65218642</c:v>
                </c:pt>
                <c:pt idx="16">
                  <c:v>19.86821011</c:v>
                </c:pt>
                <c:pt idx="17">
                  <c:v>19.421685576976287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A1-4EC0-A9F5-FD42255E8CA9}"/>
            </c:ext>
          </c:extLst>
        </c:ser>
        <c:ser>
          <c:idx val="1"/>
          <c:order val="1"/>
          <c:tx>
            <c:strRef>
              <c:f>'obchodní přirážka'!$B$3</c:f>
              <c:strCache>
                <c:ptCount val="1"/>
                <c:pt idx="0">
                  <c:v>Billa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'obchodní přirážka'!$C$1:$T$1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přirážka'!$C$3:$T$3</c:f>
              <c:numCache>
                <c:formatCode>General</c:formatCode>
                <c:ptCount val="18"/>
                <c:pt idx="0">
                  <c:v>13.49914519</c:v>
                </c:pt>
                <c:pt idx="1">
                  <c:v>14.401432890000001</c:v>
                </c:pt>
                <c:pt idx="2">
                  <c:v>14.94625284</c:v>
                </c:pt>
                <c:pt idx="3">
                  <c:v>14.091432129999999</c:v>
                </c:pt>
                <c:pt idx="4">
                  <c:v>14.878375419999999</c:v>
                </c:pt>
                <c:pt idx="5">
                  <c:v>14.92934226</c:v>
                </c:pt>
                <c:pt idx="6">
                  <c:v>15.09252495</c:v>
                </c:pt>
                <c:pt idx="7">
                  <c:v>14.833705370000001</c:v>
                </c:pt>
                <c:pt idx="8">
                  <c:v>15.49497038</c:v>
                </c:pt>
                <c:pt idx="9">
                  <c:v>15.828020629999999</c:v>
                </c:pt>
                <c:pt idx="10">
                  <c:v>16.351703780000001</c:v>
                </c:pt>
                <c:pt idx="11">
                  <c:v>15.67330881</c:v>
                </c:pt>
                <c:pt idx="12">
                  <c:v>16.10274841</c:v>
                </c:pt>
                <c:pt idx="13">
                  <c:v>16.061277560000001</c:v>
                </c:pt>
                <c:pt idx="14">
                  <c:v>16.33195838</c:v>
                </c:pt>
                <c:pt idx="15">
                  <c:v>17.532840310000001</c:v>
                </c:pt>
                <c:pt idx="16">
                  <c:v>16.897314120000001</c:v>
                </c:pt>
                <c:pt idx="17">
                  <c:v>17.797158119999999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A1-4EC0-A9F5-FD42255E8CA9}"/>
            </c:ext>
          </c:extLst>
        </c:ser>
        <c:ser>
          <c:idx val="2"/>
          <c:order val="2"/>
          <c:tx>
            <c:strRef>
              <c:f>'obchodní přirážka'!$B$4</c:f>
              <c:strCache>
                <c:ptCount val="1"/>
                <c:pt idx="0">
                  <c:v>Globus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'obchodní přirážka'!$C$1:$T$1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přirážka'!$C$4:$T$4</c:f>
              <c:numCache>
                <c:formatCode>General</c:formatCode>
                <c:ptCount val="18"/>
                <c:pt idx="0">
                  <c:v>6.6086588659999999</c:v>
                </c:pt>
                <c:pt idx="1">
                  <c:v>7.2001078930000002</c:v>
                </c:pt>
                <c:pt idx="2">
                  <c:v>7.94465193</c:v>
                </c:pt>
                <c:pt idx="3">
                  <c:v>8.408904991</c:v>
                </c:pt>
                <c:pt idx="4">
                  <c:v>7.7341534200000002</c:v>
                </c:pt>
                <c:pt idx="5">
                  <c:v>8.6913024009999997</c:v>
                </c:pt>
                <c:pt idx="6">
                  <c:v>11.01117269</c:v>
                </c:pt>
                <c:pt idx="7">
                  <c:v>11.72311708</c:v>
                </c:pt>
                <c:pt idx="8">
                  <c:v>12.00871096</c:v>
                </c:pt>
                <c:pt idx="9">
                  <c:v>12.46150714</c:v>
                </c:pt>
                <c:pt idx="10">
                  <c:v>13.778636369999999</c:v>
                </c:pt>
                <c:pt idx="11">
                  <c:v>14.00506056</c:v>
                </c:pt>
                <c:pt idx="12">
                  <c:v>14.11080039</c:v>
                </c:pt>
                <c:pt idx="13">
                  <c:v>15.79609408</c:v>
                </c:pt>
                <c:pt idx="14">
                  <c:v>16.624482329999999</c:v>
                </c:pt>
                <c:pt idx="15">
                  <c:v>17.63504979</c:v>
                </c:pt>
                <c:pt idx="16">
                  <c:v>17.525168430000001</c:v>
                </c:pt>
                <c:pt idx="17">
                  <c:v>16.840998259999999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A1-4EC0-A9F5-FD42255E8CA9}"/>
            </c:ext>
          </c:extLst>
        </c:ser>
        <c:ser>
          <c:idx val="3"/>
          <c:order val="3"/>
          <c:tx>
            <c:strRef>
              <c:f>'obchodní přirážka'!$B$5</c:f>
              <c:strCache>
                <c:ptCount val="1"/>
                <c:pt idx="0">
                  <c:v>Kaufland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'obchodní přirážka'!$C$1:$T$1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přirážka'!$C$5:$T$5</c:f>
              <c:numCache>
                <c:formatCode>General</c:formatCode>
                <c:ptCount val="18"/>
                <c:pt idx="0">
                  <c:v>13.585429529888113</c:v>
                </c:pt>
                <c:pt idx="1">
                  <c:v>12.753417069999999</c:v>
                </c:pt>
                <c:pt idx="2">
                  <c:v>14.677115130000001</c:v>
                </c:pt>
                <c:pt idx="3">
                  <c:v>16.746593900000001</c:v>
                </c:pt>
                <c:pt idx="4">
                  <c:v>18.059590369999999</c:v>
                </c:pt>
                <c:pt idx="5">
                  <c:v>19.1189897</c:v>
                </c:pt>
                <c:pt idx="6">
                  <c:v>18.002146530000001</c:v>
                </c:pt>
                <c:pt idx="7">
                  <c:v>16.20174557</c:v>
                </c:pt>
                <c:pt idx="8">
                  <c:v>16.258711399999999</c:v>
                </c:pt>
                <c:pt idx="9">
                  <c:v>16.935917549999999</c:v>
                </c:pt>
                <c:pt idx="10">
                  <c:v>17.773593680000001</c:v>
                </c:pt>
                <c:pt idx="11">
                  <c:v>17.823213240000001</c:v>
                </c:pt>
                <c:pt idx="12">
                  <c:v>20.495834120000001</c:v>
                </c:pt>
                <c:pt idx="13">
                  <c:v>17.628667799999999</c:v>
                </c:pt>
                <c:pt idx="14">
                  <c:v>20.064137880000001</c:v>
                </c:pt>
                <c:pt idx="15">
                  <c:v>21.81557003</c:v>
                </c:pt>
                <c:pt idx="16">
                  <c:v>21.848986589999999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5A1-4EC0-A9F5-FD42255E8CA9}"/>
            </c:ext>
          </c:extLst>
        </c:ser>
        <c:ser>
          <c:idx val="4"/>
          <c:order val="4"/>
          <c:tx>
            <c:strRef>
              <c:f>'obchodní přirážka'!$B$6</c:f>
              <c:strCache>
                <c:ptCount val="1"/>
                <c:pt idx="0">
                  <c:v>Lidl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'obchodní přirážka'!$C$1:$T$1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přirážka'!$C$6:$T$6</c:f>
              <c:numCache>
                <c:formatCode>General</c:formatCode>
                <c:ptCount val="18"/>
                <c:pt idx="0">
                  <c:v>7.1467097839999996</c:v>
                </c:pt>
                <c:pt idx="1">
                  <c:v>12.535418180000001</c:v>
                </c:pt>
                <c:pt idx="2">
                  <c:v>23.771496890000002</c:v>
                </c:pt>
                <c:pt idx="3">
                  <c:v>14.120629920000001</c:v>
                </c:pt>
                <c:pt idx="4">
                  <c:v>14.0024046</c:v>
                </c:pt>
                <c:pt idx="5">
                  <c:v>16.714782840000002</c:v>
                </c:pt>
                <c:pt idx="6">
                  <c:v>17.890225480000002</c:v>
                </c:pt>
                <c:pt idx="7">
                  <c:v>20.199192719999999</c:v>
                </c:pt>
                <c:pt idx="8">
                  <c:v>18.17316937</c:v>
                </c:pt>
                <c:pt idx="9">
                  <c:v>19.939798929999998</c:v>
                </c:pt>
                <c:pt idx="10">
                  <c:v>22.737856579999999</c:v>
                </c:pt>
                <c:pt idx="11">
                  <c:v>21.489861779999998</c:v>
                </c:pt>
                <c:pt idx="12">
                  <c:v>22.927979879999999</c:v>
                </c:pt>
                <c:pt idx="13">
                  <c:v>22.311350619999999</c:v>
                </c:pt>
                <c:pt idx="14">
                  <c:v>23.44402629</c:v>
                </c:pt>
                <c:pt idx="15">
                  <c:v>22.239196849999999</c:v>
                </c:pt>
                <c:pt idx="16">
                  <c:v>21.39611515</c:v>
                </c:pt>
                <c:pt idx="17">
                  <c:v>20.723495100000001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5A1-4EC0-A9F5-FD42255E8CA9}"/>
            </c:ext>
          </c:extLst>
        </c:ser>
        <c:ser>
          <c:idx val="5"/>
          <c:order val="5"/>
          <c:tx>
            <c:strRef>
              <c:f>'obchodní přirážka'!$B$7</c:f>
              <c:strCache>
                <c:ptCount val="1"/>
                <c:pt idx="0">
                  <c:v>Makro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'obchodní přirážka'!$C$1:$T$1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přirážka'!$C$7:$T$7</c:f>
              <c:numCache>
                <c:formatCode>General</c:formatCode>
                <c:ptCount val="18"/>
                <c:pt idx="0">
                  <c:v>10.030475559999999</c:v>
                </c:pt>
                <c:pt idx="1">
                  <c:v>11.209997619999999</c:v>
                </c:pt>
                <c:pt idx="2">
                  <c:v>10.661046170000001</c:v>
                </c:pt>
                <c:pt idx="3">
                  <c:v>11.48249305</c:v>
                </c:pt>
                <c:pt idx="4">
                  <c:v>11.30739427</c:v>
                </c:pt>
                <c:pt idx="5">
                  <c:v>13.413666470000001</c:v>
                </c:pt>
                <c:pt idx="6">
                  <c:v>13.999631689999999</c:v>
                </c:pt>
                <c:pt idx="7">
                  <c:v>13.486362870000001</c:v>
                </c:pt>
                <c:pt idx="8">
                  <c:v>11.74642218</c:v>
                </c:pt>
                <c:pt idx="9">
                  <c:v>12.75341661</c:v>
                </c:pt>
                <c:pt idx="10">
                  <c:v>12.86578778</c:v>
                </c:pt>
                <c:pt idx="11">
                  <c:v>10.18306621</c:v>
                </c:pt>
                <c:pt idx="12">
                  <c:v>10.63440434</c:v>
                </c:pt>
                <c:pt idx="13">
                  <c:v>10.78019924</c:v>
                </c:pt>
                <c:pt idx="14">
                  <c:v>10.790065370000001</c:v>
                </c:pt>
                <c:pt idx="15">
                  <c:v>10.85939924</c:v>
                </c:pt>
                <c:pt idx="16">
                  <c:v>12.282775839999999</c:v>
                </c:pt>
                <c:pt idx="17">
                  <c:v>11.703621249999999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5A1-4EC0-A9F5-FD42255E8CA9}"/>
            </c:ext>
          </c:extLst>
        </c:ser>
        <c:ser>
          <c:idx val="6"/>
          <c:order val="6"/>
          <c:tx>
            <c:strRef>
              <c:f>'obchodní přirážka'!$B$8</c:f>
              <c:strCache>
                <c:ptCount val="1"/>
                <c:pt idx="0">
                  <c:v>Penny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'obchodní přirážka'!$C$1:$T$1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přirážka'!$C$8:$T$8</c:f>
              <c:numCache>
                <c:formatCode>General</c:formatCode>
                <c:ptCount val="18"/>
                <c:pt idx="0">
                  <c:v>9.8165585830000008</c:v>
                </c:pt>
                <c:pt idx="1">
                  <c:v>10.75267861</c:v>
                </c:pt>
                <c:pt idx="2">
                  <c:v>12.031618010000001</c:v>
                </c:pt>
                <c:pt idx="3">
                  <c:v>11.13128633</c:v>
                </c:pt>
                <c:pt idx="4">
                  <c:v>10.20687373</c:v>
                </c:pt>
                <c:pt idx="5">
                  <c:v>12.43981119</c:v>
                </c:pt>
                <c:pt idx="6">
                  <c:v>12.749229039999999</c:v>
                </c:pt>
                <c:pt idx="7">
                  <c:v>12.86682723</c:v>
                </c:pt>
                <c:pt idx="8">
                  <c:v>12.911676760000001</c:v>
                </c:pt>
                <c:pt idx="9">
                  <c:v>13.4417928</c:v>
                </c:pt>
                <c:pt idx="10">
                  <c:v>14.03753442</c:v>
                </c:pt>
                <c:pt idx="11">
                  <c:v>14.12560285</c:v>
                </c:pt>
                <c:pt idx="12">
                  <c:v>15.294218020000001</c:v>
                </c:pt>
                <c:pt idx="13">
                  <c:v>15.55845762</c:v>
                </c:pt>
                <c:pt idx="14">
                  <c:v>15.647718129999999</c:v>
                </c:pt>
                <c:pt idx="15">
                  <c:v>16.619745559999998</c:v>
                </c:pt>
                <c:pt idx="16">
                  <c:v>15.77668613</c:v>
                </c:pt>
                <c:pt idx="17">
                  <c:v>15.13409403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5A1-4EC0-A9F5-FD42255E8CA9}"/>
            </c:ext>
          </c:extLst>
        </c:ser>
        <c:ser>
          <c:idx val="7"/>
          <c:order val="7"/>
          <c:tx>
            <c:strRef>
              <c:f>'obchodní přirážka'!$B$9</c:f>
              <c:strCache>
                <c:ptCount val="1"/>
                <c:pt idx="0">
                  <c:v>Tesco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'obchodní přirážka'!$C$1:$T$1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'obchodní přirážka'!$C$9:$T$9</c:f>
              <c:numCache>
                <c:formatCode>General</c:formatCode>
                <c:ptCount val="18"/>
                <c:pt idx="0">
                  <c:v>13.49009319</c:v>
                </c:pt>
                <c:pt idx="1">
                  <c:v>13.60423108</c:v>
                </c:pt>
                <c:pt idx="2">
                  <c:v>15.10399101</c:v>
                </c:pt>
                <c:pt idx="3">
                  <c:v>15.14430056</c:v>
                </c:pt>
                <c:pt idx="4">
                  <c:v>17.187729340000001</c:v>
                </c:pt>
                <c:pt idx="5">
                  <c:v>18.102698</c:v>
                </c:pt>
                <c:pt idx="6">
                  <c:v>17.401979990000001</c:v>
                </c:pt>
                <c:pt idx="7">
                  <c:v>16.851188109999999</c:v>
                </c:pt>
                <c:pt idx="8">
                  <c:v>17.901954249999999</c:v>
                </c:pt>
                <c:pt idx="9">
                  <c:v>17.82812324</c:v>
                </c:pt>
                <c:pt idx="10">
                  <c:v>16.470791550000001</c:v>
                </c:pt>
                <c:pt idx="11">
                  <c:v>14.88235658</c:v>
                </c:pt>
                <c:pt idx="12">
                  <c:v>19.499649000000002</c:v>
                </c:pt>
                <c:pt idx="13">
                  <c:v>20.971588100000002</c:v>
                </c:pt>
                <c:pt idx="14">
                  <c:v>19.573455809999999</c:v>
                </c:pt>
                <c:pt idx="15">
                  <c:v>19.736605919999999</c:v>
                </c:pt>
                <c:pt idx="16">
                  <c:v>18.965512619999998</c:v>
                </c:pt>
                <c:pt idx="17">
                  <c:v>18.583196220000001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5A1-4EC0-A9F5-FD42255E8C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4327775"/>
        <c:axId val="748261279"/>
      </c:lineChart>
      <c:catAx>
        <c:axId val="1584327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748261279"/>
        <c:crosses val="autoZero"/>
        <c:auto val="1"/>
        <c:lblAlgn val="ctr"/>
        <c:lblOffset val="100"/>
        <c:noMultiLvlLbl val="0"/>
      </c:catAx>
      <c:valAx>
        <c:axId val="748261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cs-CZ">
                    <a:solidFill>
                      <a:sysClr val="windowText" lastClr="000000"/>
                    </a:solidFill>
                  </a:rPr>
                  <a:t>Obchodní přirážka 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cs-CZ"/>
          </a:p>
        </c:txPr>
        <c:crossAx val="1584327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 b="1">
          <a:latin typeface="Cambria" panose="02040503050406030204" pitchFamily="18" charset="0"/>
          <a:ea typeface="Cambria" panose="02040503050406030204" pitchFamily="18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85F96-5B78-4A77-A2AD-D3DD46185C2F}" type="datetimeFigureOut">
              <a:rPr lang="cs-CZ" smtClean="0"/>
              <a:t>16.01.2024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74F5D-D970-4FB6-B1BD-8D09A86C44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082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74F5D-D970-4FB6-B1BD-8D09A86C446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60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0" y="5527675"/>
            <a:ext cx="18065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1BD498C-2500-44C5-8236-6A6F73DF1487}" type="datetimeFigureOut">
              <a:rPr lang="cs-CZ"/>
              <a:pPr>
                <a:defRPr/>
              </a:pPr>
              <a:t>16.01.2024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97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85823" y="1200150"/>
            <a:ext cx="5191128" cy="4703017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2"/>
          <p:cNvSpPr>
            <a:spLocks noGrp="1"/>
          </p:cNvSpPr>
          <p:nvPr>
            <p:ph sz="half" idx="15"/>
          </p:nvPr>
        </p:nvSpPr>
        <p:spPr>
          <a:xfrm>
            <a:off x="6305550" y="1200149"/>
            <a:ext cx="5407025" cy="4703017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2B77DB-60E5-428A-89D7-1D83472BCA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71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85821" y="1702857"/>
            <a:ext cx="5305430" cy="82391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85821" y="2526771"/>
            <a:ext cx="5305430" cy="3628496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1600" y="1702859"/>
            <a:ext cx="5260975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113453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obsah 3"/>
          <p:cNvSpPr>
            <a:spLocks noGrp="1"/>
          </p:cNvSpPr>
          <p:nvPr>
            <p:ph sz="half" idx="15"/>
          </p:nvPr>
        </p:nvSpPr>
        <p:spPr>
          <a:xfrm>
            <a:off x="6451600" y="2526771"/>
            <a:ext cx="5260976" cy="3628496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29A2842-CB51-46B0-ADB1-5C65C872CA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821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885825" y="1447800"/>
            <a:ext cx="5410200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1" name="Zástupný symbol pro graf 9"/>
          <p:cNvSpPr>
            <a:spLocks noGrp="1"/>
          </p:cNvSpPr>
          <p:nvPr>
            <p:ph type="chart" sz="quarter" idx="14"/>
          </p:nvPr>
        </p:nvSpPr>
        <p:spPr>
          <a:xfrm>
            <a:off x="6524624" y="1447800"/>
            <a:ext cx="5295899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2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EBF2AC5-F663-410A-8EEF-2AB62000C2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755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5823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43619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rázek 11"/>
          <p:cNvSpPr>
            <a:spLocks noGrp="1"/>
          </p:cNvSpPr>
          <p:nvPr>
            <p:ph type="pic" sz="quarter" idx="13"/>
          </p:nvPr>
        </p:nvSpPr>
        <p:spPr>
          <a:xfrm>
            <a:off x="885823" y="1343025"/>
            <a:ext cx="5772152" cy="4772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4" name="Zástupný symbol pro obrázek 13"/>
          <p:cNvSpPr>
            <a:spLocks noGrp="1"/>
          </p:cNvSpPr>
          <p:nvPr>
            <p:ph type="pic" sz="quarter" idx="14"/>
          </p:nvPr>
        </p:nvSpPr>
        <p:spPr>
          <a:xfrm>
            <a:off x="6810376" y="1343025"/>
            <a:ext cx="4902200" cy="22002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5" name="Zástupný symbol pro obrázek 13"/>
          <p:cNvSpPr>
            <a:spLocks noGrp="1"/>
          </p:cNvSpPr>
          <p:nvPr>
            <p:ph type="pic" sz="quarter" idx="15"/>
          </p:nvPr>
        </p:nvSpPr>
        <p:spPr>
          <a:xfrm>
            <a:off x="6810374" y="3729039"/>
            <a:ext cx="3876676" cy="2081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7"/>
          <p:cNvSpPr>
            <a:spLocks noGrp="1"/>
          </p:cNvSpPr>
          <p:nvPr>
            <p:ph type="body" sz="quarter" idx="16"/>
          </p:nvPr>
        </p:nvSpPr>
        <p:spPr>
          <a:xfrm>
            <a:off x="885825" y="419101"/>
            <a:ext cx="10826751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2BF81A1-2920-4EA0-B69B-3CDC83E84F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786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0" y="5532438"/>
            <a:ext cx="18065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1543050"/>
            <a:ext cx="10934700" cy="3960442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3883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0" y="5527675"/>
            <a:ext cx="18065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1BD498C-2500-44C5-8236-6A6F73DF1487}" type="datetimeFigureOut">
              <a:rPr lang="cs-CZ"/>
              <a:pPr>
                <a:defRPr/>
              </a:pPr>
              <a:t>16.01.2024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4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5519738"/>
            <a:ext cx="1824038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565400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550F223-6821-4D68-A30E-350FE53E5503}" type="datetimeFigureOut">
              <a:rPr lang="cs-CZ"/>
              <a:pPr>
                <a:defRPr/>
              </a:pPr>
              <a:t>16.01.2024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40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6480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5463" y="5891213"/>
            <a:ext cx="11445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C2118E8-40E7-4C36-8B1A-F8F3708DF1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18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1082675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C5D7BC0-3457-4493-B51F-041F5D675D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88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85823" y="1193099"/>
            <a:ext cx="10826752" cy="501491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2A250CF-36D6-47F3-BE20-01DC8334ED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24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6"/>
          </p:nvPr>
        </p:nvSpPr>
        <p:spPr>
          <a:xfrm>
            <a:off x="885825" y="1219200"/>
            <a:ext cx="10826750" cy="4989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97D15FE-C8AB-43C4-BD17-B39E041E0D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696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666750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4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7820026" y="1169987"/>
            <a:ext cx="3892550" cy="4659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7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1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2F5E220-78B3-478B-8431-9FCEEC489E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22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22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ideas.repec.org/p/men/wpaper/93_2024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CA27B3A9-8E4D-4A6F-8AA8-482D152FDB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2779011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r>
              <a:rPr lang="cs-CZ"/>
              <a:t>Analýza maloobchodního prodeje v nespecializovaných prodejnách v České republice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FD678DF-910C-4691-A210-1C812C4309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85823" y="5005137"/>
            <a:ext cx="10826752" cy="1202873"/>
          </a:xfrm>
        </p:spPr>
        <p:txBody>
          <a:bodyPr/>
          <a:lstStyle/>
          <a:p>
            <a:r>
              <a:rPr lang="cs-CZ"/>
              <a:t>Ing. Michal Mádr, Ph.D.</a:t>
            </a:r>
          </a:p>
          <a:p>
            <a:r>
              <a:rPr lang="cs-CZ"/>
              <a:t>Ing. Radek Náplava, Ph.D.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27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7BDEB624-BCFD-4033-A87E-35DD6609F4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/>
              <a:t>Fúze a akvizice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0367C9B-2970-4217-9585-D261CC972B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9559" y="977439"/>
            <a:ext cx="10826752" cy="5460610"/>
          </a:xfrm>
        </p:spPr>
        <p:txBody>
          <a:bodyPr lIns="0" tIns="0" rIns="0" bIns="0" anchor="t"/>
          <a:lstStyle/>
          <a:p>
            <a:pPr marL="342900" indent="-342900">
              <a:buFont typeface="Arial"/>
              <a:buChar char="•"/>
            </a:pPr>
            <a:r>
              <a:rPr lang="cs-CZ"/>
              <a:t>15 fúzí a akvizic</a:t>
            </a:r>
          </a:p>
          <a:p>
            <a:r>
              <a:rPr lang="cs-CZ">
                <a:cs typeface="Arial"/>
              </a:rPr>
              <a:t>Největší firmy (5)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Ahold Czech Republic a JULIUS MEINL (rok 2005)</a:t>
            </a:r>
          </a:p>
          <a:p>
            <a:pPr marL="342900" indent="-342900">
              <a:buFont typeface="Arial"/>
              <a:buChar char="•"/>
            </a:pPr>
            <a:r>
              <a:rPr lang="cs-CZ" b="1">
                <a:cs typeface="Arial"/>
              </a:rPr>
              <a:t>Tesco </a:t>
            </a:r>
            <a:r>
              <a:rPr lang="cs-CZ" b="1" err="1">
                <a:cs typeface="Arial"/>
              </a:rPr>
              <a:t>Stores</a:t>
            </a:r>
            <a:r>
              <a:rPr lang="cs-CZ" b="1">
                <a:cs typeface="Arial"/>
              </a:rPr>
              <a:t> ČR a CS EDEKA (2006) =&gt; zvýšení o 1 p. b.</a:t>
            </a:r>
          </a:p>
          <a:p>
            <a:pPr marL="342900" indent="-342900">
              <a:buFont typeface="Arial"/>
              <a:buChar char="•"/>
            </a:pPr>
            <a:r>
              <a:rPr lang="cs-CZ" b="1">
                <a:cs typeface="Arial"/>
              </a:rPr>
              <a:t>REWE Group a PLUS – DISCOUNT (rok 2008) =&gt; zvýšení o 3,5 p. b.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Tesco </a:t>
            </a:r>
            <a:r>
              <a:rPr lang="cs-CZ" err="1">
                <a:cs typeface="Arial"/>
              </a:rPr>
              <a:t>Holdings</a:t>
            </a:r>
            <a:r>
              <a:rPr lang="cs-CZ">
                <a:cs typeface="Arial"/>
              </a:rPr>
              <a:t> a PR market (rok 2011)</a:t>
            </a:r>
          </a:p>
          <a:p>
            <a:pPr marL="342900" indent="-342900">
              <a:buFont typeface="Arial"/>
              <a:buChar char="•"/>
            </a:pPr>
            <a:r>
              <a:rPr lang="cs-CZ" err="1">
                <a:cs typeface="Arial"/>
              </a:rPr>
              <a:t>Koninklijke</a:t>
            </a:r>
            <a:r>
              <a:rPr lang="cs-CZ">
                <a:cs typeface="Arial"/>
              </a:rPr>
              <a:t> Ahold N.V. (Ahold) a SPAR Česká obchodní společnost (rok 2014)</a:t>
            </a:r>
          </a:p>
          <a:p>
            <a:r>
              <a:rPr lang="cs-CZ">
                <a:cs typeface="Arial"/>
              </a:rPr>
              <a:t>Konkurenční lem (10)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Zvýšení tržního podílu maximálně o 0,2 p. b.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Hruška (roky 2007 a 2013)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Rosa Market (roky 2007 a 2008)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JIP východočeská (rok 2011)</a:t>
            </a:r>
          </a:p>
        </p:txBody>
      </p:sp>
    </p:spTree>
    <p:extLst>
      <p:ext uri="{BB962C8B-B14F-4D97-AF65-F5344CB8AC3E}">
        <p14:creationId xmlns:p14="http://schemas.microsoft.com/office/powerpoint/2010/main" val="21759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35C6D463-901F-4B0B-9D2F-C74B62504C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/>
              <a:t>Metodika IV. </a:t>
            </a:r>
            <a:r>
              <a:rPr lang="cs-CZ" sz="2800"/>
              <a:t>(ukazatele firemní výkonnosti)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>
                <a:extLst>
                  <a:ext uri="{FF2B5EF4-FFF2-40B4-BE49-F238E27FC236}">
                    <a16:creationId xmlns:a16="http://schemas.microsoft.com/office/drawing/2014/main" id="{4A1E0AE7-634C-4B60-A4F2-EA9F888351D8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885823" y="1193098"/>
                <a:ext cx="10826752" cy="5451541"/>
              </a:xfrm>
            </p:spPr>
            <p:txBody>
              <a:bodyPr lIns="0" tIns="0" rIns="0" bIns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Rentabilita</m:t>
                    </m:r>
                    <m:r>
                      <a:rPr lang="cs-CZ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aktiv</m:t>
                    </m:r>
                    <m:r>
                      <a:rPr lang="cs-CZ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𝑅𝑂𝐴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𝑝𝑟𝑜𝑣𝑜𝑧𝑛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𝑉𝐻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𝑐𝑒𝑙𝑘𝑜𝑣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é 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č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𝑖𝑠𝑡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𝑎𝑘𝑡𝑖𝑣𝑎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cs-CZ" sz="1800">
                  <a:solidFill>
                    <a:srgbClr val="FF0000"/>
                  </a:solidFill>
                </a:endParaRPr>
              </a:p>
              <a:p>
                <a:endParaRPr lang="cs-CZ" sz="180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>
                        <a:latin typeface="Cambria Math" panose="02040503050406030204" pitchFamily="18" charset="0"/>
                      </a:rPr>
                      <m:t>Rentabilita</m:t>
                    </m:r>
                    <m:r>
                      <a:rPr lang="cs-CZ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tr</m:t>
                    </m:r>
                    <m:r>
                      <a:rPr lang="cs-CZ" b="0" i="0" smtClean="0">
                        <a:latin typeface="Cambria Math" panose="02040503050406030204" pitchFamily="18" charset="0"/>
                      </a:rPr>
                      <m:t>ž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eb</m:t>
                    </m:r>
                    <m:r>
                      <a:rPr lang="cs-CZ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𝑅𝑂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𝑝𝑟𝑜𝑣𝑜𝑧𝑛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𝑉𝐻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𝑐𝑒𝑙𝑘𝑜𝑣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𝑡𝑟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𝑏𝑦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cs-CZ">
                  <a:solidFill>
                    <a:srgbClr val="FF0000"/>
                  </a:solidFill>
                </a:endParaRPr>
              </a:p>
              <a:p>
                <a:endParaRPr lang="cs-CZ" sz="1800" b="0" i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Obchodn</m:t>
                    </m:r>
                    <m:r>
                      <a:rPr lang="cs-CZ" b="0" i="0" smtClean="0">
                        <a:latin typeface="Cambria Math" panose="02040503050406030204" pitchFamily="18" charset="0"/>
                      </a:rPr>
                      <m:t>í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mar</m:t>
                    </m:r>
                    <m:r>
                      <a:rPr lang="cs-CZ" b="0" i="0" smtClean="0">
                        <a:latin typeface="Cambria Math" panose="02040503050406030204" pitchFamily="18" charset="0"/>
                      </a:rPr>
                      <m:t>ž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𝑐𝑒𝑙𝑘𝑜𝑣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𝑡𝑟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𝑏𝑦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𝑘𝑜𝑛𝑜𝑣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𝑠𝑝𝑜𝑡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ř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𝑒𝑏𝑎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𝑐𝑒𝑙𝑘𝑜𝑣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𝑡𝑟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𝑏𝑦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cs-CZ">
                  <a:solidFill>
                    <a:srgbClr val="FF0000"/>
                  </a:solidFill>
                </a:endParaRPr>
              </a:p>
              <a:p>
                <a:endParaRPr lang="cs-CZ" sz="180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>
                        <a:latin typeface="Cambria Math" panose="02040503050406030204" pitchFamily="18" charset="0"/>
                      </a:rPr>
                      <m:t>Obchodn</m:t>
                    </m:r>
                    <m:r>
                      <a:rPr lang="cs-CZ">
                        <a:latin typeface="Cambria Math" panose="02040503050406030204" pitchFamily="18" charset="0"/>
                      </a:rPr>
                      <m:t>í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ř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𝑖𝑟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áž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𝑘𝑎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𝑐𝑒𝑙𝑘𝑜𝑣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𝑡𝑟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𝑏𝑦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𝑘𝑜𝑛𝑜𝑣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𝑠𝑝𝑜𝑡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ř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𝑒𝑏𝑎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𝑘𝑜𝑛𝑜𝑣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𝑠𝑝𝑜𝑡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ř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𝑒𝑏𝑎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∗100</m:t>
                    </m:r>
                  </m:oMath>
                </a14:m>
                <a:endParaRPr lang="cs-CZ">
                  <a:solidFill>
                    <a:srgbClr val="FF0000"/>
                  </a:solidFill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cs-CZ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/>
                  <a:t>Provozní marže = ROS (vzhledem k tomu, že při konstrukci rentabilit vycházíme z provozního VH, tak jsou tyto ukazatele stejné)</a:t>
                </a:r>
              </a:p>
              <a:p>
                <a:endParaRPr lang="cs-CZ"/>
              </a:p>
            </p:txBody>
          </p:sp>
        </mc:Choice>
        <mc:Fallback xmlns="">
          <p:sp>
            <p:nvSpPr>
              <p:cNvPr id="3" name="Zástupný symbol pro text 2">
                <a:extLst>
                  <a:ext uri="{FF2B5EF4-FFF2-40B4-BE49-F238E27FC236}">
                    <a16:creationId xmlns:a16="http://schemas.microsoft.com/office/drawing/2014/main" id="{4A1E0AE7-634C-4B60-A4F2-EA9F888351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885823" y="1193098"/>
                <a:ext cx="10826752" cy="5451541"/>
              </a:xfrm>
              <a:blipFill>
                <a:blip r:embed="rId2"/>
                <a:stretch>
                  <a:fillRect l="-1577" r="-17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79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87B94020-53E0-493D-9FAC-7AF316F7A5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i="1"/>
              <a:t>Rentabilita aktiv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15AB75F-EAD1-42A2-816C-4F430C30EE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i="1" dirty="0"/>
              <a:t>Rentabilita tržeb = provozní (hrubá) marže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1CFA418-9C5F-4ACA-9D1E-0A60399DFE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/>
              <a:t>Vývoj ukazatelů rentability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>
                <a:solidFill>
                  <a:schemeClr val="tx1"/>
                </a:solidFill>
              </a:rPr>
              <a:t>Od 2017 stabilizovaný a méně </a:t>
            </a:r>
            <a:r>
              <a:rPr lang="cs-CZ" sz="2400" err="1">
                <a:solidFill>
                  <a:schemeClr val="tx1"/>
                </a:solidFill>
              </a:rPr>
              <a:t>volatilní</a:t>
            </a:r>
            <a:r>
              <a:rPr lang="cs-CZ" sz="2400">
                <a:solidFill>
                  <a:schemeClr val="tx1"/>
                </a:solidFill>
              </a:rPr>
              <a:t> vývoj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792B110A-FB1C-418C-9C19-56893F8F694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0586877"/>
              </p:ext>
            </p:extLst>
          </p:nvPr>
        </p:nvGraphicFramePr>
        <p:xfrm>
          <a:off x="479426" y="2114814"/>
          <a:ext cx="5616574" cy="403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E5902296-52E3-417E-80AB-F59A64E4973F}"/>
              </a:ext>
            </a:extLst>
          </p:cNvPr>
          <p:cNvGraphicFramePr>
            <a:graphicFrameLocks noGrp="1"/>
          </p:cNvGraphicFramePr>
          <p:nvPr>
            <p:ph sz="half" idx="15"/>
            <p:extLst>
              <p:ext uri="{D42A27DB-BD31-4B8C-83A1-F6EECF244321}">
                <p14:modId xmlns:p14="http://schemas.microsoft.com/office/powerpoint/2010/main" val="3955155591"/>
              </p:ext>
            </p:extLst>
          </p:nvPr>
        </p:nvGraphicFramePr>
        <p:xfrm>
          <a:off x="6191251" y="2061615"/>
          <a:ext cx="5888016" cy="4093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4581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87B94020-53E0-493D-9FAC-7AF316F7A5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i="1" dirty="0"/>
              <a:t>Obchodní marže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15AB75F-EAD1-42A2-816C-4F430C30EE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i="1"/>
              <a:t>Obchodní přirážka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1CFA418-9C5F-4ACA-9D1E-0A60399DFE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/>
              <a:t>Vývoj obchodní marže a přirážky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>
                <a:solidFill>
                  <a:schemeClr val="tx1"/>
                </a:solidFill>
              </a:rPr>
              <a:t>Tendence k růstu marží a přirážek</a:t>
            </a:r>
          </a:p>
        </p:txBody>
      </p:sp>
      <p:graphicFrame>
        <p:nvGraphicFramePr>
          <p:cNvPr id="24" name="Zástupný symbol pro obsah 23">
            <a:extLst>
              <a:ext uri="{FF2B5EF4-FFF2-40B4-BE49-F238E27FC236}">
                <a16:creationId xmlns:a16="http://schemas.microsoft.com/office/drawing/2014/main" id="{50F3578C-0230-4128-942B-DA8DB795E65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85825" y="2527300"/>
          <a:ext cx="5305425" cy="362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Zástupný symbol pro obsah 24">
            <a:extLst>
              <a:ext uri="{FF2B5EF4-FFF2-40B4-BE49-F238E27FC236}">
                <a16:creationId xmlns:a16="http://schemas.microsoft.com/office/drawing/2014/main" id="{A5646D10-AD03-44A5-BC52-4C50AC72A9F7}"/>
              </a:ext>
            </a:extLst>
          </p:cNvPr>
          <p:cNvGraphicFramePr>
            <a:graphicFrameLocks noGrp="1"/>
          </p:cNvGraphicFramePr>
          <p:nvPr>
            <p:ph sz="half" idx="15"/>
          </p:nvPr>
        </p:nvGraphicFramePr>
        <p:xfrm>
          <a:off x="6451600" y="2527300"/>
          <a:ext cx="5260975" cy="362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131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87B94020-53E0-493D-9FAC-7AF316F7A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5820" y="1702857"/>
            <a:ext cx="10766917" cy="823914"/>
          </a:xfrm>
        </p:spPr>
        <p:txBody>
          <a:bodyPr/>
          <a:lstStyle/>
          <a:p>
            <a:r>
              <a:rPr lang="cs-CZ" b="0" dirty="0">
                <a:cs typeface="Arial"/>
              </a:rPr>
              <a:t>Hlavní firmy v odvětví; váha = tržby společnosti </a:t>
            </a:r>
            <a:r>
              <a:rPr lang="cs-CZ" b="0" dirty="0">
                <a:cs typeface="Arial"/>
                <a:sym typeface="Wingdings" panose="05000000000000000000" pitchFamily="2" charset="2"/>
              </a:rPr>
              <a:t> větší tržby, větší váha.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1CFA418-9C5F-4ACA-9D1E-0A60399DFE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lIns="0" tIns="0" rIns="0" bIns="0" anchor="t"/>
          <a:lstStyle/>
          <a:p>
            <a:r>
              <a:rPr lang="cs-CZ" dirty="0"/>
              <a:t>Vývoj průměrné obchodní marže a přirážky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Dlouhodobá tendence k růstu</a:t>
            </a:r>
            <a:endParaRPr lang="cs-CZ" sz="2400" dirty="0">
              <a:solidFill>
                <a:schemeClr val="tx1"/>
              </a:solidFill>
              <a:cs typeface="Arial"/>
            </a:endParaRPr>
          </a:p>
        </p:txBody>
      </p:sp>
      <p:graphicFrame>
        <p:nvGraphicFramePr>
          <p:cNvPr id="14" name="Zástupný symbol pro obsah 13">
            <a:extLst>
              <a:ext uri="{FF2B5EF4-FFF2-40B4-BE49-F238E27FC236}">
                <a16:creationId xmlns:a16="http://schemas.microsoft.com/office/drawing/2014/main" id="{134F4B87-DFFD-4B92-8290-1147610B787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96485491"/>
              </p:ext>
            </p:extLst>
          </p:nvPr>
        </p:nvGraphicFramePr>
        <p:xfrm>
          <a:off x="3443287" y="2449146"/>
          <a:ext cx="5305425" cy="362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8414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E0A2FE74-974E-41A8-A228-787FE04108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i="1">
                <a:cs typeface="Arial"/>
              </a:rPr>
              <a:t>Agregovaný hrubý zisk </a:t>
            </a:r>
            <a:endParaRPr lang="cs-CZ" i="1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1704FC4-C97E-41C6-A638-B2BBFD51F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1153" y="1702859"/>
            <a:ext cx="5260975" cy="823912"/>
          </a:xfrm>
        </p:spPr>
        <p:txBody>
          <a:bodyPr/>
          <a:lstStyle/>
          <a:p>
            <a:pPr algn="ctr"/>
            <a:r>
              <a:rPr lang="cs-CZ" i="1">
                <a:cs typeface="Arial"/>
              </a:rPr>
              <a:t>Vážená průměrná hrubá marže</a:t>
            </a:r>
            <a:endParaRPr lang="cs-CZ" i="1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9FE7257-9000-40D6-9AE9-BECAACBCBE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lIns="0" tIns="0" rIns="0" bIns="0" anchor="t"/>
          <a:lstStyle/>
          <a:p>
            <a:r>
              <a:rPr lang="cs-CZ">
                <a:cs typeface="Arial"/>
              </a:rPr>
              <a:t>Komparace vývoje hrubého zisku a hrubé marže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>
                <a:solidFill>
                  <a:schemeClr val="tx1"/>
                </a:solidFill>
                <a:cs typeface="Arial"/>
              </a:rPr>
              <a:t>Úroveň hrubého zisku a hrubé marže v čase rostla</a:t>
            </a:r>
            <a:endParaRPr lang="cs-CZ" sz="240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CC2C7722-346D-4069-A769-89A7306DDC6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7334488"/>
              </p:ext>
            </p:extLst>
          </p:nvPr>
        </p:nvGraphicFramePr>
        <p:xfrm>
          <a:off x="828672" y="2091112"/>
          <a:ext cx="5470528" cy="403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AEE2056C-B4DF-4FA0-ADB8-5F5723F1553A}"/>
              </a:ext>
              <a:ext uri="{147F2762-F138-4A5C-976F-8EAC2B608ADB}">
                <a16:predDERef xmlns:a16="http://schemas.microsoft.com/office/drawing/2014/main" pred="{4CF67EBD-CDA8-5ADB-A3E3-346E37490BFE}"/>
              </a:ext>
            </a:extLst>
          </p:cNvPr>
          <p:cNvGraphicFramePr>
            <a:graphicFrameLocks noGrp="1"/>
          </p:cNvGraphicFramePr>
          <p:nvPr>
            <p:ph sz="half" idx="15"/>
            <p:extLst>
              <p:ext uri="{D42A27DB-BD31-4B8C-83A1-F6EECF244321}">
                <p14:modId xmlns:p14="http://schemas.microsoft.com/office/powerpoint/2010/main" val="2453894370"/>
              </p:ext>
            </p:extLst>
          </p:nvPr>
        </p:nvGraphicFramePr>
        <p:xfrm>
          <a:off x="6248400" y="2091111"/>
          <a:ext cx="5673728" cy="3961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1686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719C43D6-92DF-4578-AA52-C7FE38A262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lIns="0" tIns="0" rIns="0" bIns="0" anchor="t"/>
          <a:lstStyle/>
          <a:p>
            <a:r>
              <a:rPr lang="cs-CZ">
                <a:cs typeface="Arial"/>
              </a:rPr>
              <a:t>Změna ekonomických ukazatelů </a:t>
            </a:r>
            <a:r>
              <a:rPr lang="cs-CZ" sz="2800">
                <a:cs typeface="Arial"/>
              </a:rPr>
              <a:t>(mezi roky 2005 a 2021)</a:t>
            </a:r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819BAF-3716-4A80-81FE-89BF0BC8AC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68C35C4-DBA6-4077-B5D9-245E7ED4E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990837"/>
              </p:ext>
            </p:extLst>
          </p:nvPr>
        </p:nvGraphicFramePr>
        <p:xfrm>
          <a:off x="884853" y="1221551"/>
          <a:ext cx="10515600" cy="389274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0707307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230810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8058854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42957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2005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2021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err="1">
                          <a:effectLst/>
                        </a:rPr>
                        <a:t>Změna</a:t>
                      </a:r>
                      <a:r>
                        <a:rPr lang="en-GB" sz="2400">
                          <a:effectLst/>
                        </a:rPr>
                        <a:t> </a:t>
                      </a:r>
                      <a:r>
                        <a:rPr lang="cs-CZ" sz="2400">
                          <a:effectLst/>
                        </a:rPr>
                        <a:t>[</a:t>
                      </a:r>
                      <a:r>
                        <a:rPr lang="en-GB" sz="2400">
                          <a:effectLst/>
                        </a:rPr>
                        <a:t>%</a:t>
                      </a:r>
                      <a:r>
                        <a:rPr lang="cs-CZ" sz="2400">
                          <a:effectLst/>
                        </a:rPr>
                        <a:t>]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2826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Inflace (CPI)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100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136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5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36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5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2679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Tržby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172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24 </a:t>
                      </a:r>
                      <a:r>
                        <a:rPr lang="en-GB" sz="24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mld</a:t>
                      </a:r>
                      <a:r>
                        <a:rPr lang="en-GB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en-GB" sz="24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Kč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368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62 </a:t>
                      </a:r>
                      <a:r>
                        <a:rPr lang="en-GB" sz="2400" err="1">
                          <a:effectLst/>
                        </a:rPr>
                        <a:t>mld</a:t>
                      </a:r>
                      <a:r>
                        <a:rPr lang="en-GB" sz="2400">
                          <a:effectLst/>
                        </a:rPr>
                        <a:t>. </a:t>
                      </a:r>
                      <a:r>
                        <a:rPr lang="en-GB" sz="2400" err="1">
                          <a:effectLst/>
                        </a:rPr>
                        <a:t>Kč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114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02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2093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Hrubý zisk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15 </a:t>
                      </a:r>
                      <a:r>
                        <a:rPr lang="en-GB" sz="24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mld</a:t>
                      </a:r>
                      <a:r>
                        <a:rPr lang="en-GB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en-GB" sz="24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Kč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15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3 </a:t>
                      </a:r>
                      <a:r>
                        <a:rPr lang="en-GB" sz="24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mld</a:t>
                      </a:r>
                      <a:r>
                        <a:rPr lang="en-GB" sz="24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en-GB" sz="24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Kč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385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72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8777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Hrubá marže 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83 %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</a:t>
                      </a:r>
                      <a:r>
                        <a:rPr lang="cs-CZ" sz="2400">
                          <a:effectLst/>
                        </a:rPr>
                        <a:t>,</a:t>
                      </a:r>
                      <a:r>
                        <a:rPr lang="en-GB" sz="2400">
                          <a:effectLst/>
                        </a:rPr>
                        <a:t>14 %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-</a:t>
                      </a:r>
                      <a:endParaRPr lang="cs-CZ" sz="24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4313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endParaRPr lang="cs-CZ" sz="240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endParaRPr lang="en-GB" sz="240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endParaRPr lang="en-GB" sz="240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endParaRPr lang="en-GB" sz="240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96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400">
                          <a:effectLst/>
                        </a:rPr>
                        <a:t>Nominální HDP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effectLst/>
                        </a:rPr>
                        <a:t>3</a:t>
                      </a:r>
                      <a:r>
                        <a:rPr lang="cs-CZ" sz="2400">
                          <a:effectLst/>
                        </a:rPr>
                        <a:t> </a:t>
                      </a:r>
                      <a:r>
                        <a:rPr lang="en-GB" sz="2400">
                          <a:effectLst/>
                        </a:rPr>
                        <a:t>286 </a:t>
                      </a:r>
                      <a:r>
                        <a:rPr lang="en-GB" sz="2400" err="1">
                          <a:effectLst/>
                        </a:rPr>
                        <a:t>mld</a:t>
                      </a:r>
                      <a:r>
                        <a:rPr lang="en-GB" sz="2400">
                          <a:effectLst/>
                        </a:rPr>
                        <a:t>. </a:t>
                      </a:r>
                      <a:r>
                        <a:rPr lang="en-GB" sz="2400" err="1">
                          <a:effectLst/>
                        </a:rPr>
                        <a:t>Kč</a:t>
                      </a:r>
                      <a:endParaRPr lang="en-GB" sz="240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effectLst/>
                        </a:rPr>
                        <a:t>6</a:t>
                      </a:r>
                      <a:r>
                        <a:rPr lang="cs-CZ" sz="2400">
                          <a:effectLst/>
                        </a:rPr>
                        <a:t> </a:t>
                      </a:r>
                      <a:r>
                        <a:rPr lang="en-GB" sz="2400">
                          <a:effectLst/>
                        </a:rPr>
                        <a:t>109 </a:t>
                      </a:r>
                      <a:r>
                        <a:rPr lang="en-GB" sz="2400" err="1">
                          <a:effectLst/>
                        </a:rPr>
                        <a:t>mld</a:t>
                      </a:r>
                      <a:r>
                        <a:rPr lang="en-GB" sz="2400">
                          <a:effectLst/>
                        </a:rPr>
                        <a:t>. </a:t>
                      </a:r>
                      <a:r>
                        <a:rPr lang="en-GB" sz="2400" err="1">
                          <a:effectLst/>
                        </a:rPr>
                        <a:t>Kč</a:t>
                      </a:r>
                      <a:endParaRPr lang="en-GB" sz="240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effectLst/>
                        </a:rPr>
                        <a:t>85,91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2543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400">
                          <a:effectLst/>
                        </a:rPr>
                        <a:t>Průměrná mzda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effectLst/>
                        </a:rPr>
                        <a:t>18</a:t>
                      </a:r>
                      <a:r>
                        <a:rPr lang="cs-CZ" sz="2400">
                          <a:effectLst/>
                        </a:rPr>
                        <a:t> </a:t>
                      </a:r>
                      <a:r>
                        <a:rPr lang="en-GB" sz="2400">
                          <a:effectLst/>
                        </a:rPr>
                        <a:t>344 </a:t>
                      </a:r>
                      <a:r>
                        <a:rPr lang="en-GB" sz="2400" err="1">
                          <a:effectLst/>
                        </a:rPr>
                        <a:t>Kč</a:t>
                      </a:r>
                      <a:endParaRPr lang="en-GB" sz="240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effectLst/>
                        </a:rPr>
                        <a:t>37</a:t>
                      </a:r>
                      <a:r>
                        <a:rPr lang="cs-CZ" sz="2400">
                          <a:effectLst/>
                        </a:rPr>
                        <a:t> </a:t>
                      </a:r>
                      <a:r>
                        <a:rPr lang="en-GB" sz="2400">
                          <a:effectLst/>
                        </a:rPr>
                        <a:t>839 </a:t>
                      </a:r>
                      <a:r>
                        <a:rPr lang="en-GB" sz="2400" err="1">
                          <a:effectLst/>
                        </a:rPr>
                        <a:t>Kč</a:t>
                      </a:r>
                      <a:endParaRPr lang="en-GB" sz="240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400">
                          <a:effectLst/>
                        </a:rPr>
                        <a:t>106,27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0374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309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9DD36744-30E5-2318-E9C5-6F152AD66B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lIns="0" tIns="0" rIns="0" bIns="0" anchor="t"/>
          <a:lstStyle/>
          <a:p>
            <a:r>
              <a:rPr lang="cs-CZ">
                <a:cs typeface="Arial"/>
              </a:rPr>
              <a:t>Shrnutí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384195-BCFD-144D-AC98-FBCE338A9F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lIns="0" tIns="0" rIns="0" bIns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Trh má strukturu asymetrického oligopolu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Schwarz </a:t>
            </a:r>
            <a:r>
              <a:rPr lang="cs-CZ" err="1"/>
              <a:t>Gruppe</a:t>
            </a:r>
            <a:r>
              <a:rPr lang="cs-CZ"/>
              <a:t> (28 %) a REWE Group (15 %)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Stupeň a úroveň koncentrace se nacházejí na evropském průměru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Maloobchodní trh má velice podobnou strukturu s Estonskem, Německem </a:t>
            </a:r>
            <a:br>
              <a:rPr lang="cs-CZ"/>
            </a:br>
            <a:r>
              <a:rPr lang="cs-CZ"/>
              <a:t>a Velkou Británií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Stabilizovanější vývoj od roku 2017 se promítl do růstu obchodních marží </a:t>
            </a:r>
            <a:br>
              <a:rPr lang="cs-CZ"/>
            </a:br>
            <a:r>
              <a:rPr lang="cs-CZ"/>
              <a:t>a přirážek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Je možné pozorovat trend v růstu hrubých zisků a hrubých marží</a:t>
            </a:r>
          </a:p>
          <a:p>
            <a:r>
              <a:rPr lang="cs-CZ"/>
              <a:t>Budoucí výzkum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Komparace výkonnosti hlavních firem na trzích s podobnou strukturou (Německo a Velká Británie)</a:t>
            </a:r>
          </a:p>
        </p:txBody>
      </p:sp>
    </p:spTree>
    <p:extLst>
      <p:ext uri="{BB962C8B-B14F-4D97-AF65-F5344CB8AC3E}">
        <p14:creationId xmlns:p14="http://schemas.microsoft.com/office/powerpoint/2010/main" val="2840130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6C8B0-159D-AA88-33F2-225D40C2E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D6A6F964-0BE1-C9AF-04E5-66EFC68BD8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2779011"/>
          </a:xfrm>
        </p:spPr>
        <p:txBody>
          <a:bodyPr lIns="0" tIns="0" rIns="0" bIns="0" anchor="t"/>
          <a:lstStyle/>
          <a:p>
            <a:endParaRPr lang="cs-CZ"/>
          </a:p>
          <a:p>
            <a:r>
              <a:rPr lang="cs-CZ"/>
              <a:t>Analýza maloobchodního prodeje v nespecializovaných prodejnách v České republice</a:t>
            </a:r>
          </a:p>
          <a:p>
            <a:endParaRPr lang="cs-CZ"/>
          </a:p>
          <a:p>
            <a:r>
              <a:rPr lang="cs-CZ">
                <a:cs typeface="Arial"/>
              </a:rPr>
              <a:t>Studie: </a:t>
            </a:r>
            <a:r>
              <a:rPr lang="cs-CZ" sz="2800" b="0" i="0" u="sng">
                <a:solidFill>
                  <a:srgbClr val="0563C1"/>
                </a:solidFill>
                <a:effectLst/>
                <a:latin typeface="Cambria" panose="02040503050406030204" pitchFamily="18" charset="0"/>
                <a:hlinkClick r:id="rId2"/>
              </a:rPr>
              <a:t>https://ideas.repec.org/p/men/wpaper/93_2024.html</a:t>
            </a:r>
            <a:endParaRPr lang="cs-CZ" sz="2800">
              <a:cs typeface="Arial"/>
            </a:endParaRPr>
          </a:p>
          <a:p>
            <a:endParaRPr lang="cs-CZ">
              <a:cs typeface="Arial"/>
            </a:endParaRPr>
          </a:p>
          <a:p>
            <a:r>
              <a:rPr lang="cs-CZ">
                <a:cs typeface="Arial"/>
              </a:rPr>
              <a:t>Děkujeme za pozornost.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D77E2FE-111E-32A5-BE28-606DEC5266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85823" y="5005137"/>
            <a:ext cx="10826752" cy="1202873"/>
          </a:xfrm>
        </p:spPr>
        <p:txBody>
          <a:bodyPr/>
          <a:lstStyle/>
          <a:p>
            <a:r>
              <a:rPr lang="cs-CZ"/>
              <a:t>Ing. Michal Mádr, Ph.D.</a:t>
            </a:r>
          </a:p>
          <a:p>
            <a:r>
              <a:rPr lang="cs-CZ"/>
              <a:t>Ing. Radek Náplava, Ph.D.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47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FF69C588-E8DE-42AA-A599-1932C79106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/>
              <a:t>Motivace a obsah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E449B5-5381-4D84-8F24-93835DC1EA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lIns="0" tIns="0" rIns="0" bIns="0" anchor="t"/>
          <a:lstStyle/>
          <a:p>
            <a:r>
              <a:rPr lang="cs-CZ"/>
              <a:t>Trhy obecně tendují k vyšší koncentraci </a:t>
            </a:r>
            <a:r>
              <a:rPr lang="cs-CZ">
                <a:sym typeface="Wingdings" panose="05000000000000000000" pitchFamily="2" charset="2"/>
              </a:rPr>
              <a:t> jak to ovlivňuje tržní poměry? </a:t>
            </a:r>
          </a:p>
          <a:p>
            <a:endParaRPr lang="cs-CZ">
              <a:sym typeface="Wingdings" panose="05000000000000000000" pitchFamily="2" charset="2"/>
            </a:endParaRPr>
          </a:p>
          <a:p>
            <a:r>
              <a:rPr lang="cs-CZ">
                <a:sym typeface="Wingdings" panose="05000000000000000000" pitchFamily="2" charset="2"/>
              </a:rPr>
              <a:t>Aplikace na maloobchod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>
                <a:sym typeface="Wingdings" panose="05000000000000000000" pitchFamily="2" charset="2"/>
              </a:rPr>
              <a:t>Určení typu tržní struktury</a:t>
            </a:r>
            <a:endParaRPr lang="cs-CZ">
              <a:cs typeface="Arial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>
                <a:sym typeface="Wingdings" panose="05000000000000000000" pitchFamily="2" charset="2"/>
              </a:rPr>
              <a:t>Vývoj koncentrace v evropském kontextu</a:t>
            </a:r>
            <a:endParaRPr lang="cs-CZ">
              <a:cs typeface="Arial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>
                <a:sym typeface="Wingdings" panose="05000000000000000000" pitchFamily="2" charset="2"/>
              </a:rPr>
              <a:t>Fúze a akvizice jako možný faktor vyšší koncentrace</a:t>
            </a:r>
            <a:endParaRPr lang="cs-CZ">
              <a:cs typeface="Arial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>
                <a:sym typeface="Wingdings" panose="05000000000000000000" pitchFamily="2" charset="2"/>
              </a:rPr>
              <a:t>Vývoj rentability hlavních firem</a:t>
            </a:r>
            <a:endParaRPr lang="cs-CZ">
              <a:cs typeface="Arial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>
                <a:sym typeface="Wingdings" panose="05000000000000000000" pitchFamily="2" charset="2"/>
              </a:rPr>
              <a:t>Vývoj marží hlavních firem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96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FF69C588-E8DE-42AA-A599-1932C79106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/>
              <a:t>Metodika I.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E449B5-5381-4D84-8F24-93835DC1EA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85823" y="1193099"/>
            <a:ext cx="10826752" cy="5245800"/>
          </a:xfrm>
        </p:spPr>
        <p:txBody>
          <a:bodyPr lIns="0" tIns="0" rIns="0" bIns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2005 až 2021 (2022)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Rozvahy a výkazy zisků a ztrát (</a:t>
            </a:r>
            <a:r>
              <a:rPr lang="cs-CZ">
                <a:hlinkClick r:id="rId2"/>
              </a:rPr>
              <a:t>www.justice.cz</a:t>
            </a:r>
            <a:r>
              <a:rPr lang="cs-CZ"/>
              <a:t>)</a:t>
            </a:r>
            <a:endParaRPr lang="cs-CZ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32 největších společností</a:t>
            </a:r>
            <a:endParaRPr lang="cs-CZ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Pro rok 2022 chybí data pro tři firmy (Kaufland Česká republika v.o.s., Kubík a.s. a </a:t>
            </a:r>
            <a:r>
              <a:rPr lang="cs-CZ" err="1"/>
              <a:t>PeMaP</a:t>
            </a:r>
            <a:r>
              <a:rPr lang="cs-CZ"/>
              <a:t> s.r.o.)</a:t>
            </a:r>
            <a:endParaRPr lang="cs-CZ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/>
          </a:p>
          <a:p>
            <a:r>
              <a:rPr lang="cs-CZ"/>
              <a:t>Vymezení trhu:</a:t>
            </a:r>
            <a:endParaRPr lang="cs-CZ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CZ-NACE 47.1 (Maloobchod v nespecializovaných prodejnách)</a:t>
            </a:r>
            <a:endParaRPr lang="cs-CZ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CZ-NACE 47.11 (Maloobchod s převahou potravin, nápojů a tabákových výrobků v nespecializovaných prodejnách)</a:t>
            </a:r>
            <a:endParaRPr lang="cs-CZ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>
                <a:cs typeface="Arial"/>
              </a:rPr>
              <a:t>Zdroj: Český statistický úřad</a:t>
            </a:r>
          </a:p>
        </p:txBody>
      </p:sp>
    </p:spTree>
    <p:extLst>
      <p:ext uri="{BB962C8B-B14F-4D97-AF65-F5344CB8AC3E}">
        <p14:creationId xmlns:p14="http://schemas.microsoft.com/office/powerpoint/2010/main" val="290536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BAC495DC-A3E7-4302-9B0A-106FEB078C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/>
              <a:t>Metodika II. </a:t>
            </a:r>
            <a:r>
              <a:rPr lang="cs-CZ" sz="2800"/>
              <a:t>(přehled analyzovaných firem)</a:t>
            </a:r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CC373C-5A70-4A88-BEE6-B79025E165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3677" y="916961"/>
            <a:ext cx="11297267" cy="5820044"/>
          </a:xfrm>
        </p:spPr>
        <p:txBody>
          <a:bodyPr lIns="0" tIns="0" rIns="0" bIns="0" anchor="t"/>
          <a:lstStyle/>
          <a:p>
            <a:r>
              <a:rPr lang="cs-CZ">
                <a:cs typeface="Arial"/>
              </a:rPr>
              <a:t>6 největších soutěžitelů (8/9 firem):</a:t>
            </a:r>
            <a:endParaRPr lang="cs-CZ"/>
          </a:p>
          <a:p>
            <a:pPr marL="342900" indent="-342900">
              <a:buFont typeface="Arial"/>
              <a:buChar char="•"/>
            </a:pPr>
            <a:r>
              <a:rPr lang="cs-CZ">
                <a:solidFill>
                  <a:srgbClr val="000000"/>
                </a:solidFill>
                <a:cs typeface="Arial"/>
              </a:rPr>
              <a:t>Albert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solidFill>
                  <a:srgbClr val="000000"/>
                </a:solidFill>
                <a:cs typeface="Arial"/>
              </a:rPr>
              <a:t>Billa a Penny (REWE Group)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solidFill>
                  <a:srgbClr val="000000"/>
                </a:solidFill>
                <a:cs typeface="Arial"/>
              </a:rPr>
              <a:t>Globus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solidFill>
                  <a:srgbClr val="000000"/>
                </a:solidFill>
                <a:cs typeface="Arial"/>
              </a:rPr>
              <a:t>Kaufland a Lidl (Schwarz </a:t>
            </a:r>
            <a:r>
              <a:rPr lang="cs-CZ" err="1">
                <a:solidFill>
                  <a:srgbClr val="000000"/>
                </a:solidFill>
                <a:cs typeface="Arial"/>
              </a:rPr>
              <a:t>Gruppe</a:t>
            </a:r>
            <a:r>
              <a:rPr lang="cs-CZ">
                <a:solidFill>
                  <a:srgbClr val="000000"/>
                </a:solidFill>
                <a:cs typeface="Arial"/>
              </a:rPr>
              <a:t>)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solidFill>
                  <a:srgbClr val="000000"/>
                </a:solidFill>
                <a:cs typeface="Arial"/>
              </a:rPr>
              <a:t>Makro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solidFill>
                  <a:srgbClr val="000000"/>
                </a:solidFill>
              </a:rPr>
              <a:t>Tesco </a:t>
            </a:r>
            <a:r>
              <a:rPr lang="cs-CZ" err="1">
                <a:solidFill>
                  <a:srgbClr val="000000"/>
                </a:solidFill>
              </a:rPr>
              <a:t>Store</a:t>
            </a:r>
            <a:r>
              <a:rPr lang="cs-CZ">
                <a:solidFill>
                  <a:srgbClr val="000000"/>
                </a:solidFill>
              </a:rPr>
              <a:t> a Tesco </a:t>
            </a:r>
            <a:r>
              <a:rPr lang="cs-CZ" err="1">
                <a:solidFill>
                  <a:srgbClr val="000000"/>
                </a:solidFill>
              </a:rPr>
              <a:t>Franchise</a:t>
            </a:r>
            <a:r>
              <a:rPr lang="cs-CZ">
                <a:solidFill>
                  <a:srgbClr val="000000"/>
                </a:solidFill>
              </a:rPr>
              <a:t> (Skupina Tesco)</a:t>
            </a:r>
            <a:endParaRPr lang="cs-CZ">
              <a:cs typeface="Arial"/>
            </a:endParaRPr>
          </a:p>
          <a:p>
            <a:r>
              <a:rPr lang="cs-CZ"/>
              <a:t>23 ostatních firem:</a:t>
            </a:r>
            <a:endParaRPr lang="cs-CZ"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cs-CZ" err="1">
                <a:cs typeface="Arial"/>
              </a:rPr>
              <a:t>Astur</a:t>
            </a:r>
            <a:r>
              <a:rPr lang="cs-CZ">
                <a:cs typeface="Arial"/>
              </a:rPr>
              <a:t> &amp; </a:t>
            </a:r>
            <a:r>
              <a:rPr lang="cs-CZ" err="1">
                <a:cs typeface="Arial"/>
              </a:rPr>
              <a:t>Qanto</a:t>
            </a:r>
            <a:r>
              <a:rPr lang="cs-CZ">
                <a:cs typeface="Arial"/>
              </a:rPr>
              <a:t>, CBA NUGET, COOP Centrum družstvo, COOP Morava, CS EDEKA, ČEPOS,  DLC Napajedla, FLOSMAN, HRUŠKA, JASO-DISTRIBUTOR, JIP </a:t>
            </a:r>
            <a:r>
              <a:rPr lang="cs-CZ" err="1">
                <a:cs typeface="Arial"/>
              </a:rPr>
              <a:t>výchočeská</a:t>
            </a:r>
            <a:r>
              <a:rPr lang="cs-CZ">
                <a:cs typeface="Arial"/>
              </a:rPr>
              <a:t>, KBJ VELKOOBCHODY, Košík.cz, Kubík, NORMA, </a:t>
            </a:r>
            <a:r>
              <a:rPr lang="cs-CZ" err="1">
                <a:cs typeface="Arial"/>
              </a:rPr>
              <a:t>PeMaP</a:t>
            </a:r>
            <a:r>
              <a:rPr lang="cs-CZ">
                <a:cs typeface="Arial"/>
              </a:rPr>
              <a:t>, PLUS – DISCOUNT, </a:t>
            </a:r>
            <a:r>
              <a:rPr lang="cs-CZ" err="1">
                <a:cs typeface="Arial"/>
              </a:rPr>
              <a:t>ProVektor</a:t>
            </a:r>
            <a:r>
              <a:rPr lang="cs-CZ">
                <a:cs typeface="Arial"/>
              </a:rPr>
              <a:t>, RAPO Brno, ROSA market,</a:t>
            </a:r>
            <a:br>
              <a:rPr lang="cs-CZ">
                <a:cs typeface="Arial"/>
              </a:rPr>
            </a:br>
            <a:r>
              <a:rPr lang="cs-CZ">
                <a:cs typeface="Arial"/>
              </a:rPr>
              <a:t>SPAR, TAMDA FOOD, VELKÁ PECKA</a:t>
            </a:r>
          </a:p>
        </p:txBody>
      </p:sp>
    </p:spTree>
    <p:extLst>
      <p:ext uri="{BB962C8B-B14F-4D97-AF65-F5344CB8AC3E}">
        <p14:creationId xmlns:p14="http://schemas.microsoft.com/office/powerpoint/2010/main" val="122246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BAC495DC-A3E7-4302-9B0A-106FEB078C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/>
              <a:t>Metodika III. </a:t>
            </a:r>
            <a:r>
              <a:rPr lang="cs-CZ" sz="2800"/>
              <a:t>(ukazatele koncentrace trhu)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>
                <a:extLst>
                  <a:ext uri="{FF2B5EF4-FFF2-40B4-BE49-F238E27FC236}">
                    <a16:creationId xmlns:a16="http://schemas.microsoft.com/office/drawing/2014/main" id="{E8CC373C-5A70-4A88-BEE6-B79025E165CE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/>
            <p:txBody>
              <a:bodyPr/>
              <a:lstStyle/>
              <a:p>
                <a:r>
                  <a:rPr lang="cs-CZ"/>
                  <a:t>Tržní struktura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r>
                  <a:rPr lang="cs-CZ"/>
                  <a:t>Asymetrický oligopol: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 &gt; 15 % </m:t>
                    </m:r>
                    <m:r>
                      <m:rPr>
                        <m:sty m:val="p"/>
                      </m:rPr>
                      <a:rPr lang="cs-CZ">
                        <a:latin typeface="Cambria Math" panose="02040503050406030204" pitchFamily="18" charset="0"/>
                      </a:rPr>
                      <m:t>Λ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 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 &gt; 5 % </m:t>
                    </m:r>
                    <m:r>
                      <m:rPr>
                        <m:sty m:val="p"/>
                      </m:rPr>
                      <a:rPr lang="cs-CZ">
                        <a:latin typeface="Cambria Math" panose="02040503050406030204" pitchFamily="18" charset="0"/>
                      </a:rPr>
                      <m:t>Λ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 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 &gt; 1,5 × 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cs-CZ"/>
              </a:p>
              <a:p>
                <a:pPr lvl="0"/>
                <a:endParaRPr lang="cs-CZ"/>
              </a:p>
              <a:p>
                <a:pPr lvl="0"/>
                <a:r>
                  <a:rPr lang="cs-CZ"/>
                  <a:t>Stupeň koncentrace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𝐶𝑅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limLoc m:val="undOvr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/>
                  <a:t> 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endParaRPr lang="cs-CZ"/>
              </a:p>
              <a:p>
                <a:pPr lvl="0"/>
                <a:r>
                  <a:rPr lang="cs-CZ"/>
                  <a:t>Úroveň koncentrace (</a:t>
                </a:r>
                <a:r>
                  <a:rPr lang="cs-CZ" err="1"/>
                  <a:t>Herfindahl-Hirschmanův</a:t>
                </a:r>
                <a:r>
                  <a:rPr lang="cs-CZ"/>
                  <a:t> index)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𝐻𝐻𝐼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limLoc m:val="undOvr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  <m:e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cs-CZ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cs-CZ" i="1">
                        <a:latin typeface="Cambria Math" panose="02040503050406030204" pitchFamily="18" charset="0"/>
                      </a:rPr>
                      <m:t>+…+</m:t>
                    </m:r>
                    <m:sSubSup>
                      <m:sSub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/>
                  <a:t> 	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endParaRPr lang="cs-CZ"/>
              </a:p>
            </p:txBody>
          </p:sp>
        </mc:Choice>
        <mc:Fallback xmlns="">
          <p:sp>
            <p:nvSpPr>
              <p:cNvPr id="3" name="Zástupný symbol pro text 2">
                <a:extLst>
                  <a:ext uri="{FF2B5EF4-FFF2-40B4-BE49-F238E27FC236}">
                    <a16:creationId xmlns:a16="http://schemas.microsoft.com/office/drawing/2014/main" id="{E8CC373C-5A70-4A88-BEE6-B79025E165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blipFill>
                <a:blip r:embed="rId2"/>
                <a:stretch>
                  <a:fillRect l="-1689" t="-1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04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2A9A294B-7452-4149-82DE-8C3831038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916" y="1702857"/>
            <a:ext cx="5461335" cy="823914"/>
          </a:xfrm>
        </p:spPr>
        <p:txBody>
          <a:bodyPr/>
          <a:lstStyle/>
          <a:p>
            <a:pPr algn="ctr"/>
            <a:r>
              <a:rPr lang="cs-CZ" i="1"/>
              <a:t>Vývoj tržních podílů šesti hlavních soutěžitelů při zohlednění vlastnictví</a:t>
            </a:r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5F62C57-0638-44B9-837C-6CD2788C9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i="1" dirty="0"/>
              <a:t>Vývoj tržních podílů osmi hlavních firem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text 4">
                <a:extLst>
                  <a:ext uri="{FF2B5EF4-FFF2-40B4-BE49-F238E27FC236}">
                    <a16:creationId xmlns:a16="http://schemas.microsoft.com/office/drawing/2014/main" id="{AABFB7A3-2ED0-4216-9225-1257199F4126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/>
            <p:txBody>
              <a:bodyPr/>
              <a:lstStyle/>
              <a:p>
                <a:r>
                  <a:rPr lang="cs-CZ" dirty="0"/>
                  <a:t>Vývoj tržní struktury </a:t>
                </a:r>
                <a:r>
                  <a:rPr lang="cs-CZ" sz="2800" dirty="0"/>
                  <a:t>(největší firmy)</a:t>
                </a:r>
              </a:p>
              <a:p>
                <a:r>
                  <a:rPr lang="cs-CZ" sz="2800" dirty="0">
                    <a:solidFill>
                      <a:schemeClr val="tx1"/>
                    </a:solidFill>
                  </a:rPr>
                  <a:t>Asymetrický oligopol: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 &gt; 15 % </m:t>
                    </m:r>
                    <m:r>
                      <m:rPr>
                        <m:sty m:val="p"/>
                      </m:rPr>
                      <a:rPr lang="cs-CZ" sz="2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Λ</m:t>
                    </m:r>
                    <m:r>
                      <a:rPr lang="cs-CZ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 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cs-CZ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 &gt; 5 % </m:t>
                    </m:r>
                    <m:r>
                      <m:rPr>
                        <m:sty m:val="p"/>
                      </m:rPr>
                      <a:rPr lang="cs-CZ" sz="2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Λ</m:t>
                    </m:r>
                    <m:r>
                      <a:rPr lang="cs-CZ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 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 &gt; 1,5 × </m:t>
                    </m:r>
                    <m:sSub>
                      <m:sSub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Zástupný symbol pro text 4">
                <a:extLst>
                  <a:ext uri="{FF2B5EF4-FFF2-40B4-BE49-F238E27FC236}">
                    <a16:creationId xmlns:a16="http://schemas.microsoft.com/office/drawing/2014/main" id="{AABFB7A3-2ED0-4216-9225-1257199F4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blipFill>
                <a:blip r:embed="rId2"/>
                <a:stretch>
                  <a:fillRect l="-2252" t="-11290" b="-107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Zástupný symbol pro obsah 9">
            <a:extLst>
              <a:ext uri="{FF2B5EF4-FFF2-40B4-BE49-F238E27FC236}">
                <a16:creationId xmlns:a16="http://schemas.microsoft.com/office/drawing/2014/main" id="{436626F1-F7DD-40DF-81BB-663165420CA1}"/>
              </a:ext>
            </a:extLst>
          </p:cNvPr>
          <p:cNvGraphicFramePr>
            <a:graphicFrameLocks noGrp="1"/>
          </p:cNvGraphicFramePr>
          <p:nvPr>
            <p:ph sz="half" idx="15"/>
            <p:extLst>
              <p:ext uri="{D42A27DB-BD31-4B8C-83A1-F6EECF244321}">
                <p14:modId xmlns:p14="http://schemas.microsoft.com/office/powerpoint/2010/main" val="1118810877"/>
              </p:ext>
            </p:extLst>
          </p:nvPr>
        </p:nvGraphicFramePr>
        <p:xfrm>
          <a:off x="6511589" y="2463262"/>
          <a:ext cx="5461335" cy="357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774935FF-DEB6-4AAF-B0EE-66E141D0FF00}"/>
              </a:ext>
              <a:ext uri="{147F2762-F138-4A5C-976F-8EAC2B608ADB}">
                <a16:predDERef xmlns:a16="http://schemas.microsoft.com/office/drawing/2014/main" pred="{998571C9-503B-792D-3E93-FF5DA6C3C26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4561218"/>
              </p:ext>
            </p:extLst>
          </p:nvPr>
        </p:nvGraphicFramePr>
        <p:xfrm>
          <a:off x="885825" y="2527300"/>
          <a:ext cx="5210175" cy="3514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70432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AF101D3-B4CB-4BEB-AF60-5C175251F087}"/>
              </a:ext>
            </a:extLst>
          </p:cNvPr>
          <p:cNvSpPr/>
          <p:nvPr/>
        </p:nvSpPr>
        <p:spPr>
          <a:xfrm>
            <a:off x="4898567" y="6083288"/>
            <a:ext cx="1961535" cy="2075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07D3B71-3C01-288E-B9C2-5C190420730A}"/>
              </a:ext>
            </a:extLst>
          </p:cNvPr>
          <p:cNvSpPr/>
          <p:nvPr/>
        </p:nvSpPr>
        <p:spPr>
          <a:xfrm>
            <a:off x="4898567" y="6313278"/>
            <a:ext cx="1961535" cy="2075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4773AAA-D88E-60A7-7173-95CB0F46DC0B}"/>
              </a:ext>
            </a:extLst>
          </p:cNvPr>
          <p:cNvSpPr/>
          <p:nvPr/>
        </p:nvSpPr>
        <p:spPr>
          <a:xfrm>
            <a:off x="2937032" y="5875751"/>
            <a:ext cx="1961535" cy="2075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764F03-0450-9746-91E1-C5659EE58AEA}"/>
              </a:ext>
            </a:extLst>
          </p:cNvPr>
          <p:cNvSpPr/>
          <p:nvPr/>
        </p:nvSpPr>
        <p:spPr>
          <a:xfrm>
            <a:off x="885823" y="6309689"/>
            <a:ext cx="1961535" cy="2075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F293C60-2046-3AC7-2AA8-956F3D319F5B}"/>
              </a:ext>
            </a:extLst>
          </p:cNvPr>
          <p:cNvSpPr/>
          <p:nvPr/>
        </p:nvSpPr>
        <p:spPr>
          <a:xfrm>
            <a:off x="2937032" y="6083288"/>
            <a:ext cx="1961535" cy="2075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F072D6AE-1FD4-4583-B90D-86B4A6AE0E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5825" y="126894"/>
            <a:ext cx="10826750" cy="619125"/>
          </a:xfrm>
        </p:spPr>
        <p:txBody>
          <a:bodyPr/>
          <a:lstStyle/>
          <a:p>
            <a:r>
              <a:rPr lang="cs-CZ"/>
              <a:t>Vývoj tržní struktury </a:t>
            </a:r>
            <a:r>
              <a:rPr lang="cs-CZ" sz="2800"/>
              <a:t>(konkurenční lem)</a:t>
            </a:r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BDDBF65-EA07-4160-BD93-07BA2F936E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  <a:p>
            <a:endParaRPr lang="cs-CZ"/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27ED8E94-5297-4072-8094-E0C709C3B089}"/>
              </a:ext>
              <a:ext uri="{147F2762-F138-4A5C-976F-8EAC2B608ADB}">
                <a16:predDERef xmlns:a16="http://schemas.microsoft.com/office/drawing/2014/main" pred="{8A8E685A-9A82-4505-ADE4-2768005CBF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943734"/>
              </p:ext>
            </p:extLst>
          </p:nvPr>
        </p:nvGraphicFramePr>
        <p:xfrm>
          <a:off x="542925" y="649989"/>
          <a:ext cx="11065601" cy="5953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355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280540A-2FD2-40DE-AA84-8EDA239733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lIns="0" tIns="0" rIns="0" bIns="0" anchor="t"/>
          <a:lstStyle/>
          <a:p>
            <a:r>
              <a:rPr lang="cs-CZ"/>
              <a:t>Stupeň koncentrace </a:t>
            </a:r>
            <a:r>
              <a:rPr lang="cs-CZ" sz="2800"/>
              <a:t>(CR6)</a:t>
            </a:r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65777ED-7376-427B-85DB-2762CB3A59B7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05550" y="1200149"/>
            <a:ext cx="5407025" cy="5008921"/>
          </a:xfrm>
        </p:spPr>
        <p:txBody>
          <a:bodyPr lIns="0" tIns="0" rIns="0" bIns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>
                <a:cs typeface="Arial"/>
              </a:rPr>
              <a:t>CR5 (bez Globusu): 70 %</a:t>
            </a:r>
            <a:endParaRPr lang="cs-CZ"/>
          </a:p>
          <a:p>
            <a:r>
              <a:rPr lang="cs-CZ">
                <a:cs typeface="Arial"/>
              </a:rPr>
              <a:t>Podobné hodnoty:</a:t>
            </a:r>
            <a:endParaRPr lang="cs-CZ"/>
          </a:p>
          <a:p>
            <a:pPr marL="342900" indent="-342900">
              <a:buFont typeface="Arial"/>
              <a:buChar char="•"/>
            </a:pPr>
            <a:r>
              <a:rPr lang="cs-CZ"/>
              <a:t>Estonsko </a:t>
            </a:r>
            <a:r>
              <a:rPr lang="cs-CZ" sz="2000"/>
              <a:t>(</a:t>
            </a:r>
            <a:r>
              <a:rPr lang="cs-CZ" sz="2000" err="1"/>
              <a:t>Popluga</a:t>
            </a:r>
            <a:r>
              <a:rPr lang="cs-CZ" sz="2000"/>
              <a:t> et al., 2014)</a:t>
            </a:r>
            <a:endParaRPr lang="cs-CZ" sz="2000"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cs-CZ"/>
              <a:t>Německo </a:t>
            </a:r>
            <a:r>
              <a:rPr lang="cs-CZ" sz="2000"/>
              <a:t>(Statista, 2024)</a:t>
            </a:r>
            <a:endParaRPr lang="cs-CZ" sz="2000"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cs-CZ"/>
              <a:t>Srbsko </a:t>
            </a:r>
            <a:r>
              <a:rPr lang="cs-CZ" sz="2000"/>
              <a:t>(</a:t>
            </a:r>
            <a:r>
              <a:rPr lang="cs-CZ" sz="2000" err="1"/>
              <a:t>Vukmirović</a:t>
            </a:r>
            <a:r>
              <a:rPr lang="cs-CZ" sz="2000"/>
              <a:t> et al., 2018)</a:t>
            </a:r>
            <a:endParaRPr lang="cs-CZ" sz="2000"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cs-CZ"/>
              <a:t>Velká Británie </a:t>
            </a:r>
            <a:r>
              <a:rPr lang="cs-CZ" sz="2000"/>
              <a:t>(</a:t>
            </a:r>
            <a:r>
              <a:rPr lang="cs-CZ" sz="2000" err="1"/>
              <a:t>Competition</a:t>
            </a:r>
            <a:r>
              <a:rPr lang="cs-CZ" sz="2000"/>
              <a:t> &amp; </a:t>
            </a:r>
            <a:r>
              <a:rPr lang="cs-CZ" sz="2000" err="1"/>
              <a:t>Markets</a:t>
            </a:r>
            <a:r>
              <a:rPr lang="cs-CZ" sz="2000"/>
              <a:t> </a:t>
            </a:r>
            <a:r>
              <a:rPr lang="cs-CZ" sz="2000" err="1"/>
              <a:t>Authority</a:t>
            </a:r>
            <a:r>
              <a:rPr lang="cs-CZ" sz="2000"/>
              <a:t>, 2023)</a:t>
            </a:r>
            <a:endParaRPr lang="cs-CZ" sz="2000">
              <a:cs typeface="Arial"/>
            </a:endParaRPr>
          </a:p>
          <a:p>
            <a:r>
              <a:rPr lang="cs-CZ">
                <a:cs typeface="Arial"/>
              </a:rPr>
              <a:t>Vyšší hodnoty:</a:t>
            </a:r>
          </a:p>
          <a:p>
            <a:pPr marL="342900" indent="-342900">
              <a:buFont typeface="Arial"/>
              <a:buChar char="•"/>
            </a:pPr>
            <a:r>
              <a:rPr lang="cs-CZ"/>
              <a:t>Belgie 84 % </a:t>
            </a:r>
            <a:r>
              <a:rPr lang="cs-CZ" sz="2000"/>
              <a:t>(Statista, 2022a)</a:t>
            </a:r>
            <a:endParaRPr lang="cs-CZ" sz="2000"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cs-CZ"/>
              <a:t>Francie 85 % </a:t>
            </a:r>
            <a:r>
              <a:rPr lang="cs-CZ" sz="2000"/>
              <a:t>(Statista, 2014)</a:t>
            </a:r>
            <a:endParaRPr lang="cs-CZ" sz="2000">
              <a:cs typeface="Arial"/>
            </a:endParaRPr>
          </a:p>
          <a:p>
            <a:endParaRPr 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17818A08-D2A3-4024-B164-929DC993DF3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9532646"/>
              </p:ext>
            </p:extLst>
          </p:nvPr>
        </p:nvGraphicFramePr>
        <p:xfrm>
          <a:off x="669925" y="1200150"/>
          <a:ext cx="5407025" cy="5008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9835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280540A-2FD2-40DE-AA84-8EDA239733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/>
              <a:t>Úroveň koncentrace </a:t>
            </a:r>
            <a:r>
              <a:rPr lang="cs-CZ" sz="2800"/>
              <a:t>(</a:t>
            </a:r>
            <a:r>
              <a:rPr lang="cs-CZ" sz="2800" err="1"/>
              <a:t>Herfindahl-Hirschmanův</a:t>
            </a:r>
            <a:r>
              <a:rPr lang="cs-CZ" sz="2800"/>
              <a:t> index)</a:t>
            </a:r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65777ED-7376-427B-85DB-2762CB3A59B7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05550" y="1200149"/>
            <a:ext cx="5407025" cy="5238749"/>
          </a:xfrm>
        </p:spPr>
        <p:txBody>
          <a:bodyPr lIns="0" tIns="0" rIns="0" bIns="0" anchor="t"/>
          <a:lstStyle/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Před 2013: nekoncentrovaný trh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Po 2013: středně koncentrovaný trh</a:t>
            </a:r>
          </a:p>
          <a:p>
            <a:endParaRPr lang="cs-CZ">
              <a:cs typeface="Arial"/>
            </a:endParaRPr>
          </a:p>
          <a:p>
            <a:r>
              <a:rPr lang="cs-CZ"/>
              <a:t>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/>
              <a:t>Podobná úroveň: Velká Británie </a:t>
            </a:r>
            <a:r>
              <a:rPr lang="cs-CZ" sz="2000"/>
              <a:t>(</a:t>
            </a:r>
            <a:r>
              <a:rPr lang="cs-CZ" sz="2000" err="1"/>
              <a:t>Competition</a:t>
            </a:r>
            <a:r>
              <a:rPr lang="cs-CZ" sz="2000"/>
              <a:t> &amp; </a:t>
            </a:r>
            <a:r>
              <a:rPr lang="cs-CZ" sz="2000" err="1"/>
              <a:t>Markets</a:t>
            </a:r>
            <a:r>
              <a:rPr lang="cs-CZ" sz="2000"/>
              <a:t> </a:t>
            </a:r>
            <a:r>
              <a:rPr lang="cs-CZ" sz="2000" err="1"/>
              <a:t>Authority</a:t>
            </a:r>
            <a:r>
              <a:rPr lang="cs-CZ" sz="2000"/>
              <a:t>, 2023)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Nižší koncentrace: Maďarsko a Polsko </a:t>
            </a:r>
            <a:r>
              <a:rPr lang="cs-CZ" sz="2000">
                <a:cs typeface="Arial"/>
              </a:rPr>
              <a:t>(</a:t>
            </a:r>
            <a:r>
              <a:rPr lang="cs-CZ" sz="2000" err="1">
                <a:cs typeface="Arial"/>
              </a:rPr>
              <a:t>Danusevics</a:t>
            </a:r>
            <a:r>
              <a:rPr lang="cs-CZ" sz="2000">
                <a:cs typeface="Arial"/>
              </a:rPr>
              <a:t>, 2021)</a:t>
            </a:r>
          </a:p>
          <a:p>
            <a:pPr marL="342900" indent="-342900">
              <a:buFont typeface="Arial"/>
              <a:buChar char="•"/>
            </a:pPr>
            <a:r>
              <a:rPr lang="cs-CZ">
                <a:cs typeface="Arial"/>
              </a:rPr>
              <a:t>Vyšší koncentrace: Slovensko a Rakousko </a:t>
            </a:r>
            <a:r>
              <a:rPr lang="cs-CZ" sz="2000">
                <a:cs typeface="Arial"/>
              </a:rPr>
              <a:t>(</a:t>
            </a:r>
            <a:r>
              <a:rPr lang="cs-CZ" sz="2000" err="1">
                <a:cs typeface="Arial"/>
              </a:rPr>
              <a:t>Bundeswettbewerbsbehörde</a:t>
            </a:r>
            <a:r>
              <a:rPr lang="cs-CZ" sz="2000">
                <a:cs typeface="Arial"/>
              </a:rPr>
              <a:t>, 2023; </a:t>
            </a:r>
            <a:r>
              <a:rPr lang="cs-CZ" sz="2000" err="1">
                <a:cs typeface="Arial"/>
              </a:rPr>
              <a:t>Danusevics</a:t>
            </a:r>
            <a:r>
              <a:rPr lang="cs-CZ" sz="2000">
                <a:cs typeface="Arial"/>
              </a:rPr>
              <a:t>, 2021)</a:t>
            </a:r>
            <a:endParaRPr lang="cs-CZ">
              <a:cs typeface="Arial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2301ABDB-9DAC-0CDC-7102-90B0820ADEB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0979726"/>
              </p:ext>
            </p:extLst>
          </p:nvPr>
        </p:nvGraphicFramePr>
        <p:xfrm>
          <a:off x="885825" y="1200150"/>
          <a:ext cx="5191125" cy="506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7326517"/>
      </p:ext>
    </p:extLst>
  </p:cSld>
  <p:clrMapOvr>
    <a:masterClrMapping/>
  </p:clrMapOvr>
</p:sld>
</file>

<file path=ppt/theme/theme1.xml><?xml version="1.0" encoding="utf-8"?>
<a:theme xmlns:a="http://schemas.openxmlformats.org/drawingml/2006/main" name="MENDELU">
  <a:themeElements>
    <a:clrScheme name="MENDELU">
      <a:dk1>
        <a:srgbClr val="000000"/>
      </a:dk1>
      <a:lt1>
        <a:srgbClr val="FFFFFF"/>
      </a:lt1>
      <a:dk2>
        <a:srgbClr val="78BE14"/>
      </a:dk2>
      <a:lt2>
        <a:srgbClr val="7F7F7F"/>
      </a:lt2>
      <a:accent1>
        <a:srgbClr val="CE9700"/>
      </a:accent1>
      <a:accent2>
        <a:srgbClr val="0A5028"/>
      </a:accent2>
      <a:accent3>
        <a:srgbClr val="8C0A00"/>
      </a:accent3>
      <a:accent4>
        <a:srgbClr val="0046A0"/>
      </a:accent4>
      <a:accent5>
        <a:srgbClr val="AA006E"/>
      </a:accent5>
      <a:accent6>
        <a:srgbClr val="00AAB4"/>
      </a:accent6>
      <a:hlink>
        <a:srgbClr val="7F7F7F"/>
      </a:hlink>
      <a:folHlink>
        <a:srgbClr val="BFBFB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_prezentace_PEF_new.pot [režim kompatibility]" id="{C564B7C5-3211-4742-9DFC-50B6AF631765}" vid="{36F259CC-24DA-44DA-973A-8BB5C39ABE7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282469FEDF2C4395A85520C7D79863" ma:contentTypeVersion="17" ma:contentTypeDescription="Vytvoří nový dokument" ma:contentTypeScope="" ma:versionID="e369d2f71f0aff6d67ceaac55be2a555">
  <xsd:schema xmlns:xsd="http://www.w3.org/2001/XMLSchema" xmlns:xs="http://www.w3.org/2001/XMLSchema" xmlns:p="http://schemas.microsoft.com/office/2006/metadata/properties" xmlns:ns3="4d887572-f047-4d10-b2db-e278d68d6774" xmlns:ns4="a15fb183-4c1a-4498-a175-d16ef4ff1e7c" targetNamespace="http://schemas.microsoft.com/office/2006/metadata/properties" ma:root="true" ma:fieldsID="748aee8be0e4f4ee04df228f0ae25e09" ns3:_="" ns4:_="">
    <xsd:import namespace="4d887572-f047-4d10-b2db-e278d68d6774"/>
    <xsd:import namespace="a15fb183-4c1a-4498-a175-d16ef4ff1e7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87572-f047-4d10-b2db-e278d68d67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5fb183-4c1a-4498-a175-d16ef4ff1e7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d887572-f047-4d10-b2db-e278d68d6774" xsi:nil="true"/>
  </documentManagement>
</p:properties>
</file>

<file path=customXml/itemProps1.xml><?xml version="1.0" encoding="utf-8"?>
<ds:datastoreItem xmlns:ds="http://schemas.openxmlformats.org/officeDocument/2006/customXml" ds:itemID="{4B136F41-EF6C-4428-9F57-02A17F72A7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71AC03-05AC-4403-B468-215B201171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887572-f047-4d10-b2db-e278d68d6774"/>
    <ds:schemaRef ds:uri="a15fb183-4c1a-4498-a175-d16ef4ff1e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42A0ED-2630-4C0F-A37E-619EE1DE97AB}">
  <ds:schemaRefs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a15fb183-4c1a-4498-a175-d16ef4ff1e7c"/>
    <ds:schemaRef ds:uri="http://purl.org/dc/elements/1.1/"/>
    <ds:schemaRef ds:uri="4d887572-f047-4d10-b2db-e278d68d6774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sablona_prezentace_PEF_new</Template>
  <TotalTime>78</TotalTime>
  <Words>1004</Words>
  <Application>Microsoft Office PowerPoint</Application>
  <PresentationFormat>Širokoúhlá obrazovka</PresentationFormat>
  <Paragraphs>162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Cambria Math</vt:lpstr>
      <vt:lpstr>MENDELU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Mádr</dc:creator>
  <cp:lastModifiedBy>Martina Vojtechovska (PHD Media)</cp:lastModifiedBy>
  <cp:revision>13</cp:revision>
  <dcterms:created xsi:type="dcterms:W3CDTF">2024-01-11T14:08:38Z</dcterms:created>
  <dcterms:modified xsi:type="dcterms:W3CDTF">2024-01-16T16:12:06Z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0x01010010282469FEDF2C4395A85520C7D79863</vt:lpwstr>
  </property>
</Properties>
</file>