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embeddedFontLst>
    <p:embeddedFont>
      <p:font typeface="Arial CE" panose="020B0604020202020204" pitchFamily="34" charset="0"/>
      <p:regular r:id="rId12"/>
      <p:bold r:id="rId13"/>
      <p:italic r:id="rId14"/>
      <p:boldItalic r:id="rId15"/>
    </p:embeddedFont>
    <p:embeddedFont>
      <p:font typeface="Barlow" panose="00000500000000000000" pitchFamily="2" charset="-18"/>
      <p:regular r:id="rId16"/>
      <p:bold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pos="688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708" y="-640"/>
      </p:cViewPr>
      <p:guideLst>
        <p:guide orient="horz" pos="1389"/>
        <p:guide pos="688"/>
        <p:guide orient="horz" pos="2183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60000000000001E-2"/>
          <c:y val="8.949E-2"/>
          <c:w val="0.63227500000000003"/>
          <c:h val="0.842903999999999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Nikdy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21.120999999999999</c:v>
                </c:pt>
                <c:pt idx="1">
                  <c:v>21.175999999999998</c:v>
                </c:pt>
                <c:pt idx="2">
                  <c:v>21.088000000000001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8C-4798-B183-FCD8AC3AED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Méně než jednou ročně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22.414000000000001</c:v>
                </c:pt>
                <c:pt idx="1">
                  <c:v>29.411999999999999</c:v>
                </c:pt>
                <c:pt idx="2">
                  <c:v>18.367000000000001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8C-4798-B183-FCD8AC3AED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Ročně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round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18.966000000000001</c:v>
                </c:pt>
                <c:pt idx="1">
                  <c:v>20</c:v>
                </c:pt>
                <c:pt idx="2">
                  <c:v>18.367000000000001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78C-4798-B183-FCD8AC3AED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Měsíčně</c:v>
                </c:pt>
              </c:strCache>
            </c:strRef>
          </c:tx>
          <c:spPr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16.809999999999999</c:v>
                </c:pt>
                <c:pt idx="1">
                  <c:v>18.824000000000002</c:v>
                </c:pt>
                <c:pt idx="2">
                  <c:v>15.646000000000001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78C-4798-B183-FCD8AC3AED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Týdně</c:v>
                </c:pt>
              </c:strCache>
            </c:strRef>
          </c:tx>
          <c:spPr>
            <a:prstGeom prst="rect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2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14.654999999999999</c:v>
                </c:pt>
                <c:pt idx="1">
                  <c:v>7.0590000000000002</c:v>
                </c:pt>
                <c:pt idx="2">
                  <c:v>19.047999999999998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78C-4798-B183-FCD8AC3AED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Denně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4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6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6.0339999999999998</c:v>
                </c:pt>
                <c:pt idx="1">
                  <c:v>3.5289999999999999</c:v>
                </c:pt>
                <c:pt idx="2">
                  <c:v>7.4829999999999997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78C-4798-B183-FCD8AC3A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2091760"/>
        <c:axId val="672076400"/>
      </c:barChart>
      <c:lineChart>
        <c:grouping val="percentStacke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T2B</c:v>
                </c:pt>
              </c:strCache>
            </c:strRef>
          </c:tx>
          <c:spPr bwMode="auto">
            <a:prstGeom prst="rect">
              <a:avLst/>
            </a:prstGeom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8-778C-4798-B183-FCD8AC3AED3F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778C-4798-B183-FCD8AC3AED3F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A-778C-4798-B183-FCD8AC3AE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Novináři</c:v>
                </c:pt>
                <c:pt idx="1">
                  <c:v>Veřejnoprávní média</c:v>
                </c:pt>
                <c:pt idx="2">
                  <c:v>Soukromá média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20.689</c:v>
                </c:pt>
                <c:pt idx="1">
                  <c:v>10.588000000000001</c:v>
                </c:pt>
                <c:pt idx="2">
                  <c:v>26.530999999999999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78C-4798-B183-FCD8AC3A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091760"/>
        <c:axId val="672076400"/>
      </c:lineChart>
      <c:catAx>
        <c:axId val="67209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Barlow"/>
                <a:ea typeface="Arial"/>
                <a:cs typeface="Arial"/>
              </a:defRPr>
            </a:pPr>
            <a:endParaRPr lang="cs-CZ"/>
          </a:p>
        </c:txPr>
        <c:crossAx val="672076400"/>
        <c:crosses val="autoZero"/>
        <c:auto val="1"/>
        <c:lblAlgn val="ctr"/>
        <c:lblOffset val="100"/>
        <c:noMultiLvlLbl val="0"/>
      </c:catAx>
      <c:valAx>
        <c:axId val="67207640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/>
                <a:ea typeface="Arial"/>
                <a:cs typeface="Arial"/>
              </a:defRPr>
            </a:pPr>
            <a:endParaRPr lang="cs-CZ"/>
          </a:p>
        </c:txPr>
        <c:crossAx val="67209176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3121400000000003"/>
          <c:y val="9.4889000000000001E-2"/>
          <c:w val="0.259411"/>
          <c:h val="0.60409500000000005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 bwMode="auto">
    <a:xfrm>
      <a:off x="0" y="1687587"/>
      <a:ext cx="4110184" cy="392136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0D0-4154-AD04-8E8D8B0DA8CE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0D0-4154-AD04-8E8D8B0DA8CE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B0D0-4154-AD04-8E8D8B0DA8CE}"/>
                </c:ext>
              </c:extLst>
            </c:dLbl>
            <c:dLbl>
              <c:idx val="3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0D0-4154-AD04-8E8D8B0DA8CE}"/>
                </c:ext>
              </c:extLst>
            </c:dLbl>
            <c:dLbl>
              <c:idx val="4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B0D0-4154-AD04-8E8D8B0DA8CE}"/>
                </c:ext>
              </c:extLst>
            </c:dLbl>
            <c:dLbl>
              <c:idx val="5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0D0-4154-AD04-8E8D8B0DA8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Verbální útok, online (Nadávky, křik, ubližování nebo negativní či diskriminační komentáře)</c:v>
                </c:pt>
                <c:pt idx="1">
                  <c:v>Verbální útok, osobní (Nadávky, křik, ubližování nebo negativní či diskriminační komentáře vyskytující se offline)</c:v>
                </c:pt>
                <c:pt idx="2">
                  <c:v>Vyhrožování nebo zastrašování (Vyhrožování, pronásledování, vydírání, nátlak, výhrůžný dopis nebo e-mail, vyhrožování čl</c:v>
                </c:pt>
                <c:pt idx="3">
                  <c:v>Právní hrozba (trestní oznámení, žaloba) / SLAPP přímo spojená s vaší prací (SLAPP znamená Strategická žaloba proti účas</c:v>
                </c:pt>
                <c:pt idx="4">
                  <c:v>Fyzický útok (Postrkování, bití, kopání, plivání, osahávání, zraňování, fyzické bránění, házení/ničení předmětů)</c:v>
                </c:pt>
                <c:pt idx="5">
                  <c:v>Jiné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62.161999999999999</c:v>
                </c:pt>
                <c:pt idx="1">
                  <c:v>17.838000000000001</c:v>
                </c:pt>
                <c:pt idx="2">
                  <c:v>9.73</c:v>
                </c:pt>
                <c:pt idx="3">
                  <c:v>4.8650000000000002</c:v>
                </c:pt>
                <c:pt idx="4">
                  <c:v>2.1619999999999999</c:v>
                </c:pt>
                <c:pt idx="5">
                  <c:v>3.2429999999999999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D0-4154-AD04-8E8D8B0DA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0623103"/>
        <c:axId val="540627903"/>
      </c:barChart>
      <c:catAx>
        <c:axId val="54062310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40627903"/>
        <c:crosses val="autoZero"/>
        <c:auto val="1"/>
        <c:lblAlgn val="ctr"/>
        <c:lblOffset val="100"/>
        <c:noMultiLvlLbl val="0"/>
      </c:catAx>
      <c:valAx>
        <c:axId val="54062790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40623103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985819" y="1498981"/>
      <a:ext cx="2253501" cy="419990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8E-46C7-82CC-9E0436AA24DC}"/>
              </c:ext>
            </c:extLst>
          </c:dPt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58E-46C7-82CC-9E0436AA24DC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58E-46C7-82CC-9E0436AA24DC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458E-46C7-82CC-9E0436AA24DC}"/>
                </c:ext>
              </c:extLst>
            </c:dLbl>
            <c:dLbl>
              <c:idx val="3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58E-46C7-82CC-9E0436AA24DC}"/>
                </c:ext>
              </c:extLst>
            </c:dLbl>
            <c:dLbl>
              <c:idx val="4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458E-46C7-82CC-9E0436AA24DC}"/>
                </c:ext>
              </c:extLst>
            </c:dLbl>
            <c:dLbl>
              <c:idx val="5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58E-46C7-82CC-9E0436AA24DC}"/>
                </c:ext>
              </c:extLst>
            </c:dLbl>
            <c:dLbl>
              <c:idx val="6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58E-46C7-82CC-9E0436AA2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Ano, incident byl prodiskutovaný s kolegou/kolegyní</c:v>
                </c:pt>
                <c:pt idx="1">
                  <c:v>Ano, incident byl prodiskutovaný s rodinou a blízkým okolím</c:v>
                </c:pt>
                <c:pt idx="2">
                  <c:v>Ano, incident byl projednaný s mým zaměstnavatelem</c:v>
                </c:pt>
                <c:pt idx="3">
                  <c:v>Ano, incident byl prodiskutovaný s policií</c:v>
                </c:pt>
                <c:pt idx="4">
                  <c:v>Ano, incident jsem nahlásil/a či diskutoval/a s...</c:v>
                </c:pt>
                <c:pt idx="5">
                  <c:v>Ano, incident byl nahlášený policii</c:v>
                </c:pt>
                <c:pt idx="6">
                  <c:v>Ne, incident nebyl prodiskutovaný, ani nahlášený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25.405000000000001</c:v>
                </c:pt>
                <c:pt idx="1">
                  <c:v>13.513999999999999</c:v>
                </c:pt>
                <c:pt idx="2">
                  <c:v>12.432</c:v>
                </c:pt>
                <c:pt idx="3">
                  <c:v>1.6220000000000001</c:v>
                </c:pt>
                <c:pt idx="4">
                  <c:v>1.6220000000000001</c:v>
                </c:pt>
                <c:pt idx="5">
                  <c:v>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8E-46C7-82CC-9E0436AA2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0623103"/>
        <c:axId val="540627903"/>
      </c:barChart>
      <c:catAx>
        <c:axId val="54062310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40627903"/>
        <c:crosses val="autoZero"/>
        <c:auto val="1"/>
        <c:lblAlgn val="ctr"/>
        <c:lblOffset val="100"/>
        <c:noMultiLvlLbl val="0"/>
      </c:catAx>
      <c:valAx>
        <c:axId val="54062790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40623103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4211784" y="1498981"/>
      <a:ext cx="1505356" cy="419990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01999999999996E-2"/>
          <c:y val="3.3263000000000001E-2"/>
          <c:w val="0.68784800000000001"/>
          <c:h val="0.93347500000000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D-4DF0-B908-ABD2849D70A4}"/>
              </c:ext>
            </c:extLst>
          </c:dPt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63D-4DF0-B908-ABD2849D70A4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63D-4DF0-B908-ABD2849D70A4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63D-4DF0-B908-ABD2849D70A4}"/>
                </c:ext>
              </c:extLst>
            </c:dLbl>
            <c:dLbl>
              <c:idx val="3"/>
              <c:layout>
                <c:manualLayout>
                  <c:x val="-0.12654799999999999"/>
                  <c:y val="0"/>
                </c:manualLayout>
              </c:layout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63D-4DF0-B908-ABD2849D70A4}"/>
                </c:ext>
              </c:extLst>
            </c:dLbl>
            <c:dLbl>
              <c:idx val="4"/>
              <c:layout>
                <c:manualLayout>
                  <c:x val="-3.3745999999999998E-2"/>
                  <c:y val="0"/>
                </c:manualLayout>
              </c:layout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63D-4DF0-B908-ABD2849D70A4}"/>
                </c:ext>
              </c:extLst>
            </c:dLbl>
            <c:dLbl>
              <c:idx val="5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163D-4DF0-B908-ABD2849D70A4}"/>
                </c:ext>
              </c:extLst>
            </c:dLbl>
            <c:dLbl>
              <c:idx val="6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63D-4DF0-B908-ABD2849D70A4}"/>
                </c:ext>
              </c:extLst>
            </c:dLbl>
            <c:dLbl>
              <c:idx val="7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163D-4DF0-B908-ABD2849D70A4}"/>
                </c:ext>
              </c:extLst>
            </c:dLbl>
            <c:dLbl>
              <c:idx val="8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163D-4DF0-B908-ABD2849D7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Nevyhodnotil/a jsem to jako natolik závažné</c:v>
                </c:pt>
                <c:pt idx="1">
                  <c:v>Takové incidenty jsou součástí mé práce</c:v>
                </c:pt>
                <c:pt idx="2">
                  <c:v>Nedává to smysl, stejně se s tím nic neudělá</c:v>
                </c:pt>
                <c:pt idx="3">
                  <c:v>Nepřemýšlel/a jsem nad tím</c:v>
                </c:pt>
                <c:pt idx="4">
                  <c:v>Událost byla vyřešena na místě</c:v>
                </c:pt>
                <c:pt idx="5">
                  <c:v>Mohlo by to poškodit moji pozici</c:v>
                </c:pt>
                <c:pt idx="6">
                  <c:v>Stydím se za incident</c:v>
                </c:pt>
                <c:pt idx="7">
                  <c:v>Někdo jiný mě od toho odradil</c:v>
                </c:pt>
                <c:pt idx="8">
                  <c:v>Jiné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44.143999999999998</c:v>
                </c:pt>
                <c:pt idx="1">
                  <c:v>28.829000000000001</c:v>
                </c:pt>
                <c:pt idx="2">
                  <c:v>14.414</c:v>
                </c:pt>
                <c:pt idx="3">
                  <c:v>4.5049999999999999</c:v>
                </c:pt>
                <c:pt idx="4">
                  <c:v>3.6040000000000001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4.5049999999999999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3D-4DF0-B908-ABD2849D7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0623103"/>
        <c:axId val="540627903"/>
      </c:barChart>
      <c:catAx>
        <c:axId val="54062310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40627903"/>
        <c:crosses val="autoZero"/>
        <c:auto val="1"/>
        <c:lblAlgn val="ctr"/>
        <c:lblOffset val="100"/>
        <c:noMultiLvlLbl val="0"/>
      </c:catAx>
      <c:valAx>
        <c:axId val="54062790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40623103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878537" y="1470771"/>
      <a:ext cx="1505356" cy="419990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858-4300-9B74-AFDE787E18BB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858-4300-9B74-AFDE787E18BB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9858-4300-9B74-AFDE787E18BB}"/>
                </c:ext>
              </c:extLst>
            </c:dLbl>
            <c:dLbl>
              <c:idx val="3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858-4300-9B74-AFDE787E1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Ohrožení novinářů je aktuální a skutečnou hrozbou pro svobodu tisku</c:v>
                </c:pt>
                <c:pt idx="1">
                  <c:v>Riziko útoku a výhrůžek ovlivňuje práci novináře</c:v>
                </c:pt>
                <c:pt idx="2">
                  <c:v>Útoky a výhrůžky způsobily, že novináři jsou v posledních letech opatrnější</c:v>
                </c:pt>
                <c:pt idx="3">
                  <c:v>Už jsem někdy zvažoval/a, že skončím jako novinář, protože jsem se musel/a vyrovnat s útoky a výhrůžkami.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34.914000000000001</c:v>
                </c:pt>
                <c:pt idx="1">
                  <c:v>43.433999999999997</c:v>
                </c:pt>
                <c:pt idx="2">
                  <c:v>35.344999999999999</c:v>
                </c:pt>
                <c:pt idx="3">
                  <c:v>9.4830000000000005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8-4300-9B74-AFDE787E18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Rozhodně souhlasím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858-4300-9B74-AFDE787E18BB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9858-4300-9B74-AFDE787E18BB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858-4300-9B74-AFDE787E18BB}"/>
                </c:ext>
              </c:extLst>
            </c:dLbl>
            <c:dLbl>
              <c:idx val="3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9858-4300-9B74-AFDE787E1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Ohrožení novinářů je aktuální a skutečnou hrozbou pro svobodu tisku</c:v>
                </c:pt>
                <c:pt idx="1">
                  <c:v>Riziko útoku a výhrůžek ovlivňuje práci novináře</c:v>
                </c:pt>
                <c:pt idx="2">
                  <c:v>Útoky a výhrůžky způsobily, že novináři jsou v posledních letech opatrnější</c:v>
                </c:pt>
                <c:pt idx="3">
                  <c:v>Už jsem někdy zvažoval/a, že skončím jako novinář, protože jsem se musel/a vyrovnat s útoky a výhrůžkami.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44.396999999999998</c:v>
                </c:pt>
                <c:pt idx="1">
                  <c:v>26.724</c:v>
                </c:pt>
                <c:pt idx="2">
                  <c:v>8.6210000000000004</c:v>
                </c:pt>
                <c:pt idx="3">
                  <c:v>4.7409999999999997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58-4300-9B74-AFDE787E1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638463"/>
        <c:axId val="540640383"/>
      </c:barChart>
      <c:catAx>
        <c:axId val="540638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Barlow"/>
                <a:ea typeface="Arial"/>
                <a:cs typeface="Arial"/>
              </a:defRPr>
            </a:pPr>
            <a:endParaRPr lang="cs-CZ"/>
          </a:p>
        </c:txPr>
        <c:crossAx val="540640383"/>
        <c:crosses val="autoZero"/>
        <c:auto val="1"/>
        <c:lblAlgn val="ctr"/>
        <c:lblOffset val="100"/>
        <c:noMultiLvlLbl val="0"/>
      </c:catAx>
      <c:valAx>
        <c:axId val="54064038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40638463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018600000000001"/>
          <c:y val="0.85648500000000005"/>
          <c:w val="0.50981399999999999"/>
          <c:h val="5.8959999999999999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 bwMode="auto">
    <a:xfrm>
      <a:off x="438182" y="1646788"/>
      <a:ext cx="6104431" cy="435571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Novináři, kteří uvádí, že jejich zaměstnavatel nabízí alespoň dostatek opatření*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27E-48FB-B7E5-196D302CA82E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27E-48FB-B7E5-196D302CA82E}"/>
                </c:ext>
              </c:extLst>
            </c:dLbl>
            <c:dLbl>
              <c:idx val="2"/>
              <c:layout>
                <c:manualLayout>
                  <c:x val="-4.7089999999999996E-3"/>
                  <c:y val="1.9012999999999999E-2"/>
                </c:manualLayout>
              </c:layout>
              <c:numFmt formatCode="0&quot;%&quot;" sourceLinked="0"/>
              <c:spPr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927E-48FB-B7E5-196D302CA82E}"/>
                </c:ext>
              </c:extLst>
            </c:dLbl>
            <c:dLbl>
              <c:idx val="3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27E-48FB-B7E5-196D302CA82E}"/>
                </c:ext>
              </c:extLst>
            </c:dLbl>
            <c:dLbl>
              <c:idx val="4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927E-48FB-B7E5-196D302CA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 25 let</c:v>
                </c:pt>
                <c:pt idx="1">
                  <c:v>26-35 let</c:v>
                </c:pt>
                <c:pt idx="2">
                  <c:v>36-45 let</c:v>
                </c:pt>
                <c:pt idx="3">
                  <c:v>46-55 let</c:v>
                </c:pt>
                <c:pt idx="4">
                  <c:v>56 let a více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54.545000000000002</c:v>
                </c:pt>
                <c:pt idx="1">
                  <c:v>51.563000000000002</c:v>
                </c:pt>
                <c:pt idx="2">
                  <c:v>62.902999999999999</c:v>
                </c:pt>
                <c:pt idx="3">
                  <c:v>87.837999999999994</c:v>
                </c:pt>
                <c:pt idx="4">
                  <c:v>76.19014285714286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27E-48FB-B7E5-196D302CA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576879"/>
        <c:axId val="505574479"/>
      </c:lineChart>
      <c:catAx>
        <c:axId val="50557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Barlow"/>
                <a:ea typeface="Arial"/>
                <a:cs typeface="Arial"/>
              </a:defRPr>
            </a:pPr>
            <a:endParaRPr lang="cs-CZ"/>
          </a:p>
        </c:txPr>
        <c:crossAx val="505574479"/>
        <c:crosses val="autoZero"/>
        <c:auto val="1"/>
        <c:lblAlgn val="ctr"/>
        <c:lblOffset val="100"/>
        <c:noMultiLvlLbl val="0"/>
      </c:catAx>
      <c:valAx>
        <c:axId val="505574479"/>
        <c:scaling>
          <c:orientation val="minMax"/>
        </c:scaling>
        <c:delete val="0"/>
        <c:axPos val="l"/>
        <c:numFmt formatCode="0&quot;%&quot;" sourceLinked="0"/>
        <c:majorTickMark val="out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/>
                <a:ea typeface="Arial"/>
                <a:cs typeface="Arial"/>
              </a:defRPr>
            </a:pPr>
            <a:endParaRPr lang="cs-CZ"/>
          </a:p>
        </c:txPr>
        <c:crossAx val="50557687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t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 bwMode="auto">
    <a:xfrm>
      <a:off x="6969775" y="1646789"/>
      <a:ext cx="5083680" cy="388579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96"/>
          <c:y val="3.1521E-2"/>
          <c:w val="0.89515999999999996"/>
          <c:h val="0.527548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Donut (Data)</c:v>
                </c:pt>
              </c:strCache>
            </c:strRef>
          </c:tx>
          <c:spPr>
            <a:prstGeom prst="rect">
              <a:avLst/>
            </a:prstGeom>
            <a:ln w="6350">
              <a:solidFill>
                <a:schemeClr val="accent1"/>
              </a:solidFill>
            </a:ln>
          </c:spPr>
          <c:dPt>
            <c:idx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E9-434F-A38C-A67AAF0D3ECE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E9-434F-A38C-A67AAF0D3ECE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E9-434F-A38C-A67AAF0D3ECE}"/>
              </c:ext>
            </c:extLst>
          </c:dPt>
          <c:cat>
            <c:strRef>
              <c:f>Sheet1!$A$2:$A$4</c:f>
              <c:strCache>
                <c:ptCount val="3"/>
                <c:pt idx="0">
                  <c:v>Buffer</c:v>
                </c:pt>
                <c:pt idx="1">
                  <c:v>Example series name
across two lines</c:v>
                </c:pt>
                <c:pt idx="2">
                  <c:v>Buffer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1">
                  <c:v>0.13793</c:v>
                </c:pt>
                <c:pt idx="2">
                  <c:v>0.86207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E9-434F-A38C-A67AAF0D3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903316" y="1975319"/>
      <a:ext cx="2520000" cy="3599996"/>
    </a:xfrm>
    <a:prstGeom prst="rect">
      <a:avLst/>
    </a:prstGeom>
    <a:noFill/>
    <a:ln>
      <a:noFill/>
    </a:ln>
    <a:effectLst/>
  </c:spPr>
  <c:txPr>
    <a:bodyPr/>
    <a:lstStyle/>
    <a:p>
      <a:pPr>
        <a:defRPr sz="2400">
          <a:latin typeface="+mn-lt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Spíše pokojen/a</c:v>
                </c:pt>
              </c:strCache>
            </c:strRef>
          </c:tx>
          <c:spPr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D7B-4FD3-A486-C476AA6CB460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D7B-4FD3-A486-C476AA6CB460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D7B-4FD3-A486-C476AA6CB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Právní pomoc</c:v>
                </c:pt>
                <c:pt idx="1">
                  <c:v>Bezpečnostní pomoc</c:v>
                </c:pt>
                <c:pt idx="2">
                  <c:v>Psychologická pomoc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21.875</c:v>
                </c:pt>
                <c:pt idx="1">
                  <c:v>31.25</c:v>
                </c:pt>
                <c:pt idx="2">
                  <c:v>15.625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7B-4FD3-A486-C476AA6CB4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Rozhodně spokojen/a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D7B-4FD3-A486-C476AA6CB460}"/>
                </c:ext>
              </c:extLst>
            </c:dLbl>
            <c:dLbl>
              <c:idx val="1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D7B-4FD3-A486-C476AA6CB460}"/>
                </c:ext>
              </c:extLst>
            </c:dLbl>
            <c:dLbl>
              <c:idx val="2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CD7B-4FD3-A486-C476AA6CB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Právní pomoc</c:v>
                </c:pt>
                <c:pt idx="1">
                  <c:v>Bezpečnostní pomoc</c:v>
                </c:pt>
                <c:pt idx="2">
                  <c:v>Psychologická pomoc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37.5</c:v>
                </c:pt>
                <c:pt idx="1">
                  <c:v>15.625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7B-4FD3-A486-C476AA6CB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638463"/>
        <c:axId val="540640383"/>
      </c:barChart>
      <c:catAx>
        <c:axId val="540638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Barlow"/>
                <a:ea typeface="Arial"/>
                <a:cs typeface="Arial"/>
              </a:defRPr>
            </a:pPr>
            <a:endParaRPr lang="cs-CZ"/>
          </a:p>
        </c:txPr>
        <c:crossAx val="540640383"/>
        <c:crosses val="autoZero"/>
        <c:auto val="1"/>
        <c:lblAlgn val="ctr"/>
        <c:lblOffset val="100"/>
        <c:noMultiLvlLbl val="0"/>
      </c:catAx>
      <c:valAx>
        <c:axId val="54064038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40638463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018600000000001"/>
          <c:y val="0.85648500000000005"/>
          <c:w val="0.50981399999999999"/>
          <c:h val="5.8959999999999999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 bwMode="auto">
    <a:xfrm>
      <a:off x="438182" y="1646788"/>
      <a:ext cx="6104431" cy="435571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71450" y="155575"/>
            <a:ext cx="6677025" cy="3756025"/>
          </a:xfrm>
          <a:prstGeom prst="rect">
            <a:avLst/>
          </a:prstGeom>
          <a:noFill/>
          <a:ln w="12700">
            <a:solidFill>
              <a:srgbClr val="878787"/>
            </a:solidFill>
          </a:ln>
        </p:spPr>
        <p:txBody>
          <a:bodyPr vert="horz" lIns="93177" tIns="46589" rIns="93177" bIns="46589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324557" y="4344293"/>
            <a:ext cx="6361289" cy="409219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0" lvl="0" algn="l" defTabSz="931774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defRPr/>
            </a:pPr>
            <a:r>
              <a:rPr lang="en-GB"/>
              <a:t>Click here to add text</a:t>
            </a:r>
            <a:endParaRPr/>
          </a:p>
          <a:p>
            <a:pPr marL="174708" lvl="1" indent="-174708" algn="l" defTabSz="931774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Font typeface="Wingdings"/>
              <a:buChar char=""/>
              <a:defRPr/>
            </a:pPr>
            <a:r>
              <a:rPr lang="en-GB"/>
              <a:t>First level bullet</a:t>
            </a:r>
            <a:endParaRPr/>
          </a:p>
          <a:p>
            <a:pPr marL="363975" lvl="2" indent="-174708" algn="l" defTabSz="931774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Font typeface="Barlow"/>
              <a:buChar char="-"/>
              <a:defRPr/>
            </a:pPr>
            <a:r>
              <a:rPr lang="en-GB"/>
              <a:t>Second level bullet</a:t>
            </a:r>
            <a:endParaRPr/>
          </a:p>
          <a:p>
            <a:pPr marL="640594" lvl="3" indent="-186032" algn="l" defTabSz="931774">
              <a:lnSpc>
                <a:spcPct val="110000"/>
              </a:lnSpc>
              <a:spcBef>
                <a:spcPts val="306"/>
              </a:spcBef>
              <a:spcAft>
                <a:spcPts val="306"/>
              </a:spcAft>
              <a:buFont typeface="Barlow"/>
              <a:buChar char="•"/>
              <a:defRPr/>
            </a:pPr>
            <a:r>
              <a:rPr lang="en-GB"/>
              <a:t>Third level bullet</a:t>
            </a:r>
            <a:endParaRPr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259836" y="8765093"/>
            <a:ext cx="490728" cy="36868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800" b="1">
                <a:latin typeface="Barlow"/>
              </a:defRPr>
            </a:lvl1pPr>
          </a:lstStyle>
          <a:p>
            <a:pPr>
              <a:defRPr/>
            </a:pPr>
            <a:fld id="{3B8578AD-0529-46A5-84EB-6338160D5A7D}" type="slidenum">
              <a:rPr lang="en-GB"/>
              <a:t>‹#›</a:t>
            </a:fld>
            <a:endParaRPr lang="en-GB"/>
          </a:p>
        </p:txBody>
      </p:sp>
      <p:pic>
        <p:nvPicPr>
          <p:cNvPr id="2" name="object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4568" y="8750269"/>
            <a:ext cx="421277" cy="383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lang="en-GB" sz="1000">
        <a:solidFill>
          <a:schemeClr val="tx1"/>
        </a:solidFill>
        <a:latin typeface="Barlow"/>
        <a:ea typeface="+mn-ea"/>
        <a:cs typeface="+mn-cs"/>
      </a:defRPr>
    </a:lvl1pPr>
    <a:lvl2pPr marL="457200" algn="l" defTabSz="914400">
      <a:defRPr lang="en-GB" sz="1000">
        <a:solidFill>
          <a:schemeClr val="tx1"/>
        </a:solidFill>
        <a:latin typeface="Barlow"/>
        <a:ea typeface="+mn-ea"/>
        <a:cs typeface="+mn-cs"/>
      </a:defRPr>
    </a:lvl2pPr>
    <a:lvl3pPr marL="914400" algn="l" defTabSz="914400">
      <a:defRPr lang="en-GB" sz="1000">
        <a:solidFill>
          <a:schemeClr val="tx1"/>
        </a:solidFill>
        <a:latin typeface="Barlow"/>
        <a:ea typeface="+mn-ea"/>
        <a:cs typeface="+mn-cs"/>
      </a:defRPr>
    </a:lvl3pPr>
    <a:lvl4pPr marL="1371600" algn="l" defTabSz="914400">
      <a:defRPr lang="en-GB" sz="1000">
        <a:solidFill>
          <a:schemeClr val="tx1"/>
        </a:solidFill>
        <a:latin typeface="Barlow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Barlow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Data sbírána prosinec až únor, databáze od mezinárodního tiskového institutu, celkem se zapojilo 232 novinářů</a:t>
            </a:r>
            <a:endParaRPr/>
          </a:p>
          <a:p>
            <a:pPr>
              <a:defRPr/>
            </a:pPr>
            <a:r>
              <a:rPr lang="cs-CZ"/>
              <a:t>Téma: Jak se cítí, zda se setkávají s útoky a jak se k nim staví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1/5 na týdenní bázi, 2/5 během 1 roku, častěji zástupci soukromých médií</a:t>
            </a:r>
            <a:endParaRPr/>
          </a:p>
          <a:p>
            <a:pPr>
              <a:defRPr/>
            </a:pPr>
            <a:r>
              <a:rPr lang="cs-CZ"/>
              <a:t>Online verbální úrok, verbální útoky osobní se častěji týkají žen</a:t>
            </a:r>
            <a:endParaRPr/>
          </a:p>
          <a:p>
            <a:pPr>
              <a:defRPr/>
            </a:pPr>
            <a:r>
              <a:rPr lang="cs-CZ"/>
              <a:t>Zvlášť v online pozorujeme nárůst (12 měsíců)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Když se podíváme na poslední útoky, tak tam je obrázek stejný – k ženám ještě útoky regionální</a:t>
            </a:r>
            <a:endParaRPr/>
          </a:p>
          <a:p>
            <a:pPr>
              <a:defRPr/>
            </a:pPr>
            <a:r>
              <a:rPr lang="cs-CZ"/>
              <a:t>Cíl útoku – nejde to za organizací, ale za osobou, tzn přímo novináři nesou tu tíhu </a:t>
            </a:r>
            <a:endParaRPr/>
          </a:p>
          <a:p>
            <a:pPr>
              <a:defRPr/>
            </a:pPr>
            <a:r>
              <a:rPr lang="cs-CZ"/>
              <a:t>Jde to od běžných občanů – nastavení fungování společnosti, nejde to za vybranými skupinami jako aktivisti atd.</a:t>
            </a:r>
            <a:endParaRPr/>
          </a:p>
          <a:p>
            <a:pPr>
              <a:defRPr/>
            </a:pPr>
            <a:r>
              <a:rPr lang="cs-CZ"/>
              <a:t>16% je motivováno dělat svou práci dobře, mírně pozitivnější efekt, většina je smířená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Přímo na zaměstnavatele se obrací 12%</a:t>
            </a:r>
            <a:endParaRPr/>
          </a:p>
          <a:p>
            <a:pPr>
              <a:defRPr/>
            </a:pPr>
            <a:r>
              <a:rPr lang="cs-CZ"/>
              <a:t>1/3 to bere jako součást své práce, víc jak 10% je rezignovaných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Osobní rovina jedna věc, druhá a klíčovější je ochrana svobody tisku – útoky je narušena</a:t>
            </a:r>
            <a:endParaRPr/>
          </a:p>
          <a:p>
            <a:pPr>
              <a:defRPr/>
            </a:pPr>
            <a:r>
              <a:rPr lang="cs-CZ"/>
              <a:t>Dostatečnost ochranných opatření – vnímání se liší napříč generacemi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Pozor na 100% - máme menší vzorek, ale většina zažila</a:t>
            </a:r>
            <a:endParaRPr/>
          </a:p>
          <a:p>
            <a:pPr>
              <a:defRPr/>
            </a:pPr>
            <a:r>
              <a:rPr lang="cs-CZ"/>
              <a:t>25 % - souhlasí s tím, co uváděli, že se mění své chování po útoku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Právní pomoc funguje dlouhodobě, nové téma psychologická pomoc – je o ní zájem (TOP2)</a:t>
            </a:r>
            <a:endParaRPr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B8578AD-0529-46A5-84EB-6338160D5A7D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ver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431999" y="1350000"/>
            <a:ext cx="5825925" cy="715668"/>
          </a:xfrm>
        </p:spPr>
        <p:txBody>
          <a:bodyPr/>
          <a:lstStyle>
            <a:lvl1pPr>
              <a:defRPr sz="4800" cap="all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31799" y="3494989"/>
            <a:ext cx="3851275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Optional additional information</a:t>
            </a:r>
            <a:endParaRPr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1"/>
          </p:nvPr>
        </p:nvSpPr>
        <p:spPr bwMode="auto">
          <a:xfrm>
            <a:off x="1905000" y="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 extrusionOk="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3" name="Classification"/>
          <p:cNvSpPr txBox="1"/>
          <p:nvPr/>
        </p:nvSpPr>
        <p:spPr bwMode="auto">
          <a:xfrm>
            <a:off x="440938" y="6497329"/>
            <a:ext cx="1540262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tx1"/>
                </a:solidFill>
              </a:rPr>
              <a:t>© Ipsos | Strictly Confidential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 images with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 descr="Header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23" name="Picture Placeholder 1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50000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710166 h 2060179"/>
              <a:gd name="connsiteX3" fmla="*/ 2213187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 extrusionOk="0">
                <a:moveTo>
                  <a:pt x="0" y="0"/>
                </a:moveTo>
                <a:lnTo>
                  <a:pt x="2563200" y="0"/>
                </a:lnTo>
                <a:lnTo>
                  <a:pt x="2563200" y="1710166"/>
                </a:lnTo>
                <a:lnTo>
                  <a:pt x="2213187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8" name="Placeholder 1"/>
          <p:cNvSpPr>
            <a:spLocks noGrp="1"/>
          </p:cNvSpPr>
          <p:nvPr>
            <p:ph idx="1" hasCustomPrompt="1"/>
          </p:nvPr>
        </p:nvSpPr>
        <p:spPr bwMode="auto">
          <a:xfrm>
            <a:off x="450000" y="4149079"/>
            <a:ext cx="2562696" cy="1511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Caption here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335215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 extrusionOk="0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idx="20" hasCustomPrompt="1"/>
          </p:nvPr>
        </p:nvSpPr>
        <p:spPr bwMode="auto">
          <a:xfrm>
            <a:off x="3353283" y="4149079"/>
            <a:ext cx="2562696" cy="1511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Caption here</a:t>
            </a:r>
            <a:endParaRPr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626139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 extrusionOk="0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idx="26" hasCustomPrompt="1"/>
          </p:nvPr>
        </p:nvSpPr>
        <p:spPr bwMode="auto">
          <a:xfrm>
            <a:off x="6276263" y="4149079"/>
            <a:ext cx="2562696" cy="1511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Caption here</a:t>
            </a:r>
            <a:endParaRPr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9170632" y="1819723"/>
            <a:ext cx="2563200" cy="2060179"/>
          </a:xfrm>
          <a:custGeom>
            <a:avLst/>
            <a:gdLst>
              <a:gd name="connsiteX0" fmla="*/ 0 w 2563200"/>
              <a:gd name="connsiteY0" fmla="*/ 0 h 2060179"/>
              <a:gd name="connsiteX1" fmla="*/ 2563200 w 2563200"/>
              <a:gd name="connsiteY1" fmla="*/ 0 h 2060179"/>
              <a:gd name="connsiteX2" fmla="*/ 2563200 w 2563200"/>
              <a:gd name="connsiteY2" fmla="*/ 1693911 h 2060179"/>
              <a:gd name="connsiteX3" fmla="*/ 2196932 w 2563200"/>
              <a:gd name="connsiteY3" fmla="*/ 2060179 h 2060179"/>
              <a:gd name="connsiteX4" fmla="*/ 0 w 2563200"/>
              <a:gd name="connsiteY4" fmla="*/ 2060179 h 206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200" h="2060179" extrusionOk="0">
                <a:moveTo>
                  <a:pt x="0" y="0"/>
                </a:moveTo>
                <a:lnTo>
                  <a:pt x="2563200" y="0"/>
                </a:lnTo>
                <a:lnTo>
                  <a:pt x="2563200" y="1693911"/>
                </a:lnTo>
                <a:lnTo>
                  <a:pt x="2196932" y="2060179"/>
                </a:lnTo>
                <a:lnTo>
                  <a:pt x="0" y="2060179"/>
                </a:lnTo>
                <a:close/>
              </a:path>
            </a:pathLst>
          </a:cu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>
              <a:defRPr/>
            </a:pPr>
            <a:r>
              <a:rPr lang="en-GB"/>
              <a:t> </a:t>
            </a:r>
            <a:endParaRPr/>
          </a:p>
        </p:txBody>
      </p:sp>
      <p:sp>
        <p:nvSpPr>
          <p:cNvPr id="11" name="Placeholder 4"/>
          <p:cNvSpPr>
            <a:spLocks noGrp="1"/>
          </p:cNvSpPr>
          <p:nvPr>
            <p:ph idx="22" hasCustomPrompt="1"/>
          </p:nvPr>
        </p:nvSpPr>
        <p:spPr bwMode="auto">
          <a:xfrm>
            <a:off x="9174577" y="4149079"/>
            <a:ext cx="2562696" cy="1511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Caption here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x 4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" descr="Header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 1"/>
          <p:cNvSpPr>
            <a:spLocks noGrp="1"/>
          </p:cNvSpPr>
          <p:nvPr>
            <p:ph idx="1" hasCustomPrompt="1"/>
          </p:nvPr>
        </p:nvSpPr>
        <p:spPr bwMode="auto">
          <a:xfrm>
            <a:off x="450000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idx="20" hasCustomPrompt="1"/>
          </p:nvPr>
        </p:nvSpPr>
        <p:spPr bwMode="auto">
          <a:xfrm>
            <a:off x="3353283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idx="21" hasCustomPrompt="1"/>
          </p:nvPr>
        </p:nvSpPr>
        <p:spPr bwMode="auto">
          <a:xfrm>
            <a:off x="6276263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idx="22" hasCustomPrompt="1"/>
          </p:nvPr>
        </p:nvSpPr>
        <p:spPr bwMode="auto">
          <a:xfrm>
            <a:off x="9174577" y="1810984"/>
            <a:ext cx="2562696" cy="38500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anging Image Le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/>
          </p:nvPr>
        </p:nvSpPr>
        <p:spPr bwMode="auto">
          <a:xfrm>
            <a:off x="6264000" y="701874"/>
            <a:ext cx="5481636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6264000" y="1792800"/>
            <a:ext cx="5456880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21"/>
          </p:nvPr>
        </p:nvSpPr>
        <p:spPr bwMode="auto">
          <a:xfrm>
            <a:off x="442912" y="0"/>
            <a:ext cx="5481636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 extrusionOk="0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anging Image R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5498363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5" name="Picture Placeholder"/>
          <p:cNvSpPr>
            <a:spLocks noGrp="1"/>
          </p:cNvSpPr>
          <p:nvPr>
            <p:ph type="pic" sz="quarter" idx="21"/>
          </p:nvPr>
        </p:nvSpPr>
        <p:spPr bwMode="auto">
          <a:xfrm>
            <a:off x="6262687" y="0"/>
            <a:ext cx="5481636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 extrusionOk="0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ight half hanging box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253164 w 12192000"/>
              <a:gd name="connsiteY1" fmla="*/ 0 h 6858000"/>
              <a:gd name="connsiteX2" fmla="*/ 6253164 w 12192000"/>
              <a:gd name="connsiteY2" fmla="*/ 5948364 h 6858000"/>
              <a:gd name="connsiteX3" fmla="*/ 11083238 w 12192000"/>
              <a:gd name="connsiteY3" fmla="*/ 5948364 h 6858000"/>
              <a:gd name="connsiteX4" fmla="*/ 11772897 w 12192000"/>
              <a:gd name="connsiteY4" fmla="*/ 5258705 h 6858000"/>
              <a:gd name="connsiteX5" fmla="*/ 11772897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6253164" y="0"/>
                </a:lnTo>
                <a:lnTo>
                  <a:pt x="6253164" y="5948364"/>
                </a:lnTo>
                <a:lnTo>
                  <a:pt x="11083238" y="5948364"/>
                </a:lnTo>
                <a:lnTo>
                  <a:pt x="11772897" y="5258705"/>
                </a:lnTo>
                <a:lnTo>
                  <a:pt x="1177289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5498363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49999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7" name="Classification"/>
          <p:cNvSpPr txBox="1"/>
          <p:nvPr userDrawn="1"/>
        </p:nvSpPr>
        <p:spPr bwMode="auto"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tx1"/>
                </a:solidFill>
              </a:rPr>
              <a:t>© Ipsos | Strictly Confidential</a:t>
            </a:r>
            <a:endParaRPr/>
          </a:p>
        </p:txBody>
      </p:sp>
      <p:sp>
        <p:nvSpPr>
          <p:cNvPr id="8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/>
              <a:t>‹#›</a:t>
            </a:fld>
            <a:endParaRPr lang="en-GB" sz="900"/>
          </a:p>
        </p:txBody>
      </p:sp>
      <p:pic>
        <p:nvPicPr>
          <p:cNvPr id="9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ft half hanging box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52439 w 12192000"/>
              <a:gd name="connsiteY1" fmla="*/ 0 h 6858000"/>
              <a:gd name="connsiteX2" fmla="*/ 452439 w 12192000"/>
              <a:gd name="connsiteY2" fmla="*/ 5948363 h 6858000"/>
              <a:gd name="connsiteX3" fmla="*/ 5253344 w 12192000"/>
              <a:gd name="connsiteY3" fmla="*/ 5948363 h 6858000"/>
              <a:gd name="connsiteX4" fmla="*/ 5938839 w 12192000"/>
              <a:gd name="connsiteY4" fmla="*/ 5258704 h 6858000"/>
              <a:gd name="connsiteX5" fmla="*/ 593883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452439" y="0"/>
                </a:lnTo>
                <a:lnTo>
                  <a:pt x="452439" y="5948363"/>
                </a:lnTo>
                <a:lnTo>
                  <a:pt x="5253344" y="5948363"/>
                </a:lnTo>
                <a:lnTo>
                  <a:pt x="5938839" y="5258704"/>
                </a:lnTo>
                <a:lnTo>
                  <a:pt x="593883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6264000" y="701874"/>
            <a:ext cx="5498363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6264000" y="1792800"/>
            <a:ext cx="5498363" cy="4155563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7" name="Classification"/>
          <p:cNvSpPr txBox="1"/>
          <p:nvPr userDrawn="1"/>
        </p:nvSpPr>
        <p:spPr bwMode="auto"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tx1"/>
                </a:solidFill>
              </a:rPr>
              <a:t>© Ipsos | Strictly Confidential</a:t>
            </a:r>
            <a:endParaRPr/>
          </a:p>
        </p:txBody>
      </p:sp>
      <p:sp>
        <p:nvSpPr>
          <p:cNvPr id="8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/>
              <a:t>‹#›</a:t>
            </a:fld>
            <a:endParaRPr lang="en-GB" sz="900"/>
          </a:p>
        </p:txBody>
      </p:sp>
      <p:pic>
        <p:nvPicPr>
          <p:cNvPr id="9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arge Image right minim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2598737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7" name="Placeholder"/>
          <p:cNvSpPr>
            <a:spLocks noGrp="1"/>
          </p:cNvSpPr>
          <p:nvPr>
            <p:ph type="body" sz="quarter" idx="12"/>
          </p:nvPr>
        </p:nvSpPr>
        <p:spPr bwMode="auto">
          <a:xfrm>
            <a:off x="442913" y="2133600"/>
            <a:ext cx="2598737" cy="3814763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3355975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79992 h 5948363"/>
              <a:gd name="connsiteX3" fmla="*/ 7218392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 extrusionOk="0">
                <a:moveTo>
                  <a:pt x="0" y="0"/>
                </a:moveTo>
                <a:lnTo>
                  <a:pt x="8386763" y="0"/>
                </a:lnTo>
                <a:lnTo>
                  <a:pt x="8386763" y="4779992"/>
                </a:lnTo>
                <a:lnTo>
                  <a:pt x="7218392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en-GB"/>
              <a:t>Click to insert image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arge Image Left minimal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 bwMode="auto">
          <a:xfrm>
            <a:off x="9148762" y="701874"/>
            <a:ext cx="2600325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7" name="Placeholder"/>
          <p:cNvSpPr>
            <a:spLocks noGrp="1"/>
          </p:cNvSpPr>
          <p:nvPr>
            <p:ph type="body" sz="quarter" idx="12"/>
          </p:nvPr>
        </p:nvSpPr>
        <p:spPr bwMode="auto">
          <a:xfrm>
            <a:off x="9148763" y="2162629"/>
            <a:ext cx="2562158" cy="3785734"/>
          </a:xfrm>
          <a:prstGeom prst="rect">
            <a:avLst/>
          </a:prstGeom>
        </p:spPr>
        <p:txBody>
          <a:bodyPr/>
          <a:lstStyle>
            <a:lvl2pPr marL="180975" indent="-180975"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454930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98847 h 5948363"/>
              <a:gd name="connsiteX3" fmla="*/ 7237247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 extrusionOk="0">
                <a:moveTo>
                  <a:pt x="0" y="0"/>
                </a:moveTo>
                <a:lnTo>
                  <a:pt x="8386763" y="0"/>
                </a:lnTo>
                <a:lnTo>
                  <a:pt x="8386763" y="4798847"/>
                </a:lnTo>
                <a:lnTo>
                  <a:pt x="7237247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en-GB"/>
              <a:t>Click to insert image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mage strip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 bwMode="auto">
          <a:xfrm>
            <a:off x="449263" y="701874"/>
            <a:ext cx="7051812" cy="715668"/>
          </a:xfrm>
        </p:spPr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5" name="Placeholder"/>
          <p:cNvSpPr>
            <a:spLocks noGrp="1"/>
          </p:cNvSpPr>
          <p:nvPr>
            <p:ph type="body" sz="quarter" idx="11"/>
          </p:nvPr>
        </p:nvSpPr>
        <p:spPr bwMode="auto">
          <a:xfrm>
            <a:off x="449263" y="1809749"/>
            <a:ext cx="5499100" cy="4138613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Wingdings 2"/>
              <a:buNone/>
              <a:defRPr sz="1200"/>
            </a:lvl1pPr>
            <a:lvl2pPr marL="180975" indent="-180975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defRPr lang="en-US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defRPr sz="120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/>
            </a:lvl5pPr>
          </a:lstStyle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</p:txBody>
      </p:sp>
      <p:sp>
        <p:nvSpPr>
          <p:cNvPr id="16" name="Picture Placeholder"/>
          <p:cNvSpPr>
            <a:spLocks noGrp="1"/>
          </p:cNvSpPr>
          <p:nvPr>
            <p:ph type="pic" sz="quarter" idx="10"/>
          </p:nvPr>
        </p:nvSpPr>
        <p:spPr bwMode="auto">
          <a:xfrm>
            <a:off x="3600450" y="1"/>
            <a:ext cx="8591550" cy="6858000"/>
          </a:xfrm>
          <a:custGeom>
            <a:avLst/>
            <a:gdLst>
              <a:gd name="connsiteX0" fmla="*/ 6857996 w 8591550"/>
              <a:gd name="connsiteY0" fmla="*/ 0 h 6858000"/>
              <a:gd name="connsiteX1" fmla="*/ 8591550 w 8591550"/>
              <a:gd name="connsiteY1" fmla="*/ 0 h 6858000"/>
              <a:gd name="connsiteX2" fmla="*/ 8591550 w 8591550"/>
              <a:gd name="connsiteY2" fmla="*/ 3852860 h 6858000"/>
              <a:gd name="connsiteX3" fmla="*/ 5586410 w 8591550"/>
              <a:gd name="connsiteY3" fmla="*/ 6858000 h 6858000"/>
              <a:gd name="connsiteX4" fmla="*/ 0 w 8591550"/>
              <a:gd name="connsiteY4" fmla="*/ 6858000 h 6858000"/>
              <a:gd name="connsiteX5" fmla="*/ 0 w 8591550"/>
              <a:gd name="connsiteY5" fmla="*/ 68579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550" h="6858000" extrusionOk="0">
                <a:moveTo>
                  <a:pt x="6857996" y="0"/>
                </a:moveTo>
                <a:lnTo>
                  <a:pt x="8591550" y="0"/>
                </a:lnTo>
                <a:lnTo>
                  <a:pt x="8591550" y="3852860"/>
                </a:lnTo>
                <a:lnTo>
                  <a:pt x="5586410" y="6858000"/>
                </a:lnTo>
                <a:lnTo>
                  <a:pt x="0" y="6858000"/>
                </a:lnTo>
                <a:lnTo>
                  <a:pt x="0" y="6857996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 algn="ctr">
              <a:defRPr lang="en-GB"/>
            </a:lvl1pPr>
          </a:lstStyle>
          <a:p>
            <a:pPr lvl="0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4" name="Classification"/>
          <p:cNvSpPr txBox="1"/>
          <p:nvPr/>
        </p:nvSpPr>
        <p:spPr bwMode="auto">
          <a:xfrm>
            <a:off x="440939" y="6497329"/>
            <a:ext cx="1925190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tx1"/>
                </a:solidFill>
              </a:rPr>
              <a:t>© Ipsos | Strictly Confidential</a:t>
            </a:r>
            <a:endParaRPr/>
          </a:p>
        </p:txBody>
      </p:sp>
      <p:pic>
        <p:nvPicPr>
          <p:cNvPr id="2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Biographi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Biographies / Team Slide</a:t>
            </a:r>
            <a:endParaRPr lang="en-GB"/>
          </a:p>
        </p:txBody>
      </p:sp>
      <p:sp>
        <p:nvSpPr>
          <p:cNvPr id="16" name="Name 1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42913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cap="none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GB"/>
              <a:t>First name</a:t>
            </a:r>
            <a:endParaRPr/>
          </a:p>
          <a:p>
            <a:pPr lvl="1">
              <a:defRPr/>
            </a:pPr>
            <a:r>
              <a:rPr lang="en-GB"/>
              <a:t>Last name</a:t>
            </a:r>
            <a:endParaRPr/>
          </a:p>
        </p:txBody>
      </p:sp>
      <p:sp>
        <p:nvSpPr>
          <p:cNvPr id="6" name="Picture Placeholder 1"/>
          <p:cNvSpPr>
            <a:spLocks noGrp="1"/>
          </p:cNvSpPr>
          <p:nvPr>
            <p:ph type="pic" sz="quarter" idx="19"/>
          </p:nvPr>
        </p:nvSpPr>
        <p:spPr bwMode="auto">
          <a:xfrm>
            <a:off x="455613" y="232385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 extrusionOk="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15" name="Placeholder 1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42913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GB"/>
              <a:t>Title and brief role description here</a:t>
            </a:r>
            <a:endParaRPr/>
          </a:p>
        </p:txBody>
      </p:sp>
      <p:sp>
        <p:nvSpPr>
          <p:cNvPr id="20" name="Name 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2379122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cap="none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GB"/>
              <a:t>First name</a:t>
            </a:r>
            <a:endParaRPr/>
          </a:p>
          <a:p>
            <a:pPr lvl="1">
              <a:defRPr/>
            </a:pPr>
            <a:r>
              <a:rPr lang="en-GB"/>
              <a:t>Last name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9"/>
          </p:nvPr>
        </p:nvSpPr>
        <p:spPr bwMode="auto">
          <a:xfrm>
            <a:off x="2390052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 extrusionOk="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1" name="Placeholder 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379892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GB"/>
              <a:t>Title and brief role description here</a:t>
            </a:r>
            <a:endParaRPr/>
          </a:p>
        </p:txBody>
      </p:sp>
      <p:sp>
        <p:nvSpPr>
          <p:cNvPr id="24" name="Name 3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4315331" y="1736725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cap="none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GB"/>
              <a:t>First name</a:t>
            </a:r>
            <a:endParaRPr/>
          </a:p>
          <a:p>
            <a:pPr lvl="1">
              <a:defRPr/>
            </a:pPr>
            <a:r>
              <a:rPr lang="en-GB"/>
              <a:t>Last name</a:t>
            </a:r>
            <a:endParaRPr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40"/>
          </p:nvPr>
        </p:nvSpPr>
        <p:spPr bwMode="auto">
          <a:xfrm>
            <a:off x="4324491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 extrusionOk="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5" name="Placeholder 3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316871" y="4045998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GB"/>
              <a:t>Title and brief role description here</a:t>
            </a:r>
            <a:endParaRPr/>
          </a:p>
        </p:txBody>
      </p:sp>
      <p:sp>
        <p:nvSpPr>
          <p:cNvPr id="27" name="Name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251540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cap="none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GB"/>
              <a:t>First name</a:t>
            </a:r>
            <a:endParaRPr/>
          </a:p>
          <a:p>
            <a:pPr lvl="1">
              <a:defRPr/>
            </a:pPr>
            <a:r>
              <a:rPr lang="en-GB"/>
              <a:t>Last name</a:t>
            </a:r>
            <a:endParaRPr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41"/>
          </p:nvPr>
        </p:nvSpPr>
        <p:spPr bwMode="auto">
          <a:xfrm>
            <a:off x="625892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 extrusionOk="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28" name="Placeholder 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253850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GB"/>
              <a:t>Title and brief role description here</a:t>
            </a:r>
            <a:endParaRPr/>
          </a:p>
        </p:txBody>
      </p:sp>
      <p:sp>
        <p:nvSpPr>
          <p:cNvPr id="30" name="Name 5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187749" y="1748727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cap="none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GB"/>
              <a:t>First name</a:t>
            </a:r>
            <a:endParaRPr/>
          </a:p>
          <a:p>
            <a:pPr lvl="1">
              <a:defRPr/>
            </a:pPr>
            <a:r>
              <a:rPr lang="en-GB"/>
              <a:t>Last name</a:t>
            </a:r>
            <a:endParaRPr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42"/>
          </p:nvPr>
        </p:nvSpPr>
        <p:spPr bwMode="auto">
          <a:xfrm>
            <a:off x="819336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 extrusionOk="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31" name="Placeholder 5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8190829" y="4058000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GB"/>
              <a:t>Title and brief role description here</a:t>
            </a:r>
            <a:endParaRPr/>
          </a:p>
        </p:txBody>
      </p:sp>
      <p:sp>
        <p:nvSpPr>
          <p:cNvPr id="33" name="Name 6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0123957" y="1735212"/>
            <a:ext cx="1573660" cy="45820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cap="none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cap="none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GB"/>
              <a:t>First name</a:t>
            </a:r>
            <a:endParaRPr/>
          </a:p>
          <a:p>
            <a:pPr lvl="1">
              <a:defRPr/>
            </a:pPr>
            <a:r>
              <a:rPr lang="en-GB"/>
              <a:t>Last name</a:t>
            </a:r>
            <a:endParaRPr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3"/>
          </p:nvPr>
        </p:nvSpPr>
        <p:spPr bwMode="auto">
          <a:xfrm>
            <a:off x="1012780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 extrusionOk="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34" name="Placeholder 6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10127809" y="4044485"/>
            <a:ext cx="1573660" cy="190387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GB"/>
              <a:t>Title and brief role description here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428623" y="1350000"/>
            <a:ext cx="5536746" cy="715668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31799" y="3494989"/>
            <a:ext cx="3551238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Optional additional information</a:t>
            </a:r>
            <a:endParaRPr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1"/>
          </p:nvPr>
        </p:nvSpPr>
        <p:spPr bwMode="auto">
          <a:xfrm>
            <a:off x="1918724" y="0"/>
            <a:ext cx="10273277" cy="6858000"/>
          </a:xfrm>
          <a:custGeom>
            <a:avLst/>
            <a:gdLst>
              <a:gd name="connsiteX0" fmla="*/ 6858000 w 10273277"/>
              <a:gd name="connsiteY0" fmla="*/ 0 h 6858000"/>
              <a:gd name="connsiteX1" fmla="*/ 10273277 w 10273277"/>
              <a:gd name="connsiteY1" fmla="*/ 0 h 6858000"/>
              <a:gd name="connsiteX2" fmla="*/ 10273277 w 10273277"/>
              <a:gd name="connsiteY2" fmla="*/ 6858000 h 6858000"/>
              <a:gd name="connsiteX3" fmla="*/ 10273276 w 10273277"/>
              <a:gd name="connsiteY3" fmla="*/ 6858000 h 6858000"/>
              <a:gd name="connsiteX4" fmla="*/ 10273276 w 10273277"/>
              <a:gd name="connsiteY4" fmla="*/ 3947601 h 6858000"/>
              <a:gd name="connsiteX5" fmla="*/ 7362877 w 10273277"/>
              <a:gd name="connsiteY5" fmla="*/ 6858000 h 6858000"/>
              <a:gd name="connsiteX6" fmla="*/ 0 w 102732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3277" h="6858000" extrusionOk="0">
                <a:moveTo>
                  <a:pt x="6858000" y="0"/>
                </a:moveTo>
                <a:lnTo>
                  <a:pt x="10273277" y="0"/>
                </a:lnTo>
                <a:lnTo>
                  <a:pt x="10273277" y="6858000"/>
                </a:lnTo>
                <a:lnTo>
                  <a:pt x="10273276" y="6858000"/>
                </a:lnTo>
                <a:lnTo>
                  <a:pt x="10273276" y="3947601"/>
                </a:lnTo>
                <a:lnTo>
                  <a:pt x="7362877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  <p:sp>
        <p:nvSpPr>
          <p:cNvPr id="5" name="Classification"/>
          <p:cNvSpPr txBox="1"/>
          <p:nvPr/>
        </p:nvSpPr>
        <p:spPr bwMode="auto">
          <a:xfrm>
            <a:off x="440938" y="6497329"/>
            <a:ext cx="1695772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bg1"/>
                </a:solidFill>
              </a:rPr>
              <a:t>© Ipsos | Strictly Confidential</a:t>
            </a:r>
            <a:endParaRPr/>
          </a:p>
        </p:txBody>
      </p:sp>
      <p:pic>
        <p:nvPicPr>
          <p:cNvPr id="3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Quote/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431999" y="1898849"/>
            <a:ext cx="7010201" cy="715668"/>
          </a:xfrm>
        </p:spPr>
        <p:txBody>
          <a:bodyPr/>
          <a:lstStyle>
            <a:lvl1pPr>
              <a:lnSpc>
                <a:spcPct val="100000"/>
              </a:lnSpc>
              <a:defRPr sz="3200" b="1" cap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Quote or statement here – </a:t>
            </a:r>
            <a:br>
              <a:rPr lang="en-US"/>
            </a:br>
            <a:r>
              <a:rPr lang="en-US"/>
              <a:t>only black text is fully accessible on teal, green or orange</a:t>
            </a:r>
            <a:endParaRPr lang="en-GB"/>
          </a:p>
        </p:txBody>
      </p:sp>
      <p:sp>
        <p:nvSpPr>
          <p:cNvPr id="4" name="Triangle"/>
          <p:cNvSpPr/>
          <p:nvPr userDrawn="1"/>
        </p:nvSpPr>
        <p:spPr bwMode="auto">
          <a:xfrm rot="16199999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" name="Classification"/>
          <p:cNvSpPr txBox="1"/>
          <p:nvPr userDrawn="1"/>
        </p:nvSpPr>
        <p:spPr bwMode="auto"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bg1"/>
                </a:solidFill>
              </a:rPr>
              <a:t>© Ipsos | Strictly Confidential</a:t>
            </a:r>
            <a:endParaRPr/>
          </a:p>
        </p:txBody>
      </p:sp>
      <p:sp>
        <p:nvSpPr>
          <p:cNvPr id="11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>
                <a:solidFill>
                  <a:schemeClr val="bg1"/>
                </a:solidFill>
              </a:rPr>
              <a:t>‹#›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5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ide by s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" descr="Header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 1"/>
          <p:cNvSpPr>
            <a:spLocks noGrp="1"/>
          </p:cNvSpPr>
          <p:nvPr>
            <p:ph idx="1" hasCustomPrompt="1"/>
          </p:nvPr>
        </p:nvSpPr>
        <p:spPr bwMode="auto">
          <a:xfrm>
            <a:off x="450000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10000"/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lvl="1"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idx="15" hasCustomPrompt="1"/>
          </p:nvPr>
        </p:nvSpPr>
        <p:spPr bwMode="auto">
          <a:xfrm>
            <a:off x="6273992" y="1808163"/>
            <a:ext cx="5456880" cy="3861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4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defRPr lang="en-GB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Quote style 1">
    <p:bg>
      <p:bgPr>
        <a:gradFill>
          <a:gsLst>
            <a:gs pos="24000">
              <a:schemeClr val="accent1">
                <a:lumMod val="35000"/>
              </a:schemeClr>
            </a:gs>
            <a:gs pos="100000">
              <a:schemeClr val="accent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Quote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008550" y="2313873"/>
            <a:ext cx="7524198" cy="26365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GB"/>
              <a:t>Insert your quote here</a:t>
            </a:r>
            <a:endParaRPr/>
          </a:p>
        </p:txBody>
      </p:sp>
      <p:sp>
        <p:nvSpPr>
          <p:cNvPr id="5" name="Triangle"/>
          <p:cNvSpPr/>
          <p:nvPr userDrawn="1"/>
        </p:nvSpPr>
        <p:spPr bwMode="auto">
          <a:xfrm rot="5400000">
            <a:off x="0" y="0"/>
            <a:ext cx="3124200" cy="3124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9" name="Classification"/>
          <p:cNvSpPr txBox="1"/>
          <p:nvPr userDrawn="1"/>
        </p:nvSpPr>
        <p:spPr bwMode="auto"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bg1"/>
                </a:solidFill>
              </a:rPr>
              <a:t>© Ipsos | Strictly Confidential</a:t>
            </a:r>
            <a:endParaRPr/>
          </a:p>
        </p:txBody>
      </p:sp>
      <p:sp>
        <p:nvSpPr>
          <p:cNvPr id="8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>
                <a:solidFill>
                  <a:schemeClr val="bg1"/>
                </a:solidFill>
              </a:rPr>
              <a:t>‹#›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3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Quote styl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450000" y="811950"/>
            <a:ext cx="5407103" cy="3742438"/>
          </a:xfrm>
        </p:spPr>
        <p:txBody>
          <a:bodyPr anchor="t"/>
          <a:lstStyle>
            <a:lvl1pPr>
              <a:defRPr sz="3600" cap="none" spc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Summary text background image (text can be recoloured depending on image colour)</a:t>
            </a:r>
            <a:endParaRPr lang="fr-FR"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en-GB"/>
              <a:t>Click icon in centre to add image</a:t>
            </a:r>
            <a:br>
              <a:rPr lang="en-GB"/>
            </a:br>
            <a:r>
              <a:rPr lang="en-GB"/>
              <a:t>Send image to back so elements show on the page</a:t>
            </a:r>
            <a:endParaRPr/>
          </a:p>
          <a:p>
            <a:pPr lvl="0" algn="ctr">
              <a:defRPr/>
            </a:pPr>
            <a:endParaRPr lang="en-GB"/>
          </a:p>
          <a:p>
            <a:pPr lvl="0" algn="ctr">
              <a:defRPr/>
            </a:pPr>
            <a:endParaRPr lang="en-GB"/>
          </a:p>
          <a:p>
            <a:pPr lvl="0" algn="ctr">
              <a:defRPr/>
            </a:pPr>
            <a:endParaRPr lang="en-GB"/>
          </a:p>
        </p:txBody>
      </p:sp>
      <p:pic>
        <p:nvPicPr>
          <p:cNvPr id="6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ull bleed image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GB"/>
            </a:lvl1pPr>
          </a:lstStyle>
          <a:p>
            <a:pPr lvl="0">
              <a:defRPr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ull bleed video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Media Placeholder"/>
          <p:cNvSpPr>
            <a:spLocks noGrp="1"/>
          </p:cNvSpPr>
          <p:nvPr>
            <p:ph type="media" sz="quarter" idx="10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Full bleed video layout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diagra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" descr="Header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50001" y="1792800"/>
            <a:ext cx="2591650" cy="3876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8" name="Chart / Diagram"/>
          <p:cNvSpPr>
            <a:spLocks noGrp="1"/>
          </p:cNvSpPr>
          <p:nvPr>
            <p:ph sz="quarter" idx="19" hasCustomPrompt="1"/>
          </p:nvPr>
        </p:nvSpPr>
        <p:spPr bwMode="auto">
          <a:xfrm>
            <a:off x="3355975" y="1792800"/>
            <a:ext cx="8410071" cy="387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en-US"/>
              <a:t>Insert diagram or visual content here</a:t>
            </a:r>
            <a:endParaRPr/>
          </a:p>
        </p:txBody>
      </p:sp>
      <p:sp>
        <p:nvSpPr>
          <p:cNvPr id="11" name="Base &amp; Source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52896" y="5823783"/>
            <a:ext cx="11277975" cy="124906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>
              <a:defRPr/>
            </a:pPr>
            <a:r>
              <a:rPr lang="en-GB"/>
              <a:t>Base and source info (delete if not necessary)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One column layout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lnSpc>
                <a:spcPct val="114999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lnSpc>
                <a:spcPct val="114999"/>
              </a:lnSpc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4999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0" lvl="0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auto">
          <a:xfrm>
            <a:off x="432000" y="1350000"/>
            <a:ext cx="6095800" cy="1610016"/>
          </a:xfrm>
        </p:spPr>
        <p:txBody>
          <a:bodyPr/>
          <a:lstStyle>
            <a:lvl1pPr>
              <a:defRPr sz="4800" cap="all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1799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Optional additional information</a:t>
            </a:r>
            <a:endParaRPr/>
          </a:p>
        </p:txBody>
      </p:sp>
      <p:sp>
        <p:nvSpPr>
          <p:cNvPr id="11" name="Chapter Numb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9148762" y="1032463"/>
            <a:ext cx="2600325" cy="18208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7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##</a:t>
            </a:r>
            <a:endParaRPr/>
          </a:p>
        </p:txBody>
      </p:sp>
      <p:sp>
        <p:nvSpPr>
          <p:cNvPr id="3" name="Triangle"/>
          <p:cNvSpPr/>
          <p:nvPr/>
        </p:nvSpPr>
        <p:spPr bwMode="auto">
          <a:xfrm rot="16199999">
            <a:off x="9281601" y="3947601"/>
            <a:ext cx="2910399" cy="291039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6" name="Classification"/>
          <p:cNvSpPr txBox="1"/>
          <p:nvPr userDrawn="1"/>
        </p:nvSpPr>
        <p:spPr bwMode="auto">
          <a:xfrm>
            <a:off x="440938" y="6497329"/>
            <a:ext cx="4346962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bg1"/>
                </a:solidFill>
              </a:rPr>
              <a:t>© Ipsos | Strictly Confidential</a:t>
            </a:r>
            <a:endParaRPr/>
          </a:p>
        </p:txBody>
      </p:sp>
      <p:sp>
        <p:nvSpPr>
          <p:cNvPr id="14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>
                <a:solidFill>
                  <a:schemeClr val="bg1"/>
                </a:solidFill>
              </a:rPr>
              <a:t>‹#›</a:t>
            </a:fld>
            <a:endParaRPr lang="en-GB" sz="900">
              <a:solidFill>
                <a:schemeClr val="bg1"/>
              </a:solidFill>
            </a:endParaRPr>
          </a:p>
        </p:txBody>
      </p:sp>
      <p:pic>
        <p:nvPicPr>
          <p:cNvPr id="5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432000" y="1350000"/>
            <a:ext cx="6797676" cy="715668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4800" b="0" cap="all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000" y="3494989"/>
            <a:ext cx="6096000" cy="12747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Optional additional information</a:t>
            </a:r>
            <a:endParaRPr/>
          </a:p>
        </p:txBody>
      </p:sp>
      <p:sp>
        <p:nvSpPr>
          <p:cNvPr id="10" name="Picture Placeholder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975100 h 6858000"/>
              <a:gd name="connsiteX3" fmla="*/ 93091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3975100"/>
                </a:lnTo>
                <a:lnTo>
                  <a:pt x="93091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en-GB"/>
              <a:t>Click icon to insert image</a:t>
            </a:r>
            <a:endParaRPr/>
          </a:p>
        </p:txBody>
      </p:sp>
      <p:sp>
        <p:nvSpPr>
          <p:cNvPr id="4" name="Classification"/>
          <p:cNvSpPr txBox="1"/>
          <p:nvPr userDrawn="1"/>
        </p:nvSpPr>
        <p:spPr bwMode="auto">
          <a:xfrm>
            <a:off x="440938" y="6497329"/>
            <a:ext cx="2600712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bg1"/>
                </a:solidFill>
              </a:rPr>
              <a:t>© Ipsos | Strictly Confidential</a:t>
            </a:r>
            <a:endParaRPr/>
          </a:p>
        </p:txBody>
      </p:sp>
      <p:sp>
        <p:nvSpPr>
          <p:cNvPr id="6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GB" sz="9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pso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/>
              <a:t>Kliknutím lze upravit styl.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uble column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Double column layout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>
              <a:lnSpc>
                <a:spcPct val="114999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lnSpc>
                <a:spcPct val="114999"/>
              </a:lnSpc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4999"/>
              </a:lnSpc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column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Four column layout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50000" y="1808163"/>
            <a:ext cx="11299088" cy="3861312"/>
          </a:xfrm>
          <a:prstGeom prst="rect">
            <a:avLst/>
          </a:prstGeom>
        </p:spPr>
        <p:txBody>
          <a:bodyPr numCol="4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column image r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450000" y="701874"/>
            <a:ext cx="8398725" cy="7156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column textbox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450000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0"/>
          </p:nvPr>
        </p:nvSpPr>
        <p:spPr bwMode="auto">
          <a:xfrm>
            <a:off x="9160365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 extrusionOk="0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column image le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auto">
          <a:xfrm>
            <a:off x="3370476" y="701874"/>
            <a:ext cx="8398725" cy="7156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 column textbox</a:t>
            </a:r>
            <a:endParaRPr lang="en-GB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auto">
          <a:xfrm>
            <a:off x="3370476" y="1808163"/>
            <a:ext cx="8398725" cy="4140200"/>
          </a:xfrm>
          <a:prstGeom prst="rect">
            <a:avLst/>
          </a:prstGeom>
        </p:spPr>
        <p:txBody>
          <a:bodyPr numCol="3" spcCol="288000">
            <a:no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GB"/>
              <a:t>Your text here</a:t>
            </a:r>
            <a:endParaRPr/>
          </a:p>
          <a:p>
            <a:pPr marL="180975" lvl="1" indent="-180975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  <a:defRPr/>
            </a:pPr>
            <a:r>
              <a:rPr lang="en-GB"/>
              <a:t>Text level 1</a:t>
            </a:r>
            <a:endParaRPr/>
          </a:p>
          <a:p>
            <a:pPr lvl="2">
              <a:defRPr/>
            </a:pPr>
            <a:r>
              <a:rPr lang="en-GB"/>
              <a:t>Text level 2</a:t>
            </a:r>
            <a:endParaRPr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0"/>
          </p:nvPr>
        </p:nvSpPr>
        <p:spPr bwMode="auto">
          <a:xfrm>
            <a:off x="450001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 extrusionOk="0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0" tIns="0" rIns="0" bIns="2520000" rtlCol="0" anchor="b">
            <a:noAutofit/>
          </a:bodyPr>
          <a:lstStyle>
            <a:lvl1pPr>
              <a:defRPr lang="en-GB"/>
            </a:lvl1pPr>
          </a:lstStyle>
          <a:p>
            <a:pPr lvl="0" algn="ctr">
              <a:defRPr/>
            </a:pPr>
            <a:r>
              <a:rPr lang="cs-CZ"/>
              <a:t>Kliknutím na ikonu přidáte obrázek.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" descr="Header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defRPr/>
            </a:pPr>
            <a:r>
              <a:rPr lang="en-GB"/>
              <a:t>Slide title room for two lines</a:t>
            </a:r>
            <a:endParaRPr/>
          </a:p>
        </p:txBody>
      </p:sp>
      <p:sp>
        <p:nvSpPr>
          <p:cNvPr id="7" name="Placeholder"/>
          <p:cNvSpPr>
            <a:spLocks noGrp="1"/>
          </p:cNvSpPr>
          <p:nvPr>
            <p:ph type="body" idx="1"/>
          </p:nvPr>
        </p:nvSpPr>
        <p:spPr bwMode="auto">
          <a:xfrm>
            <a:off x="436002" y="1825625"/>
            <a:ext cx="11313086" cy="3843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cs-CZ"/>
              <a:t>Po kliknutí můžete upravovat styly textu v předloze.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 lang="en-GB"/>
          </a:p>
        </p:txBody>
      </p:sp>
      <p:sp>
        <p:nvSpPr>
          <p:cNvPr id="6" name="Classification"/>
          <p:cNvSpPr txBox="1"/>
          <p:nvPr userDrawn="1"/>
        </p:nvSpPr>
        <p:spPr bwMode="auto">
          <a:xfrm>
            <a:off x="440938" y="6488640"/>
            <a:ext cx="4672238" cy="123111"/>
          </a:xfrm>
          <a:prstGeom prst="rect">
            <a:avLst/>
          </a:prstGeom>
          <a:effectLst/>
        </p:spPr>
        <p:txBody>
          <a:bodyPr vert="horz" wrap="square" lIns="0" tIns="0" rIns="0" bIns="0" rtlCol="0" anchor="b">
            <a:spAutoFit/>
          </a:bodyPr>
          <a:lstStyle>
            <a:defPPr>
              <a:defRPr lang="fr-FR"/>
            </a:defPPr>
            <a:lvl1pPr marL="0" algn="l" defTabSz="914400">
              <a:defRPr sz="900" b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800">
                <a:solidFill>
                  <a:schemeClr val="tx1"/>
                </a:solidFill>
              </a:rPr>
              <a:t>© Ipsos | Strictly Confidential</a:t>
            </a:r>
            <a:endParaRPr/>
          </a:p>
        </p:txBody>
      </p:sp>
      <p:sp>
        <p:nvSpPr>
          <p:cNvPr id="96" name="Slide Number"/>
          <p:cNvSpPr txBox="1"/>
          <p:nvPr userDrawn="1"/>
        </p:nvSpPr>
        <p:spPr bwMode="auto">
          <a:xfrm>
            <a:off x="5849681" y="6479951"/>
            <a:ext cx="492637" cy="140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fld id="{42C674B8-9BBC-4FFF-A23E-570BB0655C41}" type="slidenum">
              <a:rPr lang="en-GB" sz="900"/>
              <a:t>‹#›</a:t>
            </a:fld>
            <a:endParaRPr lang="en-GB" sz="900"/>
          </a:p>
        </p:txBody>
      </p:sp>
      <p:pic>
        <p:nvPicPr>
          <p:cNvPr id="8" name="Ipsos Logo"/>
          <p:cNvPicPr>
            <a:picLocks noChangeAspect="1"/>
          </p:cNvPicPr>
          <p:nvPr userDrawn="1"/>
        </p:nvPicPr>
        <p:blipFill>
          <a:blip r:embed="rId29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AD894F2-3501-13A1-23B9-D8BC94140CC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633087" y="66421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 cap="none" spc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>
        <a:lnSpc>
          <a:spcPct val="114999"/>
        </a:lnSpc>
        <a:spcBef>
          <a:spcPts val="400"/>
        </a:spcBef>
        <a:spcAft>
          <a:spcPts val="400"/>
        </a:spcAft>
        <a:buSzPct val="100000"/>
        <a:buFont typeface="Wingdings 2"/>
        <a:buNone/>
        <a:defRPr sz="1200" b="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>
        <a:lnSpc>
          <a:spcPct val="114999"/>
        </a:lnSpc>
        <a:spcBef>
          <a:spcPts val="400"/>
        </a:spcBef>
        <a:spcAft>
          <a:spcPts val="400"/>
        </a:spcAft>
        <a:buSzPct val="100000"/>
        <a:buFont typeface="Arial"/>
        <a:buChar char="•"/>
        <a:defRPr lang="en-GB" sz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73038" algn="l" defTabSz="914400">
        <a:lnSpc>
          <a:spcPct val="114999"/>
        </a:lnSpc>
        <a:spcBef>
          <a:spcPts val="400"/>
        </a:spcBef>
        <a:spcAft>
          <a:spcPts val="400"/>
        </a:spcAft>
        <a:buFont typeface="Barlow"/>
        <a:buChar char="‒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>
        <a:lnSpc>
          <a:spcPct val="114999"/>
        </a:lnSpc>
        <a:spcBef>
          <a:spcPts val="400"/>
        </a:spcBef>
        <a:spcAft>
          <a:spcPts val="400"/>
        </a:spcAft>
        <a:buFont typeface="Barlow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0" algn="l" defTabSz="914400">
        <a:lnSpc>
          <a:spcPct val="114999"/>
        </a:lnSpc>
        <a:spcBef>
          <a:spcPts val="400"/>
        </a:spcBef>
        <a:spcAft>
          <a:spcPts val="400"/>
        </a:spcAft>
        <a:buFont typeface="Barlow"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Barlow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Barlow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Barlow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Barlow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ichal.kormanak@ipsos.com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hyperlink" Target="https://cz.linkedin.com/company/ipsos-czech-republic" TargetMode="External"/><Relationship Id="rId17" Type="http://schemas.openxmlformats.org/officeDocument/2006/relationships/image" Target="../media/image19.jpg"/><Relationship Id="rId2" Type="http://schemas.openxmlformats.org/officeDocument/2006/relationships/image" Target="../media/image9.png"/><Relationship Id="rId16" Type="http://schemas.openxmlformats.org/officeDocument/2006/relationships/image" Target="../media/image18.pn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hyperlink" Target="http://www.ipsos.com/" TargetMode="External"/><Relationship Id="rId5" Type="http://schemas.openxmlformats.org/officeDocument/2006/relationships/image" Target="../media/image12.jpg"/><Relationship Id="rId15" Type="http://schemas.openxmlformats.org/officeDocument/2006/relationships/hyperlink" Target="https://www.youtube.com/channel/UCXpa9PcTPqoOCijWS7LzXzQ" TargetMode="External"/><Relationship Id="rId10" Type="http://schemas.openxmlformats.org/officeDocument/2006/relationships/hyperlink" Target="http://www.ipsos.cz/" TargetMode="External"/><Relationship Id="rId19" Type="http://schemas.openxmlformats.org/officeDocument/2006/relationships/image" Target="../media/image21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hyperlink" Target="https://www.facebook.com/ipsosczechrepubli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 txBox="1"/>
          <p:nvPr/>
        </p:nvSpPr>
        <p:spPr bwMode="auto">
          <a:xfrm>
            <a:off x="1923472" y="-6350"/>
            <a:ext cx="10300263" cy="6870700"/>
          </a:xfrm>
          <a:custGeom>
            <a:avLst/>
            <a:gdLst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6896100 w 10287001"/>
              <a:gd name="connsiteY3" fmla="*/ 6858000 h 6858000"/>
              <a:gd name="connsiteX4" fmla="*/ 0 w 10287001"/>
              <a:gd name="connsiteY4" fmla="*/ 6858000 h 6858000"/>
              <a:gd name="connsiteX0" fmla="*/ 6858000 w 10287001"/>
              <a:gd name="connsiteY0" fmla="*/ 0 h 6858000"/>
              <a:gd name="connsiteX1" fmla="*/ 10287001 w 10287001"/>
              <a:gd name="connsiteY1" fmla="*/ 0 h 6858000"/>
              <a:gd name="connsiteX2" fmla="*/ 10287001 w 10287001"/>
              <a:gd name="connsiteY2" fmla="*/ 3467099 h 6858000"/>
              <a:gd name="connsiteX3" fmla="*/ 8636000 w 10287001"/>
              <a:gd name="connsiteY3" fmla="*/ 5080000 h 6858000"/>
              <a:gd name="connsiteX4" fmla="*/ 6896100 w 10287001"/>
              <a:gd name="connsiteY4" fmla="*/ 6858000 h 6858000"/>
              <a:gd name="connsiteX5" fmla="*/ 0 w 10287001"/>
              <a:gd name="connsiteY5" fmla="*/ 6858000 h 6858000"/>
              <a:gd name="connsiteX6" fmla="*/ 6858000 w 10287001"/>
              <a:gd name="connsiteY6" fmla="*/ 0 h 6858000"/>
              <a:gd name="connsiteX0" fmla="*/ 6858000 w 10287001"/>
              <a:gd name="connsiteY0" fmla="*/ 0 h 6870700"/>
              <a:gd name="connsiteX1" fmla="*/ 10287001 w 10287001"/>
              <a:gd name="connsiteY1" fmla="*/ 0 h 6870700"/>
              <a:gd name="connsiteX2" fmla="*/ 10287001 w 10287001"/>
              <a:gd name="connsiteY2" fmla="*/ 3467099 h 6870700"/>
              <a:gd name="connsiteX3" fmla="*/ 10274300 w 10287001"/>
              <a:gd name="connsiteY3" fmla="*/ 6870700 h 6870700"/>
              <a:gd name="connsiteX4" fmla="*/ 6896100 w 10287001"/>
              <a:gd name="connsiteY4" fmla="*/ 6858000 h 6870700"/>
              <a:gd name="connsiteX5" fmla="*/ 0 w 10287001"/>
              <a:gd name="connsiteY5" fmla="*/ 6858000 h 6870700"/>
              <a:gd name="connsiteX6" fmla="*/ 6858000 w 10287001"/>
              <a:gd name="connsiteY6" fmla="*/ 0 h 6870700"/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 extrusionOk="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lang="en-GB"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/>
          </a:p>
        </p:txBody>
      </p:sp>
      <p:sp>
        <p:nvSpPr>
          <p:cNvPr id="23" name="Title"/>
          <p:cNvSpPr>
            <a:spLocks noGrp="1"/>
          </p:cNvSpPr>
          <p:nvPr>
            <p:ph type="title"/>
          </p:nvPr>
        </p:nvSpPr>
        <p:spPr bwMode="auto">
          <a:xfrm>
            <a:off x="431799" y="1349375"/>
            <a:ext cx="5257798" cy="715963"/>
          </a:xfrm>
        </p:spPr>
        <p:txBody>
          <a:bodyPr/>
          <a:lstStyle/>
          <a:p>
            <a:pPr>
              <a:defRPr/>
            </a:pPr>
            <a:r>
              <a:rPr lang="cs-CZ"/>
              <a:t>Průzkum mezi novináři</a:t>
            </a:r>
            <a:endParaRPr lang="en-GB"/>
          </a:p>
        </p:txBody>
      </p:sp>
      <p:sp>
        <p:nvSpPr>
          <p:cNvPr id="5" name="Date"/>
          <p:cNvSpPr txBox="1"/>
          <p:nvPr/>
        </p:nvSpPr>
        <p:spPr bwMode="auto">
          <a:xfrm>
            <a:off x="452347" y="4341893"/>
            <a:ext cx="22364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>
                <a:latin typeface="Barlow"/>
              </a:rPr>
              <a:t>2025</a:t>
            </a:r>
            <a:endParaRPr lang="en-GB" sz="1600">
              <a:latin typeface="Barlow"/>
            </a:endParaRPr>
          </a:p>
        </p:txBody>
      </p:sp>
      <p:sp>
        <p:nvSpPr>
          <p:cNvPr id="7" name="Parallelogram 1"/>
          <p:cNvSpPr/>
          <p:nvPr/>
        </p:nvSpPr>
        <p:spPr bwMode="auto">
          <a:xfrm rot="18900000">
            <a:off x="6177368" y="431596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 extrusionOk="0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defRPr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Parallelogram 2"/>
          <p:cNvSpPr/>
          <p:nvPr/>
        </p:nvSpPr>
        <p:spPr bwMode="auto">
          <a:xfrm rot="8099999">
            <a:off x="8130060" y="5576909"/>
            <a:ext cx="3313714" cy="849494"/>
          </a:xfrm>
          <a:custGeom>
            <a:avLst/>
            <a:gdLst>
              <a:gd name="connsiteX0" fmla="*/ 2464220 w 3313714"/>
              <a:gd name="connsiteY0" fmla="*/ 0 h 849494"/>
              <a:gd name="connsiteX1" fmla="*/ 3313714 w 3313714"/>
              <a:gd name="connsiteY1" fmla="*/ 849494 h 849494"/>
              <a:gd name="connsiteX2" fmla="*/ 849494 w 3313714"/>
              <a:gd name="connsiteY2" fmla="*/ 849494 h 849494"/>
              <a:gd name="connsiteX3" fmla="*/ 0 w 3313714"/>
              <a:gd name="connsiteY3" fmla="*/ 0 h 84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3714" h="849494" extrusionOk="0">
                <a:moveTo>
                  <a:pt x="2464220" y="0"/>
                </a:moveTo>
                <a:lnTo>
                  <a:pt x="3313714" y="849494"/>
                </a:lnTo>
                <a:lnTo>
                  <a:pt x="849494" y="8494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defRPr/>
            </a:pPr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3" name="Ipsos Logo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263361" y="6173519"/>
            <a:ext cx="492637" cy="446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33785" y="2967335"/>
            <a:ext cx="3179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/>
              <a:t>Český národní výbor Mezinárodního tiskového institutu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</p:spPr>
        <p:txBody>
          <a:bodyPr/>
          <a:lstStyle/>
          <a:p>
            <a:pPr>
              <a:defRPr/>
            </a:pPr>
            <a:r>
              <a:rPr lang="cs-CZ" sz="2400">
                <a:latin typeface="Barlow"/>
              </a:rPr>
              <a:t>Útok a ohrožení novinářů</a:t>
            </a:r>
            <a:endParaRPr/>
          </a:p>
        </p:txBody>
      </p:sp>
      <p:sp>
        <p:nvSpPr>
          <p:cNvPr id="3" name="Zástupný text 4"/>
          <p:cNvSpPr txBox="1"/>
          <p:nvPr/>
        </p:nvSpPr>
        <p:spPr bwMode="auto">
          <a:xfrm>
            <a:off x="1140569" y="6055731"/>
            <a:ext cx="9910861" cy="71566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pt-BR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Báze: </a:t>
            </a: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n=232 (novináři ČR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687587"/>
          <a:ext cx="4110184" cy="392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443347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Četnost setkání se s agresí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980884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Nejčastější typy útoků za 12 měsíců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278791" y="1774134"/>
            <a:ext cx="729674" cy="190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 b="1"/>
              <a:t>T2B</a:t>
            </a:r>
            <a:endParaRPr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50337" y="1524000"/>
          <a:ext cx="2881741" cy="392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2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Zobrazeno pomocí průměrné hodnoty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200" u="none" strike="noStrike">
                          <a:latin typeface="Barlow"/>
                        </a:rPr>
                        <a:t>Novináři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200" u="none" strike="noStrike">
                          <a:latin typeface="Barlow"/>
                        </a:rPr>
                        <a:t>Muž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200" u="none" strike="noStrike">
                          <a:latin typeface="Barlow"/>
                        </a:rPr>
                        <a:t>Žena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100" u="none" strike="noStrike">
                          <a:latin typeface="Barlow"/>
                        </a:rPr>
                        <a:t>Verbální útok, online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b="1" u="none" strike="noStrike">
                          <a:latin typeface="Barlow"/>
                        </a:rPr>
                        <a:t>32,3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33,9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30,7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100" u="none" strike="noStrike">
                          <a:latin typeface="Barlow"/>
                        </a:rPr>
                        <a:t>Verbální útok, osobní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4,6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3,2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200" b="1" u="none" strike="noStrike">
                          <a:latin typeface="Barlow"/>
                        </a:rPr>
                        <a:t>6,7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100" u="none" strike="noStrike">
                          <a:latin typeface="Barlow"/>
                        </a:rPr>
                        <a:t>Vyhrožování nebo zastrašování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2,3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2,5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2,2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8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100" u="none" strike="noStrike">
                          <a:latin typeface="Barlow"/>
                        </a:rPr>
                        <a:t>Právní hrozba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0,5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0,6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0,3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8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100" u="none" strike="noStrike">
                          <a:latin typeface="Barlow"/>
                        </a:rPr>
                        <a:t>Fyzický útok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0,1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0,1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00" u="none" strike="noStrike">
                          <a:latin typeface="Barlow"/>
                        </a:rPr>
                        <a:t>0,1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778058" y="5672479"/>
            <a:ext cx="2664813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UO1. Jak často se při své práci potýkáte s agresí, útoky či jinými formami ohrožení novinářů?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481896" y="5592842"/>
            <a:ext cx="2664813" cy="4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UO2. Jak často jste se za posledních 12 měsíců musel/a ve své profesionální praxi vyrovnat s agresí, útoky či jinými formami ohrožení?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7222968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Zvýšení četnosti posledních 5 let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8231986" y="2870834"/>
            <a:ext cx="1648800" cy="38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2400" b="1"/>
              <a:t>34 %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7779608" y="1572925"/>
            <a:ext cx="2528616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/>
              <a:t>Počet lidí, kteří uvedli, že se typ útoku </a:t>
            </a:r>
            <a:r>
              <a:rPr lang="cs-CZ" sz="1200" b="1"/>
              <a:t>zvýšil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7698641" y="2027908"/>
            <a:ext cx="28817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8218140" y="2193389"/>
            <a:ext cx="1648800" cy="38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2400" b="1"/>
              <a:t>62 %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8219516" y="3548279"/>
            <a:ext cx="1648800" cy="38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2400" b="1"/>
              <a:t>25 %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218140" y="4903167"/>
            <a:ext cx="1648800" cy="38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2400" b="1"/>
              <a:t>4 %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8231986" y="4225724"/>
            <a:ext cx="1648800" cy="38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2400" b="1"/>
              <a:t>16 %</a:t>
            </a:r>
            <a:endParaRPr/>
          </a:p>
        </p:txBody>
      </p:sp>
      <p:sp>
        <p:nvSpPr>
          <p:cNvPr id="24" name="Arrow: Chevron 23"/>
          <p:cNvSpPr/>
          <p:nvPr/>
        </p:nvSpPr>
        <p:spPr bwMode="auto">
          <a:xfrm>
            <a:off x="7447014" y="2417961"/>
            <a:ext cx="517236" cy="2571159"/>
          </a:xfrm>
          <a:prstGeom prst="chevron">
            <a:avLst>
              <a:gd name="adj" fmla="val 50000"/>
            </a:avLst>
          </a:prstGeom>
          <a:solidFill>
            <a:srgbClr val="E7EB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cs-CZ" sz="12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8259628" y="5513205"/>
            <a:ext cx="1540158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UO3.Do jaké míry se počet těchto incidentů zvýšil, nebo snížil za posledních pět let?</a:t>
            </a:r>
            <a:endParaRPr/>
          </a:p>
        </p:txBody>
      </p:sp>
      <p:sp>
        <p:nvSpPr>
          <p:cNvPr id="27" name="Arrow: Right 26"/>
          <p:cNvSpPr/>
          <p:nvPr/>
        </p:nvSpPr>
        <p:spPr bwMode="auto">
          <a:xfrm>
            <a:off x="10049165" y="2292334"/>
            <a:ext cx="508437" cy="2233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cs-CZ" sz="120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0737397" y="2147237"/>
            <a:ext cx="1020497" cy="1676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/>
              <a:t>Nejčastěji nejvíce zapůsobil na novináře verbální útok online za poslední 12 měsíců (51 %)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10423020" y="5513205"/>
            <a:ext cx="1445704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UO4. Který z incidentů na Vás za posledních 12 měsíců zapůsobil nejvíce?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8716758" y="2052742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n=185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</p:spPr>
        <p:txBody>
          <a:bodyPr/>
          <a:lstStyle/>
          <a:p>
            <a:pPr>
              <a:defRPr/>
            </a:pPr>
            <a:r>
              <a:rPr lang="cs-CZ" sz="2400">
                <a:latin typeface="Barlow"/>
              </a:rPr>
              <a:t>Poslední útok a ohrožení</a:t>
            </a:r>
            <a:endParaRPr/>
          </a:p>
        </p:txBody>
      </p:sp>
      <p:sp>
        <p:nvSpPr>
          <p:cNvPr id="3" name="Zástupný text 4"/>
          <p:cNvSpPr txBox="1"/>
          <p:nvPr/>
        </p:nvSpPr>
        <p:spPr bwMode="auto">
          <a:xfrm>
            <a:off x="1140569" y="6055731"/>
            <a:ext cx="9910861" cy="71566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Pozn.: *výroky byly z důvodu přehlednosti zkráceny</a:t>
            </a:r>
            <a:endParaRPr/>
          </a:p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pt-BR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Báze: </a:t>
            </a: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n=185 (novináři ČR, kteří zažili agresi, útok, či jinou formu ohrožení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43347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Poslední forma útoku za posledních 12 měsíců*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4239320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Místo incidentu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778058" y="5672479"/>
            <a:ext cx="2664813" cy="4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UO7. Jakou poslední formu útoku a ohrožení jste zažil/a v posledních 12 měsících v důsledku své novinářské činnosti?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893807" y="2636459"/>
            <a:ext cx="2664813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</a:t>
            </a:r>
            <a:r>
              <a:rPr lang="pt-BR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UO9. Jakým způsobem se tento incident odehrál?</a:t>
            </a:r>
            <a:endParaRPr lang="cs-CZ" sz="9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985819" y="1498981"/>
          <a:ext cx="2253501" cy="419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6256" y="1634835"/>
          <a:ext cx="1819564" cy="3878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396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u="none" strike="noStrike"/>
                        <a:t>Verbální útok, online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469" marR="4469" marT="4469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u="none" strike="noStrike"/>
                        <a:t>Verbální útok, osobní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469" marR="4469" marT="4469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u="none" strike="noStrike"/>
                        <a:t>Vyhrožování nebo zastrašování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469" marR="4469" marT="4469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u="none" strike="noStrike"/>
                        <a:t>Právní hrozba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469" marR="4469" marT="4469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u="none" strike="noStrike"/>
                        <a:t>Fyzický útok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469" marR="4469" marT="4469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396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u="none" strike="noStrike"/>
                        <a:t>Jiné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469" marR="4469" marT="4469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2854134" y="2779507"/>
            <a:ext cx="2013430" cy="335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000" i="1"/>
              <a:t>Častěji fotografové a novináři zabývající se regionálními tématy</a:t>
            </a:r>
            <a:endParaRPr/>
          </a:p>
        </p:txBody>
      </p:sp>
      <p:cxnSp>
        <p:nvCxnSpPr>
          <p:cNvPr id="30" name="Connector: Elbow 29"/>
          <p:cNvCxnSpPr>
            <a:cxnSpLocks/>
          </p:cNvCxnSpPr>
          <p:nvPr/>
        </p:nvCxnSpPr>
        <p:spPr bwMode="auto">
          <a:xfrm>
            <a:off x="1773209" y="2743840"/>
            <a:ext cx="942281" cy="221033"/>
          </a:xfrm>
          <a:prstGeom prst="bentConnector3">
            <a:avLst>
              <a:gd name="adj1" fmla="val 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697596" y="1563907"/>
          <a:ext cx="3057236" cy="1039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Prostřednictvím sociálních sítí (Twitter, Facebook atd.)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35 %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E-mail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27 %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Tváří tvář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17 %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 bwMode="auto">
          <a:xfrm>
            <a:off x="4262580" y="3555901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Cíl útoku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4917067" y="4943316"/>
            <a:ext cx="2664813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</a:t>
            </a:r>
            <a:r>
              <a:rPr lang="pt-BR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UO10. Na koho byl poslední incident namířen, resp. komu byl útok nebo výhrůžka určen?</a:t>
            </a:r>
            <a:endParaRPr lang="cs-CZ" sz="9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720856" y="3870764"/>
          <a:ext cx="3057236" cy="976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Já osobně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76 %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Organizace, pro kterou pracuji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28 %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Má profese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26 %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 bwMode="auto">
          <a:xfrm>
            <a:off x="8151170" y="12756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Původce incidentu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8805657" y="2663059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</a:t>
            </a:r>
            <a:r>
              <a:rPr lang="pt-BR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UO11. Kdo byl původcem tohoto incidentu?</a:t>
            </a:r>
            <a:endParaRPr lang="cs-CZ" sz="9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609446" y="1590507"/>
          <a:ext cx="3057236" cy="1073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Běžný občan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61 %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Osoby, které vystupují jako příznivci politické strany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10 %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Aktivisti nebo protestní hnutí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8 %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 bwMode="auto">
          <a:xfrm>
            <a:off x="8151170" y="3555901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Změna chování po incidentu</a:t>
            </a: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8805657" y="5436031"/>
            <a:ext cx="2664813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</a:t>
            </a:r>
            <a:r>
              <a:rPr lang="pt-BR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UO19. Jakým způsobem změnil poslední incident ve formě: [volba z UO7] Váš pracovní výkon?</a:t>
            </a:r>
            <a:endParaRPr lang="cs-CZ" sz="9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8609446" y="3870764"/>
          <a:ext cx="3057236" cy="139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Útoky nebo výhrůžky nemají vliv na způsob, jakým vykonávám svou profesi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61 %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Jsem více odhodlaný/á dělat svou práci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16 %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cs-CZ" sz="1050"/>
                        <a:t>Osvojil/a jsem si nejrůznější bezpečnostní návyky ve svém chování a práci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cs-CZ" sz="1050"/>
                        <a:t>11 %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</p:spPr>
        <p:txBody>
          <a:bodyPr/>
          <a:lstStyle/>
          <a:p>
            <a:pPr>
              <a:defRPr/>
            </a:pPr>
            <a:r>
              <a:rPr lang="cs-CZ" sz="2400">
                <a:latin typeface="Barlow"/>
              </a:rPr>
              <a:t>Oznámení posledního útoku a ohrožení</a:t>
            </a:r>
            <a:endParaRPr/>
          </a:p>
        </p:txBody>
      </p:sp>
      <p:sp>
        <p:nvSpPr>
          <p:cNvPr id="3" name="Zástupný text 4"/>
          <p:cNvSpPr txBox="1"/>
          <p:nvPr/>
        </p:nvSpPr>
        <p:spPr bwMode="auto">
          <a:xfrm>
            <a:off x="1140569" y="6055731"/>
            <a:ext cx="9910861" cy="71566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Pozn.: Na otázku UO21 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nikdo neodpověděl (žádný respondent nenahlásil svůj incident policii)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pt-BR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Báze: </a:t>
            </a: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n=185 (novináři ČR, kteří zažili agresi, útok, či jinou formu ohrožení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921167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Způsob nahlášení či prodiskutování incidentu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2255878" y="5672479"/>
            <a:ext cx="2664813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UO20. Nahlásil/a jste nebo diskutoval/a s někým poslední incident ve formě: [volba z UO7]?</a:t>
            </a:r>
            <a:endParaRPr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211784" y="1498981"/>
          <a:ext cx="1505356" cy="419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4075" y="1634835"/>
          <a:ext cx="2503053" cy="3956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Ano, incident byl prodiskutovaný s kolegou/kolegyní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Ano, incident byl prodiskutovaný s rodinou a blízkým okolím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Ano, incident byl projednaný s mým zaměstnavatelem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Ano, incident byl prodiskutovaný s policií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Ano, incident jsem nahlásil/a či diskutoval/a s...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Ano, incident byl nahlášený policii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  <a:round/>
                    </a:lnL>
                    <a:lnR w="12700" algn="ctr">
                      <a:noFill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7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Ne, incident nebyl prodiskutovaný, ani nahlášený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4985347" y="2719429"/>
            <a:ext cx="2013430" cy="158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000" i="1"/>
              <a:t>Častěji ženy</a:t>
            </a:r>
            <a:endParaRPr/>
          </a:p>
        </p:txBody>
      </p:sp>
      <p:cxnSp>
        <p:nvCxnSpPr>
          <p:cNvPr id="10" name="Connector: Elbow 9"/>
          <p:cNvCxnSpPr>
            <a:cxnSpLocks/>
          </p:cNvCxnSpPr>
          <p:nvPr/>
        </p:nvCxnSpPr>
        <p:spPr bwMode="auto">
          <a:xfrm>
            <a:off x="3989938" y="2651476"/>
            <a:ext cx="930753" cy="147142"/>
          </a:xfrm>
          <a:prstGeom prst="bentConnector3">
            <a:avLst>
              <a:gd name="adj1" fmla="val 38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Arrow: Slight curve with solid fill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9439312">
            <a:off x="5773267" y="4628552"/>
            <a:ext cx="933673" cy="933673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8878537" y="1470771"/>
          <a:ext cx="1505356" cy="419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705601" y="1634835"/>
          <a:ext cx="1983586" cy="3851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Nevyhodnotil/a jsem to jako natolik závažné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Takové incidenty jsou součástí mé práce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</a:lnT>
                    <a:lnB w="12700" algn="ctr">
                      <a:noFill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Nedává to smysl, stejně se s tím nic neudělá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Nepřemýšlel/a jsem nad tím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Událost byla vyřešena na místě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Mohlo by to poškodit moji pozici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Stydím se za incident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  <a:round/>
                    </a:lnL>
                    <a:lnR w="12700" algn="ctr">
                      <a:noFill/>
                      <a:round/>
                    </a:lnR>
                    <a:lnT w="12700" algn="ctr">
                      <a:noFill/>
                      <a:round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Někdo jiný mě od toho odradil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52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Jiné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6969775" y="1234686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Důvod nenahlášení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7451456" y="5668548"/>
            <a:ext cx="2664813" cy="4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UO22. Proč jste poslední incident ve formě: [PROG: volba z UO7] nenahlásil/a, ani s nikým neprodiskutoval/a?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8094282" y="1466581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n=111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0843869" y="2456831"/>
            <a:ext cx="2013430" cy="158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000" i="1"/>
              <a:t>Častěji muži</a:t>
            </a:r>
            <a:endParaRPr/>
          </a:p>
        </p:txBody>
      </p:sp>
      <p:cxnSp>
        <p:nvCxnSpPr>
          <p:cNvPr id="26" name="Connector: Elbow 25"/>
          <p:cNvCxnSpPr>
            <a:cxnSpLocks/>
          </p:cNvCxnSpPr>
          <p:nvPr/>
        </p:nvCxnSpPr>
        <p:spPr bwMode="auto">
          <a:xfrm>
            <a:off x="9828342" y="2384298"/>
            <a:ext cx="930753" cy="147142"/>
          </a:xfrm>
          <a:prstGeom prst="bentConnector3">
            <a:avLst>
              <a:gd name="adj1" fmla="val 38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</p:spPr>
        <p:txBody>
          <a:bodyPr/>
          <a:lstStyle/>
          <a:p>
            <a:pPr>
              <a:defRPr/>
            </a:pPr>
            <a:r>
              <a:rPr lang="cs-CZ" sz="2400">
                <a:latin typeface="Barlow"/>
              </a:rPr>
              <a:t>Práce novináře a role zaměstnavatele</a:t>
            </a:r>
            <a:endParaRPr/>
          </a:p>
        </p:txBody>
      </p:sp>
      <p:sp>
        <p:nvSpPr>
          <p:cNvPr id="3" name="Zástupný text 4"/>
          <p:cNvSpPr txBox="1"/>
          <p:nvPr/>
        </p:nvSpPr>
        <p:spPr bwMode="auto">
          <a:xfrm>
            <a:off x="1140569" y="6055731"/>
            <a:ext cx="9910861" cy="71566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Pozn.: *sloučení odpovědí „Nabízí více než dostatek opatření“ a „Nabízí dostatek opatření“</a:t>
            </a:r>
            <a:endParaRPr/>
          </a:p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pt-BR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Báze: </a:t>
            </a: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n=232 (novináři ČR, kteří zažili agresi, útok, či jinou formu ohrožení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921167" y="1249044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Dopady útoků na novináře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7579370" y="1234686"/>
            <a:ext cx="3666837" cy="46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Nabídka dostatečných opatření na ochranu novinářů</a:t>
            </a:r>
            <a:endParaRPr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38182" y="1646788"/>
          <a:ext cx="6104431" cy="435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6277050" y="2155207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79 %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5930687" y="3074084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70 %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5127121" y="4017156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44 %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4092648" y="4948217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14 %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255878" y="5672479"/>
            <a:ext cx="2664813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PZ1. Do jaké míry souhlasíte, nebo nesouhlasíte s následujícími výroky?</a:t>
            </a:r>
            <a:endParaRPr/>
          </a:p>
        </p:txBody>
      </p:sp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6969775" y="1646789"/>
          <a:ext cx="5083680" cy="388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8384328" y="5668548"/>
            <a:ext cx="2664813" cy="4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PZ2. Do jaké míry si myslíte, že váš zaměstnavatel/médium, pro které pracujete, nabízí dostatečná opatření na ochranu novinářů?</a:t>
            </a:r>
            <a:endParaRPr/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 bwMode="auto">
          <a:xfrm>
            <a:off x="7321191" y="3158678"/>
            <a:ext cx="4427897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10815782" y="3194215"/>
            <a:ext cx="933306" cy="190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 b="1">
                <a:solidFill>
                  <a:schemeClr val="accent5"/>
                </a:solidFill>
              </a:rPr>
              <a:t>Průměr: 69 %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</p:spPr>
        <p:txBody>
          <a:bodyPr/>
          <a:lstStyle/>
          <a:p>
            <a:pPr>
              <a:defRPr/>
            </a:pPr>
            <a:r>
              <a:rPr lang="cs-CZ" sz="2400">
                <a:latin typeface="Barlow"/>
              </a:rPr>
              <a:t>Trestní řízení a civilní žaloby</a:t>
            </a:r>
            <a:endParaRPr/>
          </a:p>
        </p:txBody>
      </p:sp>
      <p:sp>
        <p:nvSpPr>
          <p:cNvPr id="3" name="Zástupný text 4"/>
          <p:cNvSpPr txBox="1"/>
          <p:nvPr/>
        </p:nvSpPr>
        <p:spPr bwMode="auto">
          <a:xfrm>
            <a:off x="1140569" y="6055731"/>
            <a:ext cx="9910861" cy="71566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Pozn.: *sloučení odpovědí „Rozhodně ano“ a „Spíše ano“; **sloučení odpovědí „Rozhodně ne“ a „Spíše ne“</a:t>
            </a:r>
            <a:endParaRPr/>
          </a:p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pt-BR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Báze: </a:t>
            </a: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n=232 (novináři ČR, kteří zažili agresi, útok, či jinou formu ohrožení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/>
        </p:nvGraphicFramePr>
        <p:xfrm>
          <a:off x="903316" y="1975319"/>
          <a:ext cx="2520000" cy="359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060334" y="4175535"/>
            <a:ext cx="1209428" cy="696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4400" b="1">
                <a:solidFill>
                  <a:schemeClr val="accent1"/>
                </a:solidFill>
              </a:rPr>
              <a:t>14 %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2269762" y="4175535"/>
            <a:ext cx="2077647" cy="827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/>
              <a:t>Novinářů má osobní zkušenost s trestním řízením či civilní žalobou související s novinářskou prací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469209" y="1305567"/>
            <a:ext cx="3666837" cy="46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Osobní zkušenost s trestní řízením či civilní žalobou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937355" y="5366160"/>
            <a:ext cx="2664813" cy="4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TR1. Máte osobní zkušenost s trestním řízením/civilní žalobou souvisící s Vaší novinářskou prací?</a:t>
            </a:r>
            <a:endParaRPr/>
          </a:p>
        </p:txBody>
      </p:sp>
      <p:pic>
        <p:nvPicPr>
          <p:cNvPr id="10" name="Graphic 9" descr="Arrow: Slight curve with solid fill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9439312">
            <a:off x="4194066" y="3361548"/>
            <a:ext cx="1984260" cy="1984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6340886" y="585132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Důvod trestního řízení či civilní žaloby</a:t>
            </a:r>
            <a:endParaRPr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72049" y="1101147"/>
          <a:ext cx="3837333" cy="1298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50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u="none" strike="noStrike"/>
                        <a:t>Vedené z mé iniciativy vůči třetímu subjektu (kvůli bezpečnosti atd.)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3 %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u="none" strike="noStrike"/>
                        <a:t>Vedené vůči mně ze strany třetího subjektu (např. na ochranu osobnosti, řízení vedené u Rady pro rozhlasové a televizní vysílání apod.)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100 %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 bwMode="auto">
          <a:xfrm>
            <a:off x="8014271" y="827857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n=32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6469197" y="2594156"/>
            <a:ext cx="3666837" cy="46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Zásah trestního řízení či civilní žaloby do výkonu práce</a:t>
            </a:r>
            <a:endParaRPr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572049" y="3418645"/>
          <a:ext cx="3837333" cy="68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2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latin typeface="Barlow"/>
                        </a:rPr>
                        <a:t>Ano*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25 %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latin typeface="Barlow"/>
                        </a:rPr>
                        <a:t>Ne**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75 %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8168879" y="3134464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n=32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10136034" y="1454698"/>
            <a:ext cx="1751166" cy="301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TR2. Toto trestní řízení/civilní žaloba bylo/je: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0239667" y="3143106"/>
            <a:ext cx="1751166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TR3. Zasáhlo toto trestní řízení/civilní žaloba do výkonu Vaší práce (například mělo dopad na témata, kterým se věnujete)?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6514306" y="4403841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Součinnost zaměstnavatele</a:t>
            </a:r>
            <a:endParaRPr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617158" y="5228330"/>
          <a:ext cx="3837333" cy="68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2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latin typeface="Barlow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88 %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latin typeface="Barlow"/>
                        </a:rPr>
                        <a:t>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12 %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8213988" y="4944149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n=32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10239667" y="5002684"/>
            <a:ext cx="1751166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TR5. Byl/je Váš zaměstnavatel součinný během tohoto trestního řízení/civilní žaloby?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0000" y="701874"/>
            <a:ext cx="11299088" cy="715668"/>
          </a:xfrm>
        </p:spPr>
        <p:txBody>
          <a:bodyPr/>
          <a:lstStyle/>
          <a:p>
            <a:pPr>
              <a:defRPr/>
            </a:pPr>
            <a:r>
              <a:rPr lang="cs-CZ" sz="2400">
                <a:latin typeface="Barlow"/>
              </a:rPr>
              <a:t>Psychologická a bezpečnostní pomoc</a:t>
            </a:r>
            <a:endParaRPr/>
          </a:p>
        </p:txBody>
      </p:sp>
      <p:sp>
        <p:nvSpPr>
          <p:cNvPr id="3" name="Zástupný text 4"/>
          <p:cNvSpPr txBox="1"/>
          <p:nvPr/>
        </p:nvSpPr>
        <p:spPr bwMode="auto">
          <a:xfrm>
            <a:off x="1140569" y="6055731"/>
            <a:ext cx="9910861" cy="71566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 2"/>
              <a:buNone/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 lang="en-GB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73038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‒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Barlow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Barlow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pt-BR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Báze: </a:t>
            </a:r>
            <a:r>
              <a:rPr lang="cs-CZ" sz="1050" b="0" i="1" u="none" strike="noStrike" cap="none" spc="0">
                <a:ln>
                  <a:noFill/>
                </a:ln>
                <a:solidFill>
                  <a:srgbClr val="000000"/>
                </a:solidFill>
                <a:latin typeface="Barlow"/>
                <a:ea typeface="Arial"/>
                <a:cs typeface="Arial"/>
              </a:rPr>
              <a:t>n=232 (novináři ČR, kteří zažili agresi, útok, či jinou formu ohrožení</a:t>
            </a:r>
            <a:r>
              <a:rPr lang="cs-CZ" sz="1050" i="1">
                <a:solidFill>
                  <a:srgbClr val="000000"/>
                </a:solidFill>
                <a:latin typeface="Barlow"/>
                <a:cs typeface="Arial"/>
              </a:rPr>
              <a:t>)</a:t>
            </a:r>
            <a:endParaRPr lang="cs-CZ" sz="1050" b="0" i="1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38182" y="1646788"/>
          <a:ext cx="6104431" cy="435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469209" y="1305567"/>
            <a:ext cx="5405118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Spokojenost s typy pomoci u zaměstnavatele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2255878" y="5672479"/>
            <a:ext cx="2664813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P1. Do jaké míry jste spokojena s následujícími typy potřebné pomoci zabezpečenými Vaším zaměstnavatelem/médiem, pro které pracujete během tohoto procesu?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3691653" y="1575518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n=32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5931593" y="2303458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59 %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5246253" y="3552549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47 %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3991048" y="4811769"/>
            <a:ext cx="849746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29 %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6616323" y="1417543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Souhlas s podpůrným systémem pro novináře </a:t>
            </a:r>
            <a:endParaRPr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719175" y="2242032"/>
          <a:ext cx="3837333" cy="109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2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latin typeface="Barlow"/>
                        </a:rPr>
                        <a:t>Ano*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89 %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latin typeface="Barlow"/>
                        </a:rPr>
                        <a:t>Ne**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latin typeface="Barlow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3 %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Nevím (bez odpovědi)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8 %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 bwMode="auto">
          <a:xfrm>
            <a:off x="8316005" y="1957851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n=232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10284858" y="2524284"/>
            <a:ext cx="1751166" cy="461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P3. Uvítal/a byste systém, který by pomáhal novinářům čelícím hrozbě?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6616323" y="3663413"/>
            <a:ext cx="3666837" cy="221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400" b="1"/>
              <a:t>Preferovaná forma pomoci</a:t>
            </a:r>
            <a:endParaRPr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664372" y="4393578"/>
          <a:ext cx="3837333" cy="1668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Právní pomoc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76 %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Psychologická pomoc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42 %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Pomoc související se zajištěním osobní bezpečnosti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41 %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1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Tréninky, školení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39 %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31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 Administrativní pomoc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22 %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3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Jiné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4 %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Barlow"/>
                        </a:rPr>
                        <a:t>Nevím (bez odpovědi)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cs-CZ" sz="1200" b="0" u="none" strike="noStrike">
                          <a:solidFill>
                            <a:schemeClr val="dk1"/>
                          </a:solidFill>
                          <a:latin typeface="Barlow"/>
                          <a:ea typeface="Arial"/>
                          <a:cs typeface="Arial"/>
                        </a:rPr>
                        <a:t>4 %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 bwMode="auto">
          <a:xfrm>
            <a:off x="8316005" y="4203721"/>
            <a:ext cx="2664813" cy="142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Báze|: n=232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10556508" y="4770154"/>
            <a:ext cx="1479516" cy="779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Otázka: P5. Jakou formu pomoci byste uvítal/a v případě systému, který by pomáhal novinářům čelícím hrozbě?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10623463" y="3921254"/>
            <a:ext cx="1142163" cy="335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000" i="1"/>
              <a:t>Častěji novináři ve věku 26 až 35 let</a:t>
            </a:r>
            <a:endParaRPr/>
          </a:p>
        </p:txBody>
      </p:sp>
      <p:cxnSp>
        <p:nvCxnSpPr>
          <p:cNvPr id="38" name="Connector: Elbow 37"/>
          <p:cNvCxnSpPr>
            <a:cxnSpLocks/>
          </p:cNvCxnSpPr>
          <p:nvPr/>
        </p:nvCxnSpPr>
        <p:spPr bwMode="auto">
          <a:xfrm rot="5400000" flipH="1" flipV="1">
            <a:off x="10111946" y="4388008"/>
            <a:ext cx="685653" cy="93865"/>
          </a:xfrm>
          <a:prstGeom prst="bentConnector3">
            <a:avLst>
              <a:gd name="adj1" fmla="val 998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" descr="Header"/>
          <p:cNvSpPr txBox="1"/>
          <p:nvPr/>
        </p:nvSpPr>
        <p:spPr bwMode="auto">
          <a:xfrm>
            <a:off x="957925" y="1884194"/>
            <a:ext cx="1938530" cy="216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 cap="none" spc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400">
                <a:latin typeface="Barlow"/>
              </a:rPr>
              <a:t>Cíle výzkumu</a:t>
            </a:r>
            <a:endParaRPr lang="cs-CZ" sz="1600">
              <a:latin typeface="Barlow"/>
            </a:endParaRPr>
          </a:p>
        </p:txBody>
      </p:sp>
      <p:cxnSp>
        <p:nvCxnSpPr>
          <p:cNvPr id="7" name="Přímá spojnice 6"/>
          <p:cNvCxnSpPr>
            <a:cxnSpLocks/>
          </p:cNvCxnSpPr>
          <p:nvPr/>
        </p:nvCxnSpPr>
        <p:spPr bwMode="auto">
          <a:xfrm>
            <a:off x="444470" y="2161205"/>
            <a:ext cx="3538800" cy="0"/>
          </a:xfrm>
          <a:prstGeom prst="line">
            <a:avLst/>
          </a:prstGeom>
          <a:ln w="63500">
            <a:solidFill>
              <a:schemeClr val="accent1">
                <a:alpha val="4955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" descr="Header"/>
          <p:cNvSpPr txBox="1"/>
          <p:nvPr/>
        </p:nvSpPr>
        <p:spPr bwMode="auto">
          <a:xfrm>
            <a:off x="4803017" y="1884194"/>
            <a:ext cx="2556000" cy="216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 cap="none" spc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400">
                <a:latin typeface="Barlow"/>
              </a:rPr>
              <a:t>Výzkumný nástroj</a:t>
            </a:r>
            <a:endParaRPr/>
          </a:p>
        </p:txBody>
      </p:sp>
      <p:cxnSp>
        <p:nvCxnSpPr>
          <p:cNvPr id="10" name="Přímá spojnice 9"/>
          <p:cNvCxnSpPr>
            <a:cxnSpLocks/>
          </p:cNvCxnSpPr>
          <p:nvPr/>
        </p:nvCxnSpPr>
        <p:spPr bwMode="auto">
          <a:xfrm>
            <a:off x="4289561" y="2161205"/>
            <a:ext cx="3538800" cy="0"/>
          </a:xfrm>
          <a:prstGeom prst="line">
            <a:avLst/>
          </a:prstGeom>
          <a:ln w="63500">
            <a:solidFill>
              <a:schemeClr val="accent2">
                <a:alpha val="4955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cxnSpLocks/>
          </p:cNvCxnSpPr>
          <p:nvPr/>
        </p:nvCxnSpPr>
        <p:spPr bwMode="auto">
          <a:xfrm>
            <a:off x="4289561" y="4609818"/>
            <a:ext cx="3538800" cy="0"/>
          </a:xfrm>
          <a:prstGeom prst="line">
            <a:avLst/>
          </a:prstGeom>
          <a:ln w="63500">
            <a:solidFill>
              <a:schemeClr val="accent3">
                <a:alpha val="4955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 bwMode="auto">
          <a:xfrm>
            <a:off x="444470" y="2369219"/>
            <a:ext cx="3653000" cy="827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/>
            </a:pPr>
            <a:r>
              <a:rPr lang="cs-CZ" sz="1200">
                <a:latin typeface="Barlow"/>
              </a:rPr>
              <a:t>Český národní výbor Mezinárodního tiskového institutu ve spolupráci s výzkumnou agenturou Ipsos realizovaly výzkum zaměřený na zkušenosti novinářů s útoky na jejich osoby.</a:t>
            </a:r>
            <a:endParaRPr lang="en-US" sz="1200">
              <a:latin typeface="Barlow"/>
            </a:endParaRPr>
          </a:p>
        </p:txBody>
      </p:sp>
      <p:sp>
        <p:nvSpPr>
          <p:cNvPr id="21" name="TextovéPole 20"/>
          <p:cNvSpPr txBox="1"/>
          <p:nvPr/>
        </p:nvSpPr>
        <p:spPr bwMode="auto">
          <a:xfrm>
            <a:off x="4299087" y="2369219"/>
            <a:ext cx="3536812" cy="819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 b="1">
                <a:latin typeface="Barlow"/>
              </a:rPr>
              <a:t>Online dotazování (CAWI)</a:t>
            </a:r>
            <a:endParaRPr/>
          </a:p>
          <a:p>
            <a:pPr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defRPr/>
            </a:pPr>
            <a:r>
              <a:rPr lang="cs-CZ" sz="1200" b="1">
                <a:latin typeface="Barlow"/>
              </a:rPr>
              <a:t>CZ IPI rozesílal univerzální link</a:t>
            </a:r>
            <a:endParaRPr/>
          </a:p>
          <a:p>
            <a:pPr marL="171450" indent="-171450"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/>
            </a:pPr>
            <a:r>
              <a:rPr lang="cs-CZ" sz="1200">
                <a:latin typeface="Barlow"/>
              </a:rPr>
              <a:t>Strukturovaný dotazník o délce přibližně 13 minut.</a:t>
            </a:r>
            <a:endParaRPr lang="en-US" sz="1200">
              <a:latin typeface="Barlow"/>
            </a:endParaRPr>
          </a:p>
        </p:txBody>
      </p:sp>
      <p:sp>
        <p:nvSpPr>
          <p:cNvPr id="22" name="TextovéPole 21"/>
          <p:cNvSpPr txBox="1"/>
          <p:nvPr/>
        </p:nvSpPr>
        <p:spPr bwMode="auto">
          <a:xfrm>
            <a:off x="4299087" y="4817832"/>
            <a:ext cx="3603350" cy="190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/>
            </a:pPr>
            <a:r>
              <a:rPr lang="cs-CZ" sz="1200">
                <a:latin typeface="Barlow"/>
              </a:rPr>
              <a:t>Sběr dat probíhal od 05. 12. 2024 do 20. 02. 2025 </a:t>
            </a:r>
            <a:endParaRPr lang="fr-FR" sz="1200">
              <a:latin typeface="Barlow"/>
            </a:endParaRPr>
          </a:p>
        </p:txBody>
      </p:sp>
      <p:grpSp>
        <p:nvGrpSpPr>
          <p:cNvPr id="28" name="Group 18"/>
          <p:cNvGrpSpPr>
            <a:grpSpLocks noChangeAspect="1"/>
          </p:cNvGrpSpPr>
          <p:nvPr/>
        </p:nvGrpSpPr>
        <p:grpSpPr bwMode="auto">
          <a:xfrm>
            <a:off x="507517" y="1827213"/>
            <a:ext cx="323510" cy="324000"/>
            <a:chOff x="3615" y="533"/>
            <a:chExt cx="657" cy="658"/>
          </a:xfrm>
          <a:noFill/>
        </p:grpSpPr>
        <p:sp>
          <p:nvSpPr>
            <p:cNvPr id="29" name="Freeform 22"/>
            <p:cNvSpPr/>
            <p:nvPr/>
          </p:nvSpPr>
          <p:spPr bwMode="auto">
            <a:xfrm>
              <a:off x="3615" y="562"/>
              <a:ext cx="628" cy="629"/>
            </a:xfrm>
            <a:custGeom>
              <a:avLst/>
              <a:gdLst>
                <a:gd name="T0" fmla="*/ 625 w 650"/>
                <a:gd name="T1" fmla="*/ 198 h 650"/>
                <a:gd name="T2" fmla="*/ 650 w 650"/>
                <a:gd name="T3" fmla="*/ 325 h 650"/>
                <a:gd name="T4" fmla="*/ 625 w 650"/>
                <a:gd name="T5" fmla="*/ 451 h 650"/>
                <a:gd name="T6" fmla="*/ 555 w 650"/>
                <a:gd name="T7" fmla="*/ 555 h 650"/>
                <a:gd name="T8" fmla="*/ 452 w 650"/>
                <a:gd name="T9" fmla="*/ 624 h 650"/>
                <a:gd name="T10" fmla="*/ 325 w 650"/>
                <a:gd name="T11" fmla="*/ 650 h 650"/>
                <a:gd name="T12" fmla="*/ 199 w 650"/>
                <a:gd name="T13" fmla="*/ 624 h 650"/>
                <a:gd name="T14" fmla="*/ 95 w 650"/>
                <a:gd name="T15" fmla="*/ 555 h 650"/>
                <a:gd name="T16" fmla="*/ 26 w 650"/>
                <a:gd name="T17" fmla="*/ 451 h 650"/>
                <a:gd name="T18" fmla="*/ 0 w 650"/>
                <a:gd name="T19" fmla="*/ 325 h 650"/>
                <a:gd name="T20" fmla="*/ 26 w 650"/>
                <a:gd name="T21" fmla="*/ 198 h 650"/>
                <a:gd name="T22" fmla="*/ 95 w 650"/>
                <a:gd name="T23" fmla="*/ 95 h 650"/>
                <a:gd name="T24" fmla="*/ 199 w 650"/>
                <a:gd name="T25" fmla="*/ 25 h 650"/>
                <a:gd name="T26" fmla="*/ 325 w 650"/>
                <a:gd name="T27" fmla="*/ 0 h 650"/>
                <a:gd name="T28" fmla="*/ 452 w 650"/>
                <a:gd name="T29" fmla="*/ 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0" h="650" extrusionOk="0">
                  <a:moveTo>
                    <a:pt x="625" y="198"/>
                  </a:moveTo>
                  <a:cubicBezTo>
                    <a:pt x="641" y="237"/>
                    <a:pt x="650" y="280"/>
                    <a:pt x="650" y="325"/>
                  </a:cubicBezTo>
                  <a:cubicBezTo>
                    <a:pt x="650" y="370"/>
                    <a:pt x="641" y="412"/>
                    <a:pt x="625" y="451"/>
                  </a:cubicBezTo>
                  <a:cubicBezTo>
                    <a:pt x="608" y="490"/>
                    <a:pt x="585" y="525"/>
                    <a:pt x="555" y="555"/>
                  </a:cubicBezTo>
                  <a:cubicBezTo>
                    <a:pt x="526" y="584"/>
                    <a:pt x="491" y="608"/>
                    <a:pt x="452" y="624"/>
                  </a:cubicBezTo>
                  <a:cubicBezTo>
                    <a:pt x="413" y="641"/>
                    <a:pt x="370" y="650"/>
                    <a:pt x="325" y="650"/>
                  </a:cubicBezTo>
                  <a:cubicBezTo>
                    <a:pt x="280" y="650"/>
                    <a:pt x="238" y="641"/>
                    <a:pt x="199" y="624"/>
                  </a:cubicBezTo>
                  <a:cubicBezTo>
                    <a:pt x="160" y="608"/>
                    <a:pt x="125" y="584"/>
                    <a:pt x="95" y="555"/>
                  </a:cubicBezTo>
                  <a:cubicBezTo>
                    <a:pt x="66" y="525"/>
                    <a:pt x="42" y="490"/>
                    <a:pt x="26" y="451"/>
                  </a:cubicBezTo>
                  <a:cubicBezTo>
                    <a:pt x="9" y="412"/>
                    <a:pt x="0" y="370"/>
                    <a:pt x="0" y="325"/>
                  </a:cubicBezTo>
                  <a:cubicBezTo>
                    <a:pt x="0" y="280"/>
                    <a:pt x="9" y="237"/>
                    <a:pt x="26" y="198"/>
                  </a:cubicBezTo>
                  <a:cubicBezTo>
                    <a:pt x="42" y="159"/>
                    <a:pt x="66" y="124"/>
                    <a:pt x="95" y="95"/>
                  </a:cubicBezTo>
                  <a:cubicBezTo>
                    <a:pt x="125" y="65"/>
                    <a:pt x="160" y="42"/>
                    <a:pt x="199" y="25"/>
                  </a:cubicBezTo>
                  <a:cubicBezTo>
                    <a:pt x="238" y="9"/>
                    <a:pt x="280" y="0"/>
                    <a:pt x="325" y="0"/>
                  </a:cubicBezTo>
                  <a:cubicBezTo>
                    <a:pt x="370" y="0"/>
                    <a:pt x="413" y="9"/>
                    <a:pt x="452" y="25"/>
                  </a:cubicBezTo>
                </a:path>
              </a:pathLst>
            </a:cu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2400" b="0" i="0" u="none" strike="noStrike" cap="none" spc="0">
                <a:ln>
                  <a:noFill/>
                </a:ln>
                <a:solidFill>
                  <a:srgbClr val="404040"/>
                </a:solidFill>
                <a:ea typeface="Arial"/>
                <a:cs typeface="Arial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3928" y="733"/>
              <a:ext cx="143" cy="144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2400" b="0" i="0" u="none" strike="noStrike" cap="none" spc="0">
                <a:ln>
                  <a:noFill/>
                </a:ln>
                <a:solidFill>
                  <a:srgbClr val="404040"/>
                </a:solidFill>
                <a:ea typeface="Arial"/>
                <a:cs typeface="Arial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4072" y="533"/>
              <a:ext cx="200" cy="200"/>
            </a:xfrm>
            <a:custGeom>
              <a:avLst/>
              <a:gdLst>
                <a:gd name="T0" fmla="*/ 200 w 200"/>
                <a:gd name="T1" fmla="*/ 86 h 200"/>
                <a:gd name="T2" fmla="*/ 86 w 200"/>
                <a:gd name="T3" fmla="*/ 200 h 200"/>
                <a:gd name="T4" fmla="*/ 0 w 200"/>
                <a:gd name="T5" fmla="*/ 200 h 200"/>
                <a:gd name="T6" fmla="*/ 0 w 200"/>
                <a:gd name="T7" fmla="*/ 114 h 200"/>
                <a:gd name="T8" fmla="*/ 114 w 200"/>
                <a:gd name="T9" fmla="*/ 0 h 200"/>
                <a:gd name="T10" fmla="*/ 114 w 200"/>
                <a:gd name="T11" fmla="*/ 86 h 200"/>
                <a:gd name="T12" fmla="*/ 200 w 200"/>
                <a:gd name="T13" fmla="*/ 8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00" extrusionOk="0">
                  <a:moveTo>
                    <a:pt x="200" y="86"/>
                  </a:moveTo>
                  <a:lnTo>
                    <a:pt x="86" y="200"/>
                  </a:lnTo>
                  <a:lnTo>
                    <a:pt x="0" y="200"/>
                  </a:lnTo>
                  <a:lnTo>
                    <a:pt x="0" y="114"/>
                  </a:lnTo>
                  <a:lnTo>
                    <a:pt x="114" y="0"/>
                  </a:lnTo>
                  <a:lnTo>
                    <a:pt x="114" y="86"/>
                  </a:lnTo>
                  <a:lnTo>
                    <a:pt x="200" y="86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2400" b="0" i="0" u="none" strike="noStrike" cap="none" spc="0">
                <a:ln>
                  <a:noFill/>
                </a:ln>
                <a:solidFill>
                  <a:srgbClr val="404040"/>
                </a:solidFill>
                <a:ea typeface="Arial"/>
                <a:cs typeface="Arial"/>
              </a:endParaRPr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3615" y="562"/>
              <a:ext cx="628" cy="629"/>
            </a:xfrm>
            <a:custGeom>
              <a:avLst/>
              <a:gdLst>
                <a:gd name="T0" fmla="*/ 650 w 650"/>
                <a:gd name="T1" fmla="*/ 325 h 650"/>
                <a:gd name="T2" fmla="*/ 325 w 650"/>
                <a:gd name="T3" fmla="*/ 650 h 650"/>
                <a:gd name="T4" fmla="*/ 0 w 650"/>
                <a:gd name="T5" fmla="*/ 325 h 650"/>
                <a:gd name="T6" fmla="*/ 325 w 650"/>
                <a:gd name="T7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0" h="650" extrusionOk="0">
                  <a:moveTo>
                    <a:pt x="650" y="325"/>
                  </a:moveTo>
                  <a:cubicBezTo>
                    <a:pt x="650" y="504"/>
                    <a:pt x="505" y="650"/>
                    <a:pt x="325" y="650"/>
                  </a:cubicBezTo>
                  <a:cubicBezTo>
                    <a:pt x="146" y="650"/>
                    <a:pt x="0" y="504"/>
                    <a:pt x="0" y="325"/>
                  </a:cubicBezTo>
                  <a:cubicBezTo>
                    <a:pt x="0" y="145"/>
                    <a:pt x="146" y="0"/>
                    <a:pt x="325" y="0"/>
                  </a:cubicBezTo>
                </a:path>
              </a:pathLst>
            </a:cu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2400" b="0" i="0" u="none" strike="noStrike" cap="none" spc="0">
                <a:ln>
                  <a:noFill/>
                </a:ln>
                <a:solidFill>
                  <a:srgbClr val="404040"/>
                </a:solidFill>
                <a:ea typeface="Arial"/>
                <a:cs typeface="Arial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3773" y="719"/>
              <a:ext cx="314" cy="314"/>
            </a:xfrm>
            <a:custGeom>
              <a:avLst/>
              <a:gdLst>
                <a:gd name="T0" fmla="*/ 312 w 325"/>
                <a:gd name="T1" fmla="*/ 99 h 325"/>
                <a:gd name="T2" fmla="*/ 325 w 325"/>
                <a:gd name="T3" fmla="*/ 163 h 325"/>
                <a:gd name="T4" fmla="*/ 312 w 325"/>
                <a:gd name="T5" fmla="*/ 226 h 325"/>
                <a:gd name="T6" fmla="*/ 277 w 325"/>
                <a:gd name="T7" fmla="*/ 278 h 325"/>
                <a:gd name="T8" fmla="*/ 226 w 325"/>
                <a:gd name="T9" fmla="*/ 313 h 325"/>
                <a:gd name="T10" fmla="*/ 162 w 325"/>
                <a:gd name="T11" fmla="*/ 325 h 325"/>
                <a:gd name="T12" fmla="*/ 99 w 325"/>
                <a:gd name="T13" fmla="*/ 313 h 325"/>
                <a:gd name="T14" fmla="*/ 47 w 325"/>
                <a:gd name="T15" fmla="*/ 278 h 325"/>
                <a:gd name="T16" fmla="*/ 12 w 325"/>
                <a:gd name="T17" fmla="*/ 226 h 325"/>
                <a:gd name="T18" fmla="*/ 0 w 325"/>
                <a:gd name="T19" fmla="*/ 163 h 325"/>
                <a:gd name="T20" fmla="*/ 12 w 325"/>
                <a:gd name="T21" fmla="*/ 99 h 325"/>
                <a:gd name="T22" fmla="*/ 47 w 325"/>
                <a:gd name="T23" fmla="*/ 48 h 325"/>
                <a:gd name="T24" fmla="*/ 99 w 325"/>
                <a:gd name="T25" fmla="*/ 13 h 325"/>
                <a:gd name="T26" fmla="*/ 162 w 325"/>
                <a:gd name="T27" fmla="*/ 0 h 325"/>
                <a:gd name="T28" fmla="*/ 226 w 325"/>
                <a:gd name="T29" fmla="*/ 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325" extrusionOk="0">
                  <a:moveTo>
                    <a:pt x="312" y="99"/>
                  </a:moveTo>
                  <a:cubicBezTo>
                    <a:pt x="320" y="119"/>
                    <a:pt x="325" y="140"/>
                    <a:pt x="325" y="163"/>
                  </a:cubicBezTo>
                  <a:cubicBezTo>
                    <a:pt x="325" y="185"/>
                    <a:pt x="320" y="207"/>
                    <a:pt x="312" y="226"/>
                  </a:cubicBezTo>
                  <a:cubicBezTo>
                    <a:pt x="304" y="246"/>
                    <a:pt x="292" y="263"/>
                    <a:pt x="277" y="278"/>
                  </a:cubicBezTo>
                  <a:cubicBezTo>
                    <a:pt x="262" y="292"/>
                    <a:pt x="245" y="304"/>
                    <a:pt x="226" y="313"/>
                  </a:cubicBezTo>
                  <a:cubicBezTo>
                    <a:pt x="206" y="321"/>
                    <a:pt x="185" y="325"/>
                    <a:pt x="162" y="325"/>
                  </a:cubicBezTo>
                  <a:cubicBezTo>
                    <a:pt x="140" y="325"/>
                    <a:pt x="118" y="321"/>
                    <a:pt x="99" y="313"/>
                  </a:cubicBezTo>
                  <a:cubicBezTo>
                    <a:pt x="79" y="304"/>
                    <a:pt x="62" y="292"/>
                    <a:pt x="47" y="278"/>
                  </a:cubicBezTo>
                  <a:cubicBezTo>
                    <a:pt x="33" y="263"/>
                    <a:pt x="21" y="246"/>
                    <a:pt x="12" y="226"/>
                  </a:cubicBezTo>
                  <a:cubicBezTo>
                    <a:pt x="4" y="207"/>
                    <a:pt x="0" y="185"/>
                    <a:pt x="0" y="163"/>
                  </a:cubicBezTo>
                  <a:cubicBezTo>
                    <a:pt x="0" y="140"/>
                    <a:pt x="4" y="119"/>
                    <a:pt x="12" y="99"/>
                  </a:cubicBezTo>
                  <a:cubicBezTo>
                    <a:pt x="21" y="80"/>
                    <a:pt x="33" y="63"/>
                    <a:pt x="47" y="48"/>
                  </a:cubicBezTo>
                  <a:cubicBezTo>
                    <a:pt x="62" y="33"/>
                    <a:pt x="79" y="21"/>
                    <a:pt x="99" y="13"/>
                  </a:cubicBezTo>
                  <a:cubicBezTo>
                    <a:pt x="118" y="5"/>
                    <a:pt x="140" y="0"/>
                    <a:pt x="162" y="0"/>
                  </a:cubicBezTo>
                  <a:cubicBezTo>
                    <a:pt x="185" y="0"/>
                    <a:pt x="206" y="5"/>
                    <a:pt x="226" y="13"/>
                  </a:cubicBezTo>
                </a:path>
              </a:pathLst>
            </a:custGeom>
            <a:grpFill/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2400" b="0" i="0" u="none" strike="noStrike" cap="none" spc="0">
                <a:ln>
                  <a:noFill/>
                </a:ln>
                <a:solidFill>
                  <a:srgbClr val="404040"/>
                </a:solidFill>
                <a:ea typeface="Arial"/>
                <a:cs typeface="Arial"/>
              </a:endParaRPr>
            </a:p>
          </p:txBody>
        </p:sp>
      </p:grpSp>
      <p:grpSp>
        <p:nvGrpSpPr>
          <p:cNvPr id="81" name="Grafický objekt 33" descr="Ozubené kolečko"/>
          <p:cNvGrpSpPr/>
          <p:nvPr/>
        </p:nvGrpSpPr>
        <p:grpSpPr bwMode="auto">
          <a:xfrm>
            <a:off x="4354333" y="1830002"/>
            <a:ext cx="365894" cy="365448"/>
            <a:chOff x="4354333" y="1830002"/>
            <a:chExt cx="365894" cy="365448"/>
          </a:xfrm>
          <a:noFill/>
        </p:grpSpPr>
        <p:sp>
          <p:nvSpPr>
            <p:cNvPr id="82" name="Volný tvar 81"/>
            <p:cNvSpPr/>
            <p:nvPr/>
          </p:nvSpPr>
          <p:spPr bwMode="auto">
            <a:xfrm>
              <a:off x="4354333" y="1830002"/>
              <a:ext cx="365894" cy="365448"/>
            </a:xfrm>
            <a:custGeom>
              <a:avLst/>
              <a:gdLst>
                <a:gd name="connsiteX0" fmla="*/ 51580 w 365894"/>
                <a:gd name="connsiteY0" fmla="*/ 256378 h 365448"/>
                <a:gd name="connsiteX1" fmla="*/ 38148 w 365894"/>
                <a:gd name="connsiteY1" fmla="*/ 296675 h 365448"/>
                <a:gd name="connsiteX2" fmla="*/ 68773 w 365894"/>
                <a:gd name="connsiteY2" fmla="*/ 327301 h 365448"/>
                <a:gd name="connsiteX3" fmla="*/ 109070 w 365894"/>
                <a:gd name="connsiteY3" fmla="*/ 313868 h 365448"/>
                <a:gd name="connsiteX4" fmla="*/ 142919 w 365894"/>
                <a:gd name="connsiteY4" fmla="*/ 327838 h 365448"/>
                <a:gd name="connsiteX5" fmla="*/ 161724 w 365894"/>
                <a:gd name="connsiteY5" fmla="*/ 365448 h 365448"/>
                <a:gd name="connsiteX6" fmla="*/ 204707 w 365894"/>
                <a:gd name="connsiteY6" fmla="*/ 365448 h 365448"/>
                <a:gd name="connsiteX7" fmla="*/ 223512 w 365894"/>
                <a:gd name="connsiteY7" fmla="*/ 327838 h 365448"/>
                <a:gd name="connsiteX8" fmla="*/ 256824 w 365894"/>
                <a:gd name="connsiteY8" fmla="*/ 313868 h 365448"/>
                <a:gd name="connsiteX9" fmla="*/ 297121 w 365894"/>
                <a:gd name="connsiteY9" fmla="*/ 327301 h 365448"/>
                <a:gd name="connsiteX10" fmla="*/ 327747 w 365894"/>
                <a:gd name="connsiteY10" fmla="*/ 296675 h 365448"/>
                <a:gd name="connsiteX11" fmla="*/ 314314 w 365894"/>
                <a:gd name="connsiteY11" fmla="*/ 256378 h 365448"/>
                <a:gd name="connsiteX12" fmla="*/ 328284 w 365894"/>
                <a:gd name="connsiteY12" fmla="*/ 222529 h 365448"/>
                <a:gd name="connsiteX13" fmla="*/ 365894 w 365894"/>
                <a:gd name="connsiteY13" fmla="*/ 203724 h 365448"/>
                <a:gd name="connsiteX14" fmla="*/ 365894 w 365894"/>
                <a:gd name="connsiteY14" fmla="*/ 160741 h 365448"/>
                <a:gd name="connsiteX15" fmla="*/ 327747 w 365894"/>
                <a:gd name="connsiteY15" fmla="*/ 142473 h 365448"/>
                <a:gd name="connsiteX16" fmla="*/ 313777 w 365894"/>
                <a:gd name="connsiteY16" fmla="*/ 109161 h 365448"/>
                <a:gd name="connsiteX17" fmla="*/ 327209 w 365894"/>
                <a:gd name="connsiteY17" fmla="*/ 68864 h 365448"/>
                <a:gd name="connsiteX18" fmla="*/ 296584 w 365894"/>
                <a:gd name="connsiteY18" fmla="*/ 38239 h 365448"/>
                <a:gd name="connsiteX19" fmla="*/ 256287 w 365894"/>
                <a:gd name="connsiteY19" fmla="*/ 51671 h 365448"/>
                <a:gd name="connsiteX20" fmla="*/ 222438 w 365894"/>
                <a:gd name="connsiteY20" fmla="*/ 37702 h 365448"/>
                <a:gd name="connsiteX21" fmla="*/ 204170 w 365894"/>
                <a:gd name="connsiteY21" fmla="*/ 0 h 365448"/>
                <a:gd name="connsiteX22" fmla="*/ 161187 w 365894"/>
                <a:gd name="connsiteY22" fmla="*/ 0 h 365448"/>
                <a:gd name="connsiteX23" fmla="*/ 142382 w 365894"/>
                <a:gd name="connsiteY23" fmla="*/ 37610 h 365448"/>
                <a:gd name="connsiteX24" fmla="*/ 109070 w 365894"/>
                <a:gd name="connsiteY24" fmla="*/ 51580 h 365448"/>
                <a:gd name="connsiteX25" fmla="*/ 68773 w 365894"/>
                <a:gd name="connsiteY25" fmla="*/ 38148 h 365448"/>
                <a:gd name="connsiteX26" fmla="*/ 38148 w 365894"/>
                <a:gd name="connsiteY26" fmla="*/ 68773 h 365448"/>
                <a:gd name="connsiteX27" fmla="*/ 51580 w 365894"/>
                <a:gd name="connsiteY27" fmla="*/ 109070 h 365448"/>
                <a:gd name="connsiteX28" fmla="*/ 37610 w 365894"/>
                <a:gd name="connsiteY28" fmla="*/ 142919 h 365448"/>
                <a:gd name="connsiteX29" fmla="*/ 0 w 365894"/>
                <a:gd name="connsiteY29" fmla="*/ 161187 h 365448"/>
                <a:gd name="connsiteX30" fmla="*/ 0 w 365894"/>
                <a:gd name="connsiteY30" fmla="*/ 204170 h 365448"/>
                <a:gd name="connsiteX31" fmla="*/ 37610 w 365894"/>
                <a:gd name="connsiteY31" fmla="*/ 222975 h 365448"/>
                <a:gd name="connsiteX32" fmla="*/ 51580 w 365894"/>
                <a:gd name="connsiteY32" fmla="*/ 256378 h 365448"/>
                <a:gd name="connsiteX33" fmla="*/ 10746 w 365894"/>
                <a:gd name="connsiteY33" fmla="*/ 167978 h 365448"/>
                <a:gd name="connsiteX34" fmla="*/ 42306 w 365894"/>
                <a:gd name="connsiteY34" fmla="*/ 152644 h 365448"/>
                <a:gd name="connsiteX35" fmla="*/ 46696 w 365894"/>
                <a:gd name="connsiteY35" fmla="*/ 150495 h 365448"/>
                <a:gd name="connsiteX36" fmla="*/ 47980 w 365894"/>
                <a:gd name="connsiteY36" fmla="*/ 145788 h 365448"/>
                <a:gd name="connsiteX37" fmla="*/ 60998 w 365894"/>
                <a:gd name="connsiteY37" fmla="*/ 114276 h 365448"/>
                <a:gd name="connsiteX38" fmla="*/ 63260 w 365894"/>
                <a:gd name="connsiteY38" fmla="*/ 110160 h 365448"/>
                <a:gd name="connsiteX39" fmla="*/ 61778 w 365894"/>
                <a:gd name="connsiteY39" fmla="*/ 105701 h 365448"/>
                <a:gd name="connsiteX40" fmla="*/ 50441 w 365894"/>
                <a:gd name="connsiteY40" fmla="*/ 71696 h 365448"/>
                <a:gd name="connsiteX41" fmla="*/ 71680 w 365894"/>
                <a:gd name="connsiteY41" fmla="*/ 50451 h 365448"/>
                <a:gd name="connsiteX42" fmla="*/ 105674 w 365894"/>
                <a:gd name="connsiteY42" fmla="*/ 61788 h 365448"/>
                <a:gd name="connsiteX43" fmla="*/ 110268 w 365894"/>
                <a:gd name="connsiteY43" fmla="*/ 63320 h 365448"/>
                <a:gd name="connsiteX44" fmla="*/ 114459 w 365894"/>
                <a:gd name="connsiteY44" fmla="*/ 60891 h 365448"/>
                <a:gd name="connsiteX45" fmla="*/ 145213 w 365894"/>
                <a:gd name="connsiteY45" fmla="*/ 47996 h 365448"/>
                <a:gd name="connsiteX46" fmla="*/ 149850 w 365894"/>
                <a:gd name="connsiteY46" fmla="*/ 46733 h 365448"/>
                <a:gd name="connsiteX47" fmla="*/ 151999 w 365894"/>
                <a:gd name="connsiteY47" fmla="*/ 42435 h 365448"/>
                <a:gd name="connsiteX48" fmla="*/ 167839 w 365894"/>
                <a:gd name="connsiteY48" fmla="*/ 10746 h 365448"/>
                <a:gd name="connsiteX49" fmla="*/ 197454 w 365894"/>
                <a:gd name="connsiteY49" fmla="*/ 10746 h 365448"/>
                <a:gd name="connsiteX50" fmla="*/ 212767 w 365894"/>
                <a:gd name="connsiteY50" fmla="*/ 42338 h 365448"/>
                <a:gd name="connsiteX51" fmla="*/ 214916 w 365894"/>
                <a:gd name="connsiteY51" fmla="*/ 46723 h 365448"/>
                <a:gd name="connsiteX52" fmla="*/ 219622 w 365894"/>
                <a:gd name="connsiteY52" fmla="*/ 48007 h 365448"/>
                <a:gd name="connsiteX53" fmla="*/ 251124 w 365894"/>
                <a:gd name="connsiteY53" fmla="*/ 61031 h 365448"/>
                <a:gd name="connsiteX54" fmla="*/ 255245 w 365894"/>
                <a:gd name="connsiteY54" fmla="*/ 63298 h 365448"/>
                <a:gd name="connsiteX55" fmla="*/ 259704 w 365894"/>
                <a:gd name="connsiteY55" fmla="*/ 61810 h 365448"/>
                <a:gd name="connsiteX56" fmla="*/ 293699 w 365894"/>
                <a:gd name="connsiteY56" fmla="*/ 50473 h 365448"/>
                <a:gd name="connsiteX57" fmla="*/ 314938 w 365894"/>
                <a:gd name="connsiteY57" fmla="*/ 71717 h 365448"/>
                <a:gd name="connsiteX58" fmla="*/ 303601 w 365894"/>
                <a:gd name="connsiteY58" fmla="*/ 105722 h 365448"/>
                <a:gd name="connsiteX59" fmla="*/ 302070 w 365894"/>
                <a:gd name="connsiteY59" fmla="*/ 110316 h 365448"/>
                <a:gd name="connsiteX60" fmla="*/ 304498 w 365894"/>
                <a:gd name="connsiteY60" fmla="*/ 114502 h 365448"/>
                <a:gd name="connsiteX61" fmla="*/ 317393 w 365894"/>
                <a:gd name="connsiteY61" fmla="*/ 145267 h 365448"/>
                <a:gd name="connsiteX62" fmla="*/ 318688 w 365894"/>
                <a:gd name="connsiteY62" fmla="*/ 150011 h 365448"/>
                <a:gd name="connsiteX63" fmla="*/ 323121 w 365894"/>
                <a:gd name="connsiteY63" fmla="*/ 152134 h 365448"/>
                <a:gd name="connsiteX64" fmla="*/ 355148 w 365894"/>
                <a:gd name="connsiteY64" fmla="*/ 167484 h 365448"/>
                <a:gd name="connsiteX65" fmla="*/ 355148 w 365894"/>
                <a:gd name="connsiteY65" fmla="*/ 197072 h 365448"/>
                <a:gd name="connsiteX66" fmla="*/ 323475 w 365894"/>
                <a:gd name="connsiteY66" fmla="*/ 212912 h 365448"/>
                <a:gd name="connsiteX67" fmla="*/ 319177 w 365894"/>
                <a:gd name="connsiteY67" fmla="*/ 215061 h 365448"/>
                <a:gd name="connsiteX68" fmla="*/ 317914 w 365894"/>
                <a:gd name="connsiteY68" fmla="*/ 219692 h 365448"/>
                <a:gd name="connsiteX69" fmla="*/ 304896 w 365894"/>
                <a:gd name="connsiteY69" fmla="*/ 251204 h 365448"/>
                <a:gd name="connsiteX70" fmla="*/ 302634 w 365894"/>
                <a:gd name="connsiteY70" fmla="*/ 255320 h 365448"/>
                <a:gd name="connsiteX71" fmla="*/ 304117 w 365894"/>
                <a:gd name="connsiteY71" fmla="*/ 259780 h 365448"/>
                <a:gd name="connsiteX72" fmla="*/ 315453 w 365894"/>
                <a:gd name="connsiteY72" fmla="*/ 293785 h 365448"/>
                <a:gd name="connsiteX73" fmla="*/ 294214 w 365894"/>
                <a:gd name="connsiteY73" fmla="*/ 315029 h 365448"/>
                <a:gd name="connsiteX74" fmla="*/ 260220 w 365894"/>
                <a:gd name="connsiteY74" fmla="*/ 303692 h 365448"/>
                <a:gd name="connsiteX75" fmla="*/ 255626 w 365894"/>
                <a:gd name="connsiteY75" fmla="*/ 302161 h 365448"/>
                <a:gd name="connsiteX76" fmla="*/ 251435 w 365894"/>
                <a:gd name="connsiteY76" fmla="*/ 304589 h 365448"/>
                <a:gd name="connsiteX77" fmla="*/ 220676 w 365894"/>
                <a:gd name="connsiteY77" fmla="*/ 317484 h 365448"/>
                <a:gd name="connsiteX78" fmla="*/ 216044 w 365894"/>
                <a:gd name="connsiteY78" fmla="*/ 318747 h 365448"/>
                <a:gd name="connsiteX79" fmla="*/ 213895 w 365894"/>
                <a:gd name="connsiteY79" fmla="*/ 323045 h 365448"/>
                <a:gd name="connsiteX80" fmla="*/ 198056 w 365894"/>
                <a:gd name="connsiteY80" fmla="*/ 354745 h 365448"/>
                <a:gd name="connsiteX81" fmla="*/ 168376 w 365894"/>
                <a:gd name="connsiteY81" fmla="*/ 354745 h 365448"/>
                <a:gd name="connsiteX82" fmla="*/ 152542 w 365894"/>
                <a:gd name="connsiteY82" fmla="*/ 323045 h 365448"/>
                <a:gd name="connsiteX83" fmla="*/ 150393 w 365894"/>
                <a:gd name="connsiteY83" fmla="*/ 318747 h 365448"/>
                <a:gd name="connsiteX84" fmla="*/ 145756 w 365894"/>
                <a:gd name="connsiteY84" fmla="*/ 317484 h 365448"/>
                <a:gd name="connsiteX85" fmla="*/ 114260 w 365894"/>
                <a:gd name="connsiteY85" fmla="*/ 304461 h 365448"/>
                <a:gd name="connsiteX86" fmla="*/ 110139 w 365894"/>
                <a:gd name="connsiteY86" fmla="*/ 302193 h 365448"/>
                <a:gd name="connsiteX87" fmla="*/ 105679 w 365894"/>
                <a:gd name="connsiteY87" fmla="*/ 303681 h 365448"/>
                <a:gd name="connsiteX88" fmla="*/ 71685 w 365894"/>
                <a:gd name="connsiteY88" fmla="*/ 315018 h 365448"/>
                <a:gd name="connsiteX89" fmla="*/ 50446 w 365894"/>
                <a:gd name="connsiteY89" fmla="*/ 293774 h 365448"/>
                <a:gd name="connsiteX90" fmla="*/ 61788 w 365894"/>
                <a:gd name="connsiteY90" fmla="*/ 259780 h 365448"/>
                <a:gd name="connsiteX91" fmla="*/ 63314 w 365894"/>
                <a:gd name="connsiteY91" fmla="*/ 255186 h 365448"/>
                <a:gd name="connsiteX92" fmla="*/ 60891 w 365894"/>
                <a:gd name="connsiteY92" fmla="*/ 250995 h 365448"/>
                <a:gd name="connsiteX93" fmla="*/ 47996 w 365894"/>
                <a:gd name="connsiteY93" fmla="*/ 220230 h 365448"/>
                <a:gd name="connsiteX94" fmla="*/ 46728 w 365894"/>
                <a:gd name="connsiteY94" fmla="*/ 215598 h 365448"/>
                <a:gd name="connsiteX95" fmla="*/ 42430 w 365894"/>
                <a:gd name="connsiteY95" fmla="*/ 213449 h 365448"/>
                <a:gd name="connsiteX96" fmla="*/ 10746 w 365894"/>
                <a:gd name="connsiteY96" fmla="*/ 197610 h 3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65894" h="365448" extrusionOk="0">
                  <a:moveTo>
                    <a:pt x="51580" y="256378"/>
                  </a:moveTo>
                  <a:lnTo>
                    <a:pt x="38148" y="296675"/>
                  </a:lnTo>
                  <a:lnTo>
                    <a:pt x="68773" y="327301"/>
                  </a:lnTo>
                  <a:lnTo>
                    <a:pt x="109070" y="313868"/>
                  </a:lnTo>
                  <a:cubicBezTo>
                    <a:pt x="119760" y="319848"/>
                    <a:pt x="131123" y="324537"/>
                    <a:pt x="142919" y="327838"/>
                  </a:cubicBezTo>
                  <a:lnTo>
                    <a:pt x="161724" y="365448"/>
                  </a:lnTo>
                  <a:lnTo>
                    <a:pt x="204707" y="365448"/>
                  </a:lnTo>
                  <a:lnTo>
                    <a:pt x="223512" y="327838"/>
                  </a:lnTo>
                  <a:cubicBezTo>
                    <a:pt x="235171" y="324633"/>
                    <a:pt x="246367" y="319938"/>
                    <a:pt x="256824" y="313868"/>
                  </a:cubicBezTo>
                  <a:lnTo>
                    <a:pt x="297121" y="327301"/>
                  </a:lnTo>
                  <a:lnTo>
                    <a:pt x="327747" y="296675"/>
                  </a:lnTo>
                  <a:lnTo>
                    <a:pt x="314314" y="256378"/>
                  </a:lnTo>
                  <a:cubicBezTo>
                    <a:pt x="320291" y="245687"/>
                    <a:pt x="324981" y="234324"/>
                    <a:pt x="328284" y="222529"/>
                  </a:cubicBezTo>
                  <a:lnTo>
                    <a:pt x="365894" y="203724"/>
                  </a:lnTo>
                  <a:lnTo>
                    <a:pt x="365894" y="160741"/>
                  </a:lnTo>
                  <a:lnTo>
                    <a:pt x="327747" y="142473"/>
                  </a:lnTo>
                  <a:cubicBezTo>
                    <a:pt x="324539" y="130816"/>
                    <a:pt x="319844" y="119619"/>
                    <a:pt x="313777" y="109161"/>
                  </a:cubicBezTo>
                  <a:lnTo>
                    <a:pt x="327209" y="68864"/>
                  </a:lnTo>
                  <a:lnTo>
                    <a:pt x="296584" y="38239"/>
                  </a:lnTo>
                  <a:lnTo>
                    <a:pt x="256287" y="51671"/>
                  </a:lnTo>
                  <a:cubicBezTo>
                    <a:pt x="245597" y="45692"/>
                    <a:pt x="234234" y="41002"/>
                    <a:pt x="222438" y="37702"/>
                  </a:cubicBezTo>
                  <a:lnTo>
                    <a:pt x="204170" y="0"/>
                  </a:lnTo>
                  <a:lnTo>
                    <a:pt x="161187" y="0"/>
                  </a:lnTo>
                  <a:lnTo>
                    <a:pt x="142382" y="37610"/>
                  </a:lnTo>
                  <a:cubicBezTo>
                    <a:pt x="130724" y="40815"/>
                    <a:pt x="119527" y="45511"/>
                    <a:pt x="109070" y="51580"/>
                  </a:cubicBezTo>
                  <a:lnTo>
                    <a:pt x="68773" y="38148"/>
                  </a:lnTo>
                  <a:lnTo>
                    <a:pt x="38148" y="68773"/>
                  </a:lnTo>
                  <a:lnTo>
                    <a:pt x="51580" y="109070"/>
                  </a:lnTo>
                  <a:cubicBezTo>
                    <a:pt x="45603" y="119761"/>
                    <a:pt x="40914" y="131124"/>
                    <a:pt x="37610" y="142919"/>
                  </a:cubicBezTo>
                  <a:lnTo>
                    <a:pt x="0" y="161187"/>
                  </a:lnTo>
                  <a:lnTo>
                    <a:pt x="0" y="204170"/>
                  </a:lnTo>
                  <a:lnTo>
                    <a:pt x="37610" y="222975"/>
                  </a:lnTo>
                  <a:cubicBezTo>
                    <a:pt x="40810" y="234664"/>
                    <a:pt x="45506" y="245891"/>
                    <a:pt x="51580" y="256378"/>
                  </a:cubicBezTo>
                  <a:close/>
                  <a:moveTo>
                    <a:pt x="10746" y="167978"/>
                  </a:moveTo>
                  <a:lnTo>
                    <a:pt x="42306" y="152644"/>
                  </a:lnTo>
                  <a:lnTo>
                    <a:pt x="46696" y="150495"/>
                  </a:lnTo>
                  <a:lnTo>
                    <a:pt x="47980" y="145788"/>
                  </a:lnTo>
                  <a:cubicBezTo>
                    <a:pt x="51065" y="134809"/>
                    <a:pt x="55434" y="124232"/>
                    <a:pt x="60998" y="114276"/>
                  </a:cubicBezTo>
                  <a:lnTo>
                    <a:pt x="63260" y="110160"/>
                  </a:lnTo>
                  <a:lnTo>
                    <a:pt x="61778" y="105701"/>
                  </a:lnTo>
                  <a:lnTo>
                    <a:pt x="50441" y="71696"/>
                  </a:lnTo>
                  <a:lnTo>
                    <a:pt x="71680" y="50451"/>
                  </a:lnTo>
                  <a:lnTo>
                    <a:pt x="105674" y="61788"/>
                  </a:lnTo>
                  <a:lnTo>
                    <a:pt x="110268" y="63320"/>
                  </a:lnTo>
                  <a:lnTo>
                    <a:pt x="114459" y="60891"/>
                  </a:lnTo>
                  <a:cubicBezTo>
                    <a:pt x="124113" y="55287"/>
                    <a:pt x="134450" y="50953"/>
                    <a:pt x="145213" y="47996"/>
                  </a:cubicBezTo>
                  <a:lnTo>
                    <a:pt x="149850" y="46733"/>
                  </a:lnTo>
                  <a:lnTo>
                    <a:pt x="151999" y="42435"/>
                  </a:lnTo>
                  <a:lnTo>
                    <a:pt x="167839" y="10746"/>
                  </a:lnTo>
                  <a:lnTo>
                    <a:pt x="197454" y="10746"/>
                  </a:lnTo>
                  <a:lnTo>
                    <a:pt x="212767" y="42338"/>
                  </a:lnTo>
                  <a:lnTo>
                    <a:pt x="214916" y="46723"/>
                  </a:lnTo>
                  <a:lnTo>
                    <a:pt x="219622" y="48007"/>
                  </a:lnTo>
                  <a:cubicBezTo>
                    <a:pt x="230598" y="51096"/>
                    <a:pt x="241171" y="55468"/>
                    <a:pt x="251124" y="61031"/>
                  </a:cubicBezTo>
                  <a:lnTo>
                    <a:pt x="255245" y="63298"/>
                  </a:lnTo>
                  <a:lnTo>
                    <a:pt x="259704" y="61810"/>
                  </a:lnTo>
                  <a:lnTo>
                    <a:pt x="293699" y="50473"/>
                  </a:lnTo>
                  <a:lnTo>
                    <a:pt x="314938" y="71717"/>
                  </a:lnTo>
                  <a:lnTo>
                    <a:pt x="303601" y="105722"/>
                  </a:lnTo>
                  <a:lnTo>
                    <a:pt x="302070" y="110316"/>
                  </a:lnTo>
                  <a:lnTo>
                    <a:pt x="304498" y="114502"/>
                  </a:lnTo>
                  <a:cubicBezTo>
                    <a:pt x="310105" y="124158"/>
                    <a:pt x="314439" y="134499"/>
                    <a:pt x="317393" y="145267"/>
                  </a:cubicBezTo>
                  <a:lnTo>
                    <a:pt x="318688" y="150011"/>
                  </a:lnTo>
                  <a:lnTo>
                    <a:pt x="323121" y="152134"/>
                  </a:lnTo>
                  <a:lnTo>
                    <a:pt x="355148" y="167484"/>
                  </a:lnTo>
                  <a:lnTo>
                    <a:pt x="355148" y="197072"/>
                  </a:lnTo>
                  <a:lnTo>
                    <a:pt x="323475" y="212912"/>
                  </a:lnTo>
                  <a:lnTo>
                    <a:pt x="319177" y="215061"/>
                  </a:lnTo>
                  <a:lnTo>
                    <a:pt x="317914" y="219692"/>
                  </a:lnTo>
                  <a:cubicBezTo>
                    <a:pt x="314829" y="230671"/>
                    <a:pt x="310459" y="241248"/>
                    <a:pt x="304896" y="251204"/>
                  </a:cubicBezTo>
                  <a:lnTo>
                    <a:pt x="302634" y="255320"/>
                  </a:lnTo>
                  <a:lnTo>
                    <a:pt x="304117" y="259780"/>
                  </a:lnTo>
                  <a:lnTo>
                    <a:pt x="315453" y="293785"/>
                  </a:lnTo>
                  <a:lnTo>
                    <a:pt x="294214" y="315029"/>
                  </a:lnTo>
                  <a:lnTo>
                    <a:pt x="260220" y="303692"/>
                  </a:lnTo>
                  <a:lnTo>
                    <a:pt x="255626" y="302161"/>
                  </a:lnTo>
                  <a:lnTo>
                    <a:pt x="251435" y="304589"/>
                  </a:lnTo>
                  <a:cubicBezTo>
                    <a:pt x="241780" y="310194"/>
                    <a:pt x="231441" y="314529"/>
                    <a:pt x="220676" y="317484"/>
                  </a:cubicBezTo>
                  <a:lnTo>
                    <a:pt x="216044" y="318747"/>
                  </a:lnTo>
                  <a:lnTo>
                    <a:pt x="213895" y="323045"/>
                  </a:lnTo>
                  <a:lnTo>
                    <a:pt x="198056" y="354745"/>
                  </a:lnTo>
                  <a:lnTo>
                    <a:pt x="168376" y="354745"/>
                  </a:lnTo>
                  <a:lnTo>
                    <a:pt x="152542" y="323045"/>
                  </a:lnTo>
                  <a:lnTo>
                    <a:pt x="150393" y="318747"/>
                  </a:lnTo>
                  <a:lnTo>
                    <a:pt x="145756" y="317484"/>
                  </a:lnTo>
                  <a:cubicBezTo>
                    <a:pt x="134782" y="314395"/>
                    <a:pt x="124211" y="310024"/>
                    <a:pt x="114260" y="304461"/>
                  </a:cubicBezTo>
                  <a:lnTo>
                    <a:pt x="110139" y="302193"/>
                  </a:lnTo>
                  <a:lnTo>
                    <a:pt x="105679" y="303681"/>
                  </a:lnTo>
                  <a:lnTo>
                    <a:pt x="71685" y="315018"/>
                  </a:lnTo>
                  <a:lnTo>
                    <a:pt x="50446" y="293774"/>
                  </a:lnTo>
                  <a:lnTo>
                    <a:pt x="61788" y="259780"/>
                  </a:lnTo>
                  <a:lnTo>
                    <a:pt x="63314" y="255186"/>
                  </a:lnTo>
                  <a:lnTo>
                    <a:pt x="60891" y="250995"/>
                  </a:lnTo>
                  <a:cubicBezTo>
                    <a:pt x="55283" y="241339"/>
                    <a:pt x="50948" y="230999"/>
                    <a:pt x="47996" y="220230"/>
                  </a:cubicBezTo>
                  <a:lnTo>
                    <a:pt x="46728" y="215598"/>
                  </a:lnTo>
                  <a:lnTo>
                    <a:pt x="42430" y="213449"/>
                  </a:lnTo>
                  <a:lnTo>
                    <a:pt x="10746" y="197610"/>
                  </a:lnTo>
                  <a:close/>
                </a:path>
              </a:pathLst>
            </a:custGeom>
            <a:grpFill/>
            <a:ln w="127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3" name="Volný tvar 82"/>
            <p:cNvSpPr/>
            <p:nvPr/>
          </p:nvSpPr>
          <p:spPr bwMode="auto">
            <a:xfrm>
              <a:off x="4472537" y="1948297"/>
              <a:ext cx="128949" cy="128949"/>
            </a:xfrm>
            <a:custGeom>
              <a:avLst/>
              <a:gdLst>
                <a:gd name="connsiteX0" fmla="*/ 64475 w 128949"/>
                <a:gd name="connsiteY0" fmla="*/ 128950 h 128949"/>
                <a:gd name="connsiteX1" fmla="*/ 128950 w 128949"/>
                <a:gd name="connsiteY1" fmla="*/ 64475 h 128949"/>
                <a:gd name="connsiteX2" fmla="*/ 64475 w 128949"/>
                <a:gd name="connsiteY2" fmla="*/ 0 h 128949"/>
                <a:gd name="connsiteX3" fmla="*/ 0 w 128949"/>
                <a:gd name="connsiteY3" fmla="*/ 64475 h 128949"/>
                <a:gd name="connsiteX4" fmla="*/ 64475 w 128949"/>
                <a:gd name="connsiteY4" fmla="*/ 128950 h 128949"/>
                <a:gd name="connsiteX5" fmla="*/ 64475 w 128949"/>
                <a:gd name="connsiteY5" fmla="*/ 10708 h 128949"/>
                <a:gd name="connsiteX6" fmla="*/ 118204 w 128949"/>
                <a:gd name="connsiteY6" fmla="*/ 64437 h 128949"/>
                <a:gd name="connsiteX7" fmla="*/ 64475 w 128949"/>
                <a:gd name="connsiteY7" fmla="*/ 118166 h 128949"/>
                <a:gd name="connsiteX8" fmla="*/ 10746 w 128949"/>
                <a:gd name="connsiteY8" fmla="*/ 64437 h 128949"/>
                <a:gd name="connsiteX9" fmla="*/ 64475 w 128949"/>
                <a:gd name="connsiteY9" fmla="*/ 10708 h 1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949" h="128949" extrusionOk="0">
                  <a:moveTo>
                    <a:pt x="64475" y="128950"/>
                  </a:moveTo>
                  <a:cubicBezTo>
                    <a:pt x="100083" y="128950"/>
                    <a:pt x="128950" y="100083"/>
                    <a:pt x="128950" y="64475"/>
                  </a:cubicBezTo>
                  <a:cubicBezTo>
                    <a:pt x="128950" y="28866"/>
                    <a:pt x="100083" y="0"/>
                    <a:pt x="64475" y="0"/>
                  </a:cubicBezTo>
                  <a:cubicBezTo>
                    <a:pt x="28866" y="0"/>
                    <a:pt x="0" y="28866"/>
                    <a:pt x="0" y="64475"/>
                  </a:cubicBezTo>
                  <a:cubicBezTo>
                    <a:pt x="112" y="100037"/>
                    <a:pt x="28913" y="128837"/>
                    <a:pt x="64475" y="128950"/>
                  </a:cubicBezTo>
                  <a:close/>
                  <a:moveTo>
                    <a:pt x="64475" y="10708"/>
                  </a:moveTo>
                  <a:cubicBezTo>
                    <a:pt x="94148" y="10708"/>
                    <a:pt x="118204" y="34764"/>
                    <a:pt x="118204" y="64437"/>
                  </a:cubicBezTo>
                  <a:cubicBezTo>
                    <a:pt x="118204" y="94111"/>
                    <a:pt x="94148" y="118166"/>
                    <a:pt x="64475" y="118166"/>
                  </a:cubicBezTo>
                  <a:cubicBezTo>
                    <a:pt x="34801" y="118166"/>
                    <a:pt x="10746" y="94111"/>
                    <a:pt x="10746" y="64437"/>
                  </a:cubicBezTo>
                  <a:cubicBezTo>
                    <a:pt x="10784" y="34779"/>
                    <a:pt x="34817" y="10747"/>
                    <a:pt x="64475" y="1070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7" name="Title" descr="Header"/>
          <p:cNvSpPr txBox="1"/>
          <p:nvPr/>
        </p:nvSpPr>
        <p:spPr bwMode="auto">
          <a:xfrm>
            <a:off x="8740180" y="1884194"/>
            <a:ext cx="2556000" cy="216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 cap="none" spc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400">
                <a:latin typeface="Barlow"/>
              </a:rPr>
              <a:t>Velikost vzorku</a:t>
            </a:r>
            <a:endParaRPr/>
          </a:p>
        </p:txBody>
      </p:sp>
      <p:cxnSp>
        <p:nvCxnSpPr>
          <p:cNvPr id="48" name="Přímá spojnice 47"/>
          <p:cNvCxnSpPr>
            <a:cxnSpLocks/>
          </p:cNvCxnSpPr>
          <p:nvPr/>
        </p:nvCxnSpPr>
        <p:spPr bwMode="auto">
          <a:xfrm>
            <a:off x="8137661" y="2161205"/>
            <a:ext cx="3610800" cy="0"/>
          </a:xfrm>
          <a:prstGeom prst="line">
            <a:avLst/>
          </a:prstGeom>
          <a:ln w="63500">
            <a:solidFill>
              <a:schemeClr val="accent5">
                <a:alpha val="4955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 bwMode="auto">
          <a:xfrm>
            <a:off x="8147187" y="2369219"/>
            <a:ext cx="3536812" cy="190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/>
            </a:pPr>
            <a:r>
              <a:rPr lang="cs-CZ" sz="1200">
                <a:latin typeface="Barlow"/>
              </a:rPr>
              <a:t>Celkové N=232</a:t>
            </a:r>
            <a:endParaRPr/>
          </a:p>
        </p:txBody>
      </p:sp>
      <p:sp>
        <p:nvSpPr>
          <p:cNvPr id="51" name="Title" descr="Header"/>
          <p:cNvSpPr txBox="1"/>
          <p:nvPr/>
        </p:nvSpPr>
        <p:spPr bwMode="auto">
          <a:xfrm>
            <a:off x="957925" y="4322594"/>
            <a:ext cx="1938530" cy="216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 cap="none" spc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400">
                <a:latin typeface="Barlow"/>
              </a:rPr>
              <a:t>Cílová skupina</a:t>
            </a:r>
            <a:endParaRPr lang="cs-CZ" sz="1600">
              <a:latin typeface="Barlow"/>
            </a:endParaRPr>
          </a:p>
        </p:txBody>
      </p:sp>
      <p:cxnSp>
        <p:nvCxnSpPr>
          <p:cNvPr id="52" name="Přímá spojnice 51"/>
          <p:cNvCxnSpPr>
            <a:cxnSpLocks/>
          </p:cNvCxnSpPr>
          <p:nvPr/>
        </p:nvCxnSpPr>
        <p:spPr bwMode="auto">
          <a:xfrm>
            <a:off x="444470" y="4599605"/>
            <a:ext cx="3538800" cy="0"/>
          </a:xfrm>
          <a:prstGeom prst="line">
            <a:avLst/>
          </a:prstGeom>
          <a:ln w="63500">
            <a:solidFill>
              <a:schemeClr val="tx2">
                <a:alpha val="4955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 bwMode="auto">
          <a:xfrm>
            <a:off x="444470" y="4807619"/>
            <a:ext cx="3538567" cy="190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/>
            </a:pPr>
            <a:r>
              <a:rPr lang="cs-CZ" sz="1200">
                <a:latin typeface="Barlow"/>
              </a:rPr>
              <a:t>Česká novinářská populace</a:t>
            </a:r>
            <a:endParaRPr/>
          </a:p>
        </p:txBody>
      </p:sp>
      <p:sp>
        <p:nvSpPr>
          <p:cNvPr id="79" name="Nadpis 7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>
                <a:latin typeface="Barlow"/>
              </a:rPr>
              <a:t>Cíle výzkumu a metodologie</a:t>
            </a:r>
            <a:endParaRPr/>
          </a:p>
        </p:txBody>
      </p:sp>
      <p:sp>
        <p:nvSpPr>
          <p:cNvPr id="23" name="TextovéPole 22"/>
          <p:cNvSpPr txBox="1"/>
          <p:nvPr/>
        </p:nvSpPr>
        <p:spPr bwMode="auto">
          <a:xfrm>
            <a:off x="8147187" y="4817832"/>
            <a:ext cx="3603350" cy="614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Arial"/>
              <a:buChar char="•"/>
              <a:defRPr/>
            </a:pPr>
            <a:r>
              <a:rPr lang="cs-CZ" sz="1200">
                <a:latin typeface="Barlow"/>
              </a:rPr>
              <a:t>Michal Kormaňák</a:t>
            </a:r>
            <a:br>
              <a:rPr lang="cs-CZ" sz="1200">
                <a:latin typeface="Barlow"/>
              </a:rPr>
            </a:br>
            <a:r>
              <a:rPr lang="cs-CZ" sz="1200" u="sng">
                <a:latin typeface="Barlow"/>
                <a:hlinkClick r:id="rId2" tooltip="mailto:michal.kormanak@ipsos.com"/>
              </a:rPr>
              <a:t>michal.kormanak@ipsos.com</a:t>
            </a:r>
            <a:br>
              <a:rPr lang="cs-CZ" sz="1200">
                <a:latin typeface="Barlow"/>
              </a:rPr>
            </a:br>
            <a:r>
              <a:rPr lang="cs-CZ" sz="1200">
                <a:latin typeface="Barlow"/>
              </a:rPr>
              <a:t>+420 739472302</a:t>
            </a:r>
            <a:endParaRPr/>
          </a:p>
        </p:txBody>
      </p:sp>
      <p:cxnSp>
        <p:nvCxnSpPr>
          <p:cNvPr id="36" name="Přímá spojnice 35"/>
          <p:cNvCxnSpPr>
            <a:cxnSpLocks/>
          </p:cNvCxnSpPr>
          <p:nvPr/>
        </p:nvCxnSpPr>
        <p:spPr bwMode="auto">
          <a:xfrm>
            <a:off x="8137661" y="4609818"/>
            <a:ext cx="3610800" cy="0"/>
          </a:xfrm>
          <a:prstGeom prst="line">
            <a:avLst/>
          </a:prstGeom>
          <a:ln w="6350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cký objekt 54" descr="Úspěch skupiny obrys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4997" y="4245457"/>
            <a:ext cx="414644" cy="414644"/>
          </a:xfrm>
          <a:prstGeom prst="rect">
            <a:avLst/>
          </a:prstGeom>
        </p:spPr>
      </p:pic>
      <p:pic>
        <p:nvPicPr>
          <p:cNvPr id="57" name="Grafický objekt 56" descr="Město obry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93452" y="1738700"/>
            <a:ext cx="515798" cy="515798"/>
          </a:xfrm>
          <a:prstGeom prst="rect">
            <a:avLst/>
          </a:prstGeom>
        </p:spPr>
      </p:pic>
      <p:sp>
        <p:nvSpPr>
          <p:cNvPr id="2" name="Title" descr="Header"/>
          <p:cNvSpPr txBox="1"/>
          <p:nvPr/>
        </p:nvSpPr>
        <p:spPr bwMode="auto">
          <a:xfrm>
            <a:off x="8749705" y="4332807"/>
            <a:ext cx="2707738" cy="216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 cap="none" spc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400">
                <a:latin typeface="Barlow"/>
              </a:rPr>
              <a:t>Kontakty</a:t>
            </a:r>
            <a:endParaRPr/>
          </a:p>
        </p:txBody>
      </p:sp>
      <p:pic>
        <p:nvPicPr>
          <p:cNvPr id="3" name="Grafický objekt 11" descr="Adresář obrys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35352" y="4196789"/>
            <a:ext cx="432000" cy="432000"/>
          </a:xfrm>
          <a:prstGeom prst="rect">
            <a:avLst/>
          </a:prstGeom>
        </p:spPr>
      </p:pic>
      <p:sp>
        <p:nvSpPr>
          <p:cNvPr id="4" name="Title" descr="Header"/>
          <p:cNvSpPr txBox="1"/>
          <p:nvPr/>
        </p:nvSpPr>
        <p:spPr bwMode="auto">
          <a:xfrm>
            <a:off x="4812542" y="4332807"/>
            <a:ext cx="2707738" cy="216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 cap="none" spc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400">
                <a:latin typeface="Barlow"/>
              </a:rPr>
              <a:t>Datum sběru</a:t>
            </a:r>
            <a:endParaRPr/>
          </a:p>
        </p:txBody>
      </p:sp>
      <p:pic>
        <p:nvPicPr>
          <p:cNvPr id="5" name="Grafický objekt 4" descr="Stopky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283075" y="4214594"/>
            <a:ext cx="432000" cy="43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cs-CZ">
                <a:latin typeface="Barlow"/>
              </a:rPr>
              <a:t>Kontakty</a:t>
            </a:r>
            <a:endParaRPr/>
          </a:p>
        </p:txBody>
      </p:sp>
      <p:sp>
        <p:nvSpPr>
          <p:cNvPr id="8" name="Background Box"/>
          <p:cNvSpPr/>
          <p:nvPr/>
        </p:nvSpPr>
        <p:spPr bwMode="auto">
          <a:xfrm flipV="1">
            <a:off x="410962" y="4467702"/>
            <a:ext cx="11299088" cy="1039739"/>
          </a:xfrm>
          <a:prstGeom prst="snip1Rect">
            <a:avLst>
              <a:gd name="adj" fmla="val 16667"/>
            </a:avLst>
          </a:prstGeom>
          <a:solidFill>
            <a:srgbClr val="E7EB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GB" sz="1200">
              <a:solidFill>
                <a:schemeClr val="tx1"/>
              </a:solidFill>
            </a:endParaRPr>
          </a:p>
        </p:txBody>
      </p:sp>
      <p:pic>
        <p:nvPicPr>
          <p:cNvPr id="30" name="Grafický objekt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246" y="4621056"/>
            <a:ext cx="918732" cy="2762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58" b="23820"/>
          <a:stretch/>
        </p:blipFill>
        <p:spPr bwMode="auto">
          <a:xfrm>
            <a:off x="2090699" y="4562588"/>
            <a:ext cx="983828" cy="532457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8178" y="5159250"/>
            <a:ext cx="2337676" cy="17829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24" t="17222" r="22460" b="17811"/>
          <a:stretch/>
        </p:blipFill>
        <p:spPr bwMode="auto">
          <a:xfrm>
            <a:off x="5283086" y="4646565"/>
            <a:ext cx="1142117" cy="682012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098906" y="4778995"/>
            <a:ext cx="1278497" cy="3953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7"/>
          <a:srcRect l="8617" t="28660" r="7692" b="30081"/>
          <a:stretch/>
        </p:blipFill>
        <p:spPr bwMode="auto">
          <a:xfrm>
            <a:off x="6917549" y="4801273"/>
            <a:ext cx="1103565" cy="38476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639057" y="4672066"/>
            <a:ext cx="1156008" cy="63101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8538819" y="4682610"/>
            <a:ext cx="1082974" cy="603373"/>
          </a:xfrm>
          <a:prstGeom prst="rect">
            <a:avLst/>
          </a:prstGeom>
        </p:spPr>
      </p:pic>
      <p:sp>
        <p:nvSpPr>
          <p:cNvPr id="51" name="TextovéPole 50"/>
          <p:cNvSpPr txBox="1"/>
          <p:nvPr/>
        </p:nvSpPr>
        <p:spPr bwMode="auto">
          <a:xfrm>
            <a:off x="410963" y="5606436"/>
            <a:ext cx="38913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Na P</a:t>
            </a:r>
            <a:r>
              <a:rPr lang="cs-CZ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ří</a:t>
            </a:r>
            <a:r>
              <a:rPr lang="en-GB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kop</a:t>
            </a:r>
            <a:r>
              <a:rPr lang="cs-CZ" sz="1100">
                <a:latin typeface="Barlow"/>
                <a:cs typeface="Arial"/>
              </a:rPr>
              <a:t>ě</a:t>
            </a:r>
            <a:r>
              <a:rPr lang="en-GB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 22, Slovansk</a:t>
            </a:r>
            <a:r>
              <a:rPr lang="cs-CZ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ý</a:t>
            </a:r>
            <a:r>
              <a:rPr lang="en-GB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 d</a:t>
            </a:r>
            <a:r>
              <a:rPr lang="cs-CZ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ů</a:t>
            </a:r>
            <a:r>
              <a:rPr lang="en-GB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m, 110 00, Praha 1</a:t>
            </a:r>
            <a:r>
              <a:rPr lang="cs-CZ" sz="11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 </a:t>
            </a:r>
            <a:endParaRPr lang="cs-CZ" sz="1100" b="0" i="0" u="none" strike="noStrike" cap="none" spc="0">
              <a:ln>
                <a:noFill/>
              </a:ln>
              <a:solidFill>
                <a:srgbClr val="000000"/>
              </a:solidFill>
              <a:latin typeface="Barlow"/>
              <a:ea typeface="Arial"/>
              <a:cs typeface="Arial"/>
            </a:endParaRPr>
          </a:p>
        </p:txBody>
      </p:sp>
      <p:grpSp>
        <p:nvGrpSpPr>
          <p:cNvPr id="10" name="Skupina 9"/>
          <p:cNvGrpSpPr/>
          <p:nvPr/>
        </p:nvGrpSpPr>
        <p:grpSpPr bwMode="auto">
          <a:xfrm>
            <a:off x="3639057" y="5614998"/>
            <a:ext cx="2317021" cy="315850"/>
            <a:chOff x="498183" y="5767709"/>
            <a:chExt cx="2317021" cy="315850"/>
          </a:xfrm>
        </p:grpSpPr>
        <p:sp>
          <p:nvSpPr>
            <p:cNvPr id="17" name="Text Box 1">
              <a:hlinkClick r:id="rId10" tooltip="website ipsos.cz"/>
            </p:cNvPr>
            <p:cNvSpPr txBox="1"/>
            <p:nvPr/>
          </p:nvSpPr>
          <p:spPr bwMode="auto">
            <a:xfrm>
              <a:off x="718061" y="5767709"/>
              <a:ext cx="2097143" cy="31585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 2"/>
                <a:buNone/>
                <a:defRPr sz="1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Barlow"/>
                <a:buNone/>
                <a:defRPr lang="en-GB" sz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2925" indent="-173038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‒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7425" indent="-22860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3463" indent="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None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lnSpc>
                  <a:spcPct val="100000"/>
                </a:lnSpc>
                <a:buSzTx/>
                <a:defRPr/>
              </a:pPr>
              <a:r>
                <a:rPr lang="cs-CZ" sz="1100" u="sng">
                  <a:cs typeface="Arial"/>
                  <a:hlinkClick r:id="rId10" tooltip="http://www.ipsos.cz/"/>
                </a:rPr>
                <a:t>www.ipsos.cz</a:t>
              </a:r>
              <a:r>
                <a:rPr lang="cs-CZ" sz="1100">
                  <a:cs typeface="Arial"/>
                </a:rPr>
                <a:t> </a:t>
              </a:r>
              <a:r>
                <a:rPr lang="cs-CZ" sz="1100" b="0" i="0" u="sng" strike="noStrike" cap="none" spc="0">
                  <a:ln>
                    <a:noFill/>
                  </a:ln>
                  <a:ea typeface="Arial"/>
                  <a:cs typeface="Arial"/>
                  <a:hlinkClick r:id="rId11" tooltip="http://www.ipsos.com/"/>
                </a:rPr>
                <a:t>www.ipsos.com</a:t>
              </a:r>
              <a:r>
                <a:rPr lang="cs-CZ" sz="1100" b="0" i="0" u="none" strike="noStrike" cap="none" spc="0">
                  <a:ln>
                    <a:noFill/>
                  </a:ln>
                  <a:ea typeface="Arial"/>
                  <a:cs typeface="Arial"/>
                </a:rPr>
                <a:t>   </a:t>
              </a:r>
              <a:endParaRPr lang="cs-CZ" sz="1100">
                <a:cs typeface="Arial"/>
              </a:endParaRPr>
            </a:p>
          </p:txBody>
        </p:sp>
        <p:sp>
          <p:nvSpPr>
            <p:cNvPr id="22" name="Freeform 144">
              <a:hlinkClick r:id="rId10"/>
            </p:cNvPr>
            <p:cNvSpPr>
              <a:spLocks noChangeAspect="1" noEditPoints="1"/>
            </p:cNvSpPr>
            <p:nvPr/>
          </p:nvSpPr>
          <p:spPr bwMode="auto">
            <a:xfrm>
              <a:off x="498183" y="5771818"/>
              <a:ext cx="172044" cy="171782"/>
            </a:xfrm>
            <a:custGeom>
              <a:avLst/>
              <a:gdLst/>
              <a:ahLst/>
              <a:cxnLst>
                <a:cxn ang="0">
                  <a:pos x="253" y="60"/>
                </a:cxn>
                <a:cxn ang="0">
                  <a:pos x="145" y="0"/>
                </a:cxn>
                <a:cxn ang="0">
                  <a:pos x="132" y="0"/>
                </a:cxn>
                <a:cxn ang="0">
                  <a:pos x="25" y="60"/>
                </a:cxn>
                <a:cxn ang="0">
                  <a:pos x="0" y="139"/>
                </a:cxn>
                <a:cxn ang="0">
                  <a:pos x="27" y="221"/>
                </a:cxn>
                <a:cxn ang="0">
                  <a:pos x="132" y="278"/>
                </a:cxn>
                <a:cxn ang="0">
                  <a:pos x="145" y="278"/>
                </a:cxn>
                <a:cxn ang="0">
                  <a:pos x="251" y="221"/>
                </a:cxn>
                <a:cxn ang="0">
                  <a:pos x="278" y="139"/>
                </a:cxn>
                <a:cxn ang="0">
                  <a:pos x="228" y="50"/>
                </a:cxn>
                <a:cxn ang="0">
                  <a:pos x="196" y="71"/>
                </a:cxn>
                <a:cxn ang="0">
                  <a:pos x="228" y="50"/>
                </a:cxn>
                <a:cxn ang="0">
                  <a:pos x="85" y="135"/>
                </a:cxn>
                <a:cxn ang="0">
                  <a:pos x="132" y="90"/>
                </a:cxn>
                <a:cxn ang="0">
                  <a:pos x="132" y="147"/>
                </a:cxn>
                <a:cxn ang="0">
                  <a:pos x="92" y="196"/>
                </a:cxn>
                <a:cxn ang="0">
                  <a:pos x="132" y="147"/>
                </a:cxn>
                <a:cxn ang="0">
                  <a:pos x="192" y="147"/>
                </a:cxn>
                <a:cxn ang="0">
                  <a:pos x="145" y="192"/>
                </a:cxn>
                <a:cxn ang="0">
                  <a:pos x="145" y="135"/>
                </a:cxn>
                <a:cxn ang="0">
                  <a:pos x="187" y="86"/>
                </a:cxn>
                <a:cxn ang="0">
                  <a:pos x="145" y="135"/>
                </a:cxn>
                <a:cxn ang="0">
                  <a:pos x="145" y="77"/>
                </a:cxn>
                <a:cxn ang="0">
                  <a:pos x="184" y="74"/>
                </a:cxn>
                <a:cxn ang="0">
                  <a:pos x="132" y="77"/>
                </a:cxn>
                <a:cxn ang="0">
                  <a:pos x="132" y="17"/>
                </a:cxn>
                <a:cxn ang="0">
                  <a:pos x="111" y="16"/>
                </a:cxn>
                <a:cxn ang="0">
                  <a:pos x="43" y="57"/>
                </a:cxn>
                <a:cxn ang="0">
                  <a:pos x="35" y="67"/>
                </a:cxn>
                <a:cxn ang="0">
                  <a:pos x="72" y="135"/>
                </a:cxn>
                <a:cxn ang="0">
                  <a:pos x="35" y="67"/>
                </a:cxn>
                <a:cxn ang="0">
                  <a:pos x="13" y="147"/>
                </a:cxn>
                <a:cxn ang="0">
                  <a:pos x="79" y="198"/>
                </a:cxn>
                <a:cxn ang="0">
                  <a:pos x="50" y="228"/>
                </a:cxn>
                <a:cxn ang="0">
                  <a:pos x="82" y="211"/>
                </a:cxn>
                <a:cxn ang="0">
                  <a:pos x="50" y="228"/>
                </a:cxn>
                <a:cxn ang="0">
                  <a:pos x="132" y="204"/>
                </a:cxn>
                <a:cxn ang="0">
                  <a:pos x="95" y="208"/>
                </a:cxn>
                <a:cxn ang="0">
                  <a:pos x="145" y="204"/>
                </a:cxn>
                <a:cxn ang="0">
                  <a:pos x="145" y="260"/>
                </a:cxn>
                <a:cxn ang="0">
                  <a:pos x="167" y="262"/>
                </a:cxn>
                <a:cxn ang="0">
                  <a:pos x="232" y="224"/>
                </a:cxn>
                <a:cxn ang="0">
                  <a:pos x="240" y="214"/>
                </a:cxn>
                <a:cxn ang="0">
                  <a:pos x="205" y="147"/>
                </a:cxn>
                <a:cxn ang="0">
                  <a:pos x="240" y="214"/>
                </a:cxn>
                <a:cxn ang="0">
                  <a:pos x="199" y="83"/>
                </a:cxn>
                <a:cxn ang="0">
                  <a:pos x="265" y="135"/>
                </a:cxn>
              </a:cxnLst>
              <a:rect l="0" t="0" r="r" b="b"/>
              <a:pathLst>
                <a:path w="278" h="278" extrusionOk="0">
                  <a:moveTo>
                    <a:pt x="278" y="135"/>
                  </a:moveTo>
                  <a:cubicBezTo>
                    <a:pt x="277" y="107"/>
                    <a:pt x="268" y="81"/>
                    <a:pt x="253" y="60"/>
                  </a:cubicBezTo>
                  <a:cubicBezTo>
                    <a:pt x="250" y="56"/>
                    <a:pt x="248" y="53"/>
                    <a:pt x="245" y="50"/>
                  </a:cubicBezTo>
                  <a:cubicBezTo>
                    <a:pt x="221" y="21"/>
                    <a:pt x="185" y="2"/>
                    <a:pt x="145" y="0"/>
                  </a:cubicBezTo>
                  <a:cubicBezTo>
                    <a:pt x="143" y="0"/>
                    <a:pt x="141" y="0"/>
                    <a:pt x="139" y="0"/>
                  </a:cubicBezTo>
                  <a:cubicBezTo>
                    <a:pt x="137" y="0"/>
                    <a:pt x="135" y="0"/>
                    <a:pt x="132" y="0"/>
                  </a:cubicBezTo>
                  <a:cubicBezTo>
                    <a:pt x="92" y="2"/>
                    <a:pt x="57" y="21"/>
                    <a:pt x="32" y="50"/>
                  </a:cubicBezTo>
                  <a:cubicBezTo>
                    <a:pt x="30" y="53"/>
                    <a:pt x="27" y="56"/>
                    <a:pt x="25" y="60"/>
                  </a:cubicBezTo>
                  <a:cubicBezTo>
                    <a:pt x="10" y="81"/>
                    <a:pt x="1" y="107"/>
                    <a:pt x="0" y="135"/>
                  </a:cubicBezTo>
                  <a:cubicBezTo>
                    <a:pt x="0" y="136"/>
                    <a:pt x="0" y="137"/>
                    <a:pt x="0" y="139"/>
                  </a:cubicBezTo>
                  <a:cubicBezTo>
                    <a:pt x="0" y="142"/>
                    <a:pt x="0" y="145"/>
                    <a:pt x="0" y="147"/>
                  </a:cubicBezTo>
                  <a:cubicBezTo>
                    <a:pt x="2" y="175"/>
                    <a:pt x="11" y="200"/>
                    <a:pt x="27" y="221"/>
                  </a:cubicBezTo>
                  <a:cubicBezTo>
                    <a:pt x="29" y="224"/>
                    <a:pt x="32" y="228"/>
                    <a:pt x="35" y="231"/>
                  </a:cubicBezTo>
                  <a:cubicBezTo>
                    <a:pt x="59" y="258"/>
                    <a:pt x="94" y="276"/>
                    <a:pt x="132" y="278"/>
                  </a:cubicBezTo>
                  <a:cubicBezTo>
                    <a:pt x="135" y="278"/>
                    <a:pt x="137" y="278"/>
                    <a:pt x="139" y="278"/>
                  </a:cubicBezTo>
                  <a:cubicBezTo>
                    <a:pt x="141" y="278"/>
                    <a:pt x="143" y="278"/>
                    <a:pt x="145" y="278"/>
                  </a:cubicBezTo>
                  <a:cubicBezTo>
                    <a:pt x="184" y="276"/>
                    <a:pt x="219" y="258"/>
                    <a:pt x="243" y="231"/>
                  </a:cubicBezTo>
                  <a:cubicBezTo>
                    <a:pt x="246" y="228"/>
                    <a:pt x="248" y="224"/>
                    <a:pt x="251" y="221"/>
                  </a:cubicBezTo>
                  <a:cubicBezTo>
                    <a:pt x="266" y="200"/>
                    <a:pt x="276" y="175"/>
                    <a:pt x="277" y="147"/>
                  </a:cubicBezTo>
                  <a:cubicBezTo>
                    <a:pt x="278" y="145"/>
                    <a:pt x="278" y="142"/>
                    <a:pt x="278" y="139"/>
                  </a:cubicBezTo>
                  <a:cubicBezTo>
                    <a:pt x="278" y="137"/>
                    <a:pt x="278" y="136"/>
                    <a:pt x="278" y="135"/>
                  </a:cubicBezTo>
                  <a:close/>
                  <a:moveTo>
                    <a:pt x="228" y="50"/>
                  </a:moveTo>
                  <a:cubicBezTo>
                    <a:pt x="230" y="52"/>
                    <a:pt x="232" y="54"/>
                    <a:pt x="234" y="57"/>
                  </a:cubicBezTo>
                  <a:cubicBezTo>
                    <a:pt x="224" y="62"/>
                    <a:pt x="211" y="67"/>
                    <a:pt x="196" y="71"/>
                  </a:cubicBezTo>
                  <a:cubicBezTo>
                    <a:pt x="190" y="47"/>
                    <a:pt x="179" y="28"/>
                    <a:pt x="167" y="16"/>
                  </a:cubicBezTo>
                  <a:cubicBezTo>
                    <a:pt x="190" y="21"/>
                    <a:pt x="211" y="33"/>
                    <a:pt x="228" y="50"/>
                  </a:cubicBezTo>
                  <a:close/>
                  <a:moveTo>
                    <a:pt x="132" y="135"/>
                  </a:moveTo>
                  <a:cubicBezTo>
                    <a:pt x="85" y="135"/>
                    <a:pt x="85" y="135"/>
                    <a:pt x="85" y="135"/>
                  </a:cubicBezTo>
                  <a:cubicBezTo>
                    <a:pt x="85" y="117"/>
                    <a:pt x="87" y="101"/>
                    <a:pt x="91" y="86"/>
                  </a:cubicBezTo>
                  <a:cubicBezTo>
                    <a:pt x="104" y="88"/>
                    <a:pt x="118" y="90"/>
                    <a:pt x="132" y="90"/>
                  </a:cubicBezTo>
                  <a:lnTo>
                    <a:pt x="132" y="135"/>
                  </a:lnTo>
                  <a:close/>
                  <a:moveTo>
                    <a:pt x="132" y="147"/>
                  </a:moveTo>
                  <a:cubicBezTo>
                    <a:pt x="132" y="192"/>
                    <a:pt x="132" y="192"/>
                    <a:pt x="132" y="192"/>
                  </a:cubicBezTo>
                  <a:cubicBezTo>
                    <a:pt x="118" y="192"/>
                    <a:pt x="104" y="193"/>
                    <a:pt x="92" y="196"/>
                  </a:cubicBezTo>
                  <a:cubicBezTo>
                    <a:pt x="88" y="181"/>
                    <a:pt x="86" y="165"/>
                    <a:pt x="85" y="147"/>
                  </a:cubicBezTo>
                  <a:lnTo>
                    <a:pt x="132" y="147"/>
                  </a:lnTo>
                  <a:close/>
                  <a:moveTo>
                    <a:pt x="145" y="147"/>
                  </a:moveTo>
                  <a:cubicBezTo>
                    <a:pt x="192" y="147"/>
                    <a:pt x="192" y="147"/>
                    <a:pt x="192" y="147"/>
                  </a:cubicBezTo>
                  <a:cubicBezTo>
                    <a:pt x="192" y="165"/>
                    <a:pt x="190" y="181"/>
                    <a:pt x="186" y="196"/>
                  </a:cubicBezTo>
                  <a:cubicBezTo>
                    <a:pt x="173" y="193"/>
                    <a:pt x="160" y="192"/>
                    <a:pt x="145" y="192"/>
                  </a:cubicBezTo>
                  <a:lnTo>
                    <a:pt x="145" y="147"/>
                  </a:lnTo>
                  <a:close/>
                  <a:moveTo>
                    <a:pt x="145" y="135"/>
                  </a:moveTo>
                  <a:cubicBezTo>
                    <a:pt x="145" y="90"/>
                    <a:pt x="145" y="90"/>
                    <a:pt x="145" y="90"/>
                  </a:cubicBezTo>
                  <a:cubicBezTo>
                    <a:pt x="160" y="90"/>
                    <a:pt x="174" y="88"/>
                    <a:pt x="187" y="86"/>
                  </a:cubicBezTo>
                  <a:cubicBezTo>
                    <a:pt x="190" y="101"/>
                    <a:pt x="192" y="117"/>
                    <a:pt x="192" y="135"/>
                  </a:cubicBezTo>
                  <a:lnTo>
                    <a:pt x="145" y="135"/>
                  </a:lnTo>
                  <a:close/>
                  <a:moveTo>
                    <a:pt x="184" y="74"/>
                  </a:moveTo>
                  <a:cubicBezTo>
                    <a:pt x="172" y="76"/>
                    <a:pt x="159" y="77"/>
                    <a:pt x="145" y="7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60" y="22"/>
                    <a:pt x="175" y="43"/>
                    <a:pt x="184" y="74"/>
                  </a:cubicBezTo>
                  <a:close/>
                  <a:moveTo>
                    <a:pt x="132" y="17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19" y="77"/>
                    <a:pt x="106" y="76"/>
                    <a:pt x="94" y="74"/>
                  </a:cubicBezTo>
                  <a:cubicBezTo>
                    <a:pt x="103" y="43"/>
                    <a:pt x="118" y="22"/>
                    <a:pt x="132" y="17"/>
                  </a:cubicBezTo>
                  <a:close/>
                  <a:moveTo>
                    <a:pt x="50" y="50"/>
                  </a:moveTo>
                  <a:cubicBezTo>
                    <a:pt x="66" y="33"/>
                    <a:pt x="87" y="21"/>
                    <a:pt x="111" y="16"/>
                  </a:cubicBezTo>
                  <a:cubicBezTo>
                    <a:pt x="98" y="28"/>
                    <a:pt x="88" y="47"/>
                    <a:pt x="81" y="71"/>
                  </a:cubicBezTo>
                  <a:cubicBezTo>
                    <a:pt x="66" y="67"/>
                    <a:pt x="53" y="62"/>
                    <a:pt x="43" y="57"/>
                  </a:cubicBezTo>
                  <a:cubicBezTo>
                    <a:pt x="45" y="54"/>
                    <a:pt x="47" y="52"/>
                    <a:pt x="50" y="50"/>
                  </a:cubicBezTo>
                  <a:close/>
                  <a:moveTo>
                    <a:pt x="35" y="67"/>
                  </a:moveTo>
                  <a:cubicBezTo>
                    <a:pt x="47" y="74"/>
                    <a:pt x="62" y="79"/>
                    <a:pt x="78" y="83"/>
                  </a:cubicBezTo>
                  <a:cubicBezTo>
                    <a:pt x="75" y="99"/>
                    <a:pt x="73" y="116"/>
                    <a:pt x="7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4" y="109"/>
                    <a:pt x="22" y="86"/>
                    <a:pt x="35" y="67"/>
                  </a:cubicBezTo>
                  <a:close/>
                  <a:moveTo>
                    <a:pt x="37" y="214"/>
                  </a:moveTo>
                  <a:cubicBezTo>
                    <a:pt x="23" y="195"/>
                    <a:pt x="15" y="172"/>
                    <a:pt x="13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3" y="166"/>
                    <a:pt x="75" y="183"/>
                    <a:pt x="79" y="198"/>
                  </a:cubicBezTo>
                  <a:cubicBezTo>
                    <a:pt x="63" y="202"/>
                    <a:pt x="49" y="207"/>
                    <a:pt x="37" y="214"/>
                  </a:cubicBezTo>
                  <a:close/>
                  <a:moveTo>
                    <a:pt x="50" y="228"/>
                  </a:moveTo>
                  <a:cubicBezTo>
                    <a:pt x="48" y="227"/>
                    <a:pt x="47" y="225"/>
                    <a:pt x="46" y="224"/>
                  </a:cubicBezTo>
                  <a:cubicBezTo>
                    <a:pt x="56" y="219"/>
                    <a:pt x="68" y="214"/>
                    <a:pt x="82" y="211"/>
                  </a:cubicBezTo>
                  <a:cubicBezTo>
                    <a:pt x="89" y="233"/>
                    <a:pt x="99" y="251"/>
                    <a:pt x="111" y="262"/>
                  </a:cubicBezTo>
                  <a:cubicBezTo>
                    <a:pt x="87" y="257"/>
                    <a:pt x="66" y="245"/>
                    <a:pt x="50" y="228"/>
                  </a:cubicBezTo>
                  <a:close/>
                  <a:moveTo>
                    <a:pt x="95" y="208"/>
                  </a:moveTo>
                  <a:cubicBezTo>
                    <a:pt x="106" y="206"/>
                    <a:pt x="119" y="205"/>
                    <a:pt x="132" y="204"/>
                  </a:cubicBezTo>
                  <a:cubicBezTo>
                    <a:pt x="132" y="260"/>
                    <a:pt x="132" y="260"/>
                    <a:pt x="132" y="260"/>
                  </a:cubicBezTo>
                  <a:cubicBezTo>
                    <a:pt x="118" y="256"/>
                    <a:pt x="104" y="237"/>
                    <a:pt x="95" y="208"/>
                  </a:cubicBezTo>
                  <a:close/>
                  <a:moveTo>
                    <a:pt x="145" y="260"/>
                  </a:moveTo>
                  <a:cubicBezTo>
                    <a:pt x="145" y="204"/>
                    <a:pt x="145" y="204"/>
                    <a:pt x="145" y="204"/>
                  </a:cubicBezTo>
                  <a:cubicBezTo>
                    <a:pt x="159" y="205"/>
                    <a:pt x="171" y="206"/>
                    <a:pt x="183" y="208"/>
                  </a:cubicBezTo>
                  <a:cubicBezTo>
                    <a:pt x="174" y="237"/>
                    <a:pt x="159" y="256"/>
                    <a:pt x="145" y="260"/>
                  </a:cubicBezTo>
                  <a:close/>
                  <a:moveTo>
                    <a:pt x="228" y="228"/>
                  </a:moveTo>
                  <a:cubicBezTo>
                    <a:pt x="211" y="245"/>
                    <a:pt x="190" y="257"/>
                    <a:pt x="167" y="262"/>
                  </a:cubicBezTo>
                  <a:cubicBezTo>
                    <a:pt x="178" y="251"/>
                    <a:pt x="188" y="233"/>
                    <a:pt x="195" y="211"/>
                  </a:cubicBezTo>
                  <a:cubicBezTo>
                    <a:pt x="209" y="214"/>
                    <a:pt x="222" y="219"/>
                    <a:pt x="232" y="224"/>
                  </a:cubicBezTo>
                  <a:cubicBezTo>
                    <a:pt x="231" y="225"/>
                    <a:pt x="229" y="227"/>
                    <a:pt x="228" y="228"/>
                  </a:cubicBezTo>
                  <a:close/>
                  <a:moveTo>
                    <a:pt x="240" y="214"/>
                  </a:moveTo>
                  <a:cubicBezTo>
                    <a:pt x="229" y="207"/>
                    <a:pt x="214" y="202"/>
                    <a:pt x="199" y="198"/>
                  </a:cubicBezTo>
                  <a:cubicBezTo>
                    <a:pt x="202" y="183"/>
                    <a:pt x="205" y="166"/>
                    <a:pt x="205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3" y="172"/>
                    <a:pt x="254" y="195"/>
                    <a:pt x="240" y="214"/>
                  </a:cubicBezTo>
                  <a:close/>
                  <a:moveTo>
                    <a:pt x="205" y="135"/>
                  </a:moveTo>
                  <a:cubicBezTo>
                    <a:pt x="205" y="116"/>
                    <a:pt x="203" y="99"/>
                    <a:pt x="199" y="83"/>
                  </a:cubicBezTo>
                  <a:cubicBezTo>
                    <a:pt x="216" y="79"/>
                    <a:pt x="230" y="74"/>
                    <a:pt x="242" y="67"/>
                  </a:cubicBezTo>
                  <a:cubicBezTo>
                    <a:pt x="256" y="86"/>
                    <a:pt x="264" y="109"/>
                    <a:pt x="265" y="135"/>
                  </a:cubicBezTo>
                  <a:lnTo>
                    <a:pt x="205" y="135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050" b="0" i="0" u="none" strike="noStrike" cap="none" spc="0">
                <a:ln>
                  <a:noFill/>
                </a:ln>
              </a:endParaRPr>
            </a:p>
          </p:txBody>
        </p:sp>
      </p:grpSp>
      <p:grpSp>
        <p:nvGrpSpPr>
          <p:cNvPr id="39" name="Skupina 38"/>
          <p:cNvGrpSpPr/>
          <p:nvPr/>
        </p:nvGrpSpPr>
        <p:grpSpPr bwMode="auto">
          <a:xfrm>
            <a:off x="9489675" y="5614158"/>
            <a:ext cx="2496958" cy="180840"/>
            <a:chOff x="6096000" y="5768363"/>
            <a:chExt cx="2496958" cy="180840"/>
          </a:xfrm>
        </p:grpSpPr>
        <p:sp>
          <p:nvSpPr>
            <p:cNvPr id="40" name="Text Box 1">
              <a:hlinkClick r:id="rId12"/>
            </p:cNvPr>
            <p:cNvSpPr txBox="1"/>
            <p:nvPr/>
          </p:nvSpPr>
          <p:spPr bwMode="auto">
            <a:xfrm>
              <a:off x="6318980" y="5768363"/>
              <a:ext cx="2273978" cy="18000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 2"/>
                <a:buNone/>
                <a:defRPr sz="1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Barlow"/>
                <a:buNone/>
                <a:defRPr lang="en-GB" sz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2925" indent="-173038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‒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7425" indent="-22860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3463" indent="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None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100" u="sng">
                  <a:cs typeface="Arial"/>
                  <a:hlinkClick r:id="rId12" tooltip="linkedin ipsos-czech-republic"/>
                </a:rPr>
                <a:t>@ipsos-czech-republic</a:t>
              </a:r>
              <a:endParaRPr lang="cs-CZ" sz="1100">
                <a:cs typeface="Arial"/>
              </a:endParaRPr>
            </a:p>
          </p:txBody>
        </p:sp>
        <p:pic>
          <p:nvPicPr>
            <p:cNvPr id="41" name="Graphic 497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6096000" y="5776403"/>
              <a:ext cx="172800" cy="172800"/>
            </a:xfrm>
            <a:prstGeom prst="rect">
              <a:avLst/>
            </a:prstGeom>
          </p:spPr>
        </p:pic>
      </p:grpSp>
      <p:grpSp>
        <p:nvGrpSpPr>
          <p:cNvPr id="42" name="Skupina 41"/>
          <p:cNvGrpSpPr/>
          <p:nvPr/>
        </p:nvGrpSpPr>
        <p:grpSpPr bwMode="auto">
          <a:xfrm>
            <a:off x="7408989" y="5614998"/>
            <a:ext cx="1638091" cy="180000"/>
            <a:chOff x="4342456" y="5768363"/>
            <a:chExt cx="1638091" cy="180000"/>
          </a:xfrm>
        </p:grpSpPr>
        <p:sp>
          <p:nvSpPr>
            <p:cNvPr id="43" name="Text Box 1">
              <a:hlinkClick r:id="rId14"/>
            </p:cNvPr>
            <p:cNvSpPr txBox="1"/>
            <p:nvPr/>
          </p:nvSpPr>
          <p:spPr bwMode="auto">
            <a:xfrm>
              <a:off x="4474775" y="5768363"/>
              <a:ext cx="1505772" cy="18000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 2"/>
                <a:buNone/>
                <a:defRPr sz="1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Barlow"/>
                <a:buNone/>
                <a:defRPr lang="en-GB" sz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2925" indent="-173038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‒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7425" indent="-22860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3463" indent="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None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lnSpc>
                  <a:spcPct val="100000"/>
                </a:lnSpc>
                <a:buSzTx/>
                <a:defRPr/>
              </a:pPr>
              <a:r>
                <a:rPr lang="cs-CZ" sz="1100" u="sng">
                  <a:cs typeface="Arial"/>
                  <a:hlinkClick r:id="rId14" tooltip="facebook ipsosczechrepublic"/>
                </a:rPr>
                <a:t>@ipsosczechrepublic</a:t>
              </a:r>
              <a:endParaRPr lang="cs-CZ" sz="1100">
                <a:cs typeface="Arial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4342456" y="5775563"/>
              <a:ext cx="86400" cy="172800"/>
            </a:xfrm>
            <a:custGeom>
              <a:avLst/>
              <a:gdLst>
                <a:gd name="T0" fmla="*/ 720 w 733"/>
                <a:gd name="T1" fmla="*/ 17 h 1447"/>
                <a:gd name="T2" fmla="*/ 661 w 733"/>
                <a:gd name="T3" fmla="*/ 6 h 1447"/>
                <a:gd name="T4" fmla="*/ 586 w 733"/>
                <a:gd name="T5" fmla="*/ 0 h 1447"/>
                <a:gd name="T6" fmla="*/ 416 w 733"/>
                <a:gd name="T7" fmla="*/ 27 h 1447"/>
                <a:gd name="T8" fmla="*/ 287 w 733"/>
                <a:gd name="T9" fmla="*/ 104 h 1447"/>
                <a:gd name="T10" fmla="*/ 206 w 733"/>
                <a:gd name="T11" fmla="*/ 229 h 1447"/>
                <a:gd name="T12" fmla="*/ 178 w 733"/>
                <a:gd name="T13" fmla="*/ 401 h 1447"/>
                <a:gd name="T14" fmla="*/ 178 w 733"/>
                <a:gd name="T15" fmla="*/ 494 h 1447"/>
                <a:gd name="T16" fmla="*/ 160 w 733"/>
                <a:gd name="T17" fmla="*/ 511 h 1447"/>
                <a:gd name="T18" fmla="*/ 30 w 733"/>
                <a:gd name="T19" fmla="*/ 511 h 1447"/>
                <a:gd name="T20" fmla="*/ 0 w 733"/>
                <a:gd name="T21" fmla="*/ 541 h 1447"/>
                <a:gd name="T22" fmla="*/ 0 w 733"/>
                <a:gd name="T23" fmla="*/ 675 h 1447"/>
                <a:gd name="T24" fmla="*/ 30 w 733"/>
                <a:gd name="T25" fmla="*/ 705 h 1447"/>
                <a:gd name="T26" fmla="*/ 162 w 733"/>
                <a:gd name="T27" fmla="*/ 705 h 1447"/>
                <a:gd name="T28" fmla="*/ 178 w 733"/>
                <a:gd name="T29" fmla="*/ 720 h 1447"/>
                <a:gd name="T30" fmla="*/ 178 w 733"/>
                <a:gd name="T31" fmla="*/ 1418 h 1447"/>
                <a:gd name="T32" fmla="*/ 207 w 733"/>
                <a:gd name="T33" fmla="*/ 1447 h 1447"/>
                <a:gd name="T34" fmla="*/ 410 w 733"/>
                <a:gd name="T35" fmla="*/ 1447 h 1447"/>
                <a:gd name="T36" fmla="*/ 439 w 733"/>
                <a:gd name="T37" fmla="*/ 1418 h 1447"/>
                <a:gd name="T38" fmla="*/ 439 w 733"/>
                <a:gd name="T39" fmla="*/ 720 h 1447"/>
                <a:gd name="T40" fmla="*/ 455 w 733"/>
                <a:gd name="T41" fmla="*/ 705 h 1447"/>
                <a:gd name="T42" fmla="*/ 646 w 733"/>
                <a:gd name="T43" fmla="*/ 705 h 1447"/>
                <a:gd name="T44" fmla="*/ 676 w 733"/>
                <a:gd name="T45" fmla="*/ 675 h 1447"/>
                <a:gd name="T46" fmla="*/ 676 w 733"/>
                <a:gd name="T47" fmla="*/ 541 h 1447"/>
                <a:gd name="T48" fmla="*/ 646 w 733"/>
                <a:gd name="T49" fmla="*/ 511 h 1447"/>
                <a:gd name="T50" fmla="*/ 457 w 733"/>
                <a:gd name="T51" fmla="*/ 511 h 1447"/>
                <a:gd name="T52" fmla="*/ 439 w 733"/>
                <a:gd name="T53" fmla="*/ 494 h 1447"/>
                <a:gd name="T54" fmla="*/ 439 w 733"/>
                <a:gd name="T55" fmla="*/ 401 h 1447"/>
                <a:gd name="T56" fmla="*/ 487 w 733"/>
                <a:gd name="T57" fmla="*/ 263 h 1447"/>
                <a:gd name="T58" fmla="*/ 626 w 733"/>
                <a:gd name="T59" fmla="*/ 215 h 1447"/>
                <a:gd name="T60" fmla="*/ 679 w 733"/>
                <a:gd name="T61" fmla="*/ 218 h 1447"/>
                <a:gd name="T62" fmla="*/ 709 w 733"/>
                <a:gd name="T63" fmla="*/ 221 h 1447"/>
                <a:gd name="T64" fmla="*/ 727 w 733"/>
                <a:gd name="T65" fmla="*/ 206 h 1447"/>
                <a:gd name="T66" fmla="*/ 732 w 733"/>
                <a:gd name="T67" fmla="*/ 33 h 1447"/>
                <a:gd name="T68" fmla="*/ 720 w 733"/>
                <a:gd name="T69" fmla="*/ 1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3" h="1447" extrusionOk="0">
                  <a:moveTo>
                    <a:pt x="720" y="17"/>
                  </a:moveTo>
                  <a:cubicBezTo>
                    <a:pt x="701" y="12"/>
                    <a:pt x="681" y="9"/>
                    <a:pt x="661" y="6"/>
                  </a:cubicBezTo>
                  <a:cubicBezTo>
                    <a:pt x="636" y="2"/>
                    <a:pt x="611" y="0"/>
                    <a:pt x="586" y="0"/>
                  </a:cubicBezTo>
                  <a:cubicBezTo>
                    <a:pt x="523" y="0"/>
                    <a:pt x="467" y="9"/>
                    <a:pt x="416" y="27"/>
                  </a:cubicBezTo>
                  <a:cubicBezTo>
                    <a:pt x="365" y="44"/>
                    <a:pt x="323" y="70"/>
                    <a:pt x="287" y="104"/>
                  </a:cubicBezTo>
                  <a:cubicBezTo>
                    <a:pt x="252" y="137"/>
                    <a:pt x="225" y="179"/>
                    <a:pt x="206" y="229"/>
                  </a:cubicBezTo>
                  <a:cubicBezTo>
                    <a:pt x="187" y="280"/>
                    <a:pt x="178" y="337"/>
                    <a:pt x="178" y="401"/>
                  </a:cubicBezTo>
                  <a:cubicBezTo>
                    <a:pt x="178" y="494"/>
                    <a:pt x="178" y="494"/>
                    <a:pt x="178" y="494"/>
                  </a:cubicBezTo>
                  <a:cubicBezTo>
                    <a:pt x="178" y="503"/>
                    <a:pt x="170" y="511"/>
                    <a:pt x="160" y="511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14" y="511"/>
                    <a:pt x="0" y="524"/>
                    <a:pt x="0" y="541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92"/>
                    <a:pt x="13" y="705"/>
                    <a:pt x="30" y="705"/>
                  </a:cubicBezTo>
                  <a:cubicBezTo>
                    <a:pt x="162" y="705"/>
                    <a:pt x="162" y="705"/>
                    <a:pt x="162" y="705"/>
                  </a:cubicBezTo>
                  <a:cubicBezTo>
                    <a:pt x="171" y="705"/>
                    <a:pt x="178" y="712"/>
                    <a:pt x="178" y="720"/>
                  </a:cubicBezTo>
                  <a:cubicBezTo>
                    <a:pt x="178" y="1418"/>
                    <a:pt x="178" y="1418"/>
                    <a:pt x="178" y="1418"/>
                  </a:cubicBezTo>
                  <a:cubicBezTo>
                    <a:pt x="178" y="1434"/>
                    <a:pt x="191" y="1447"/>
                    <a:pt x="207" y="1447"/>
                  </a:cubicBezTo>
                  <a:cubicBezTo>
                    <a:pt x="410" y="1447"/>
                    <a:pt x="410" y="1447"/>
                    <a:pt x="410" y="1447"/>
                  </a:cubicBezTo>
                  <a:cubicBezTo>
                    <a:pt x="426" y="1447"/>
                    <a:pt x="439" y="1434"/>
                    <a:pt x="439" y="1418"/>
                  </a:cubicBezTo>
                  <a:cubicBezTo>
                    <a:pt x="439" y="720"/>
                    <a:pt x="439" y="720"/>
                    <a:pt x="439" y="720"/>
                  </a:cubicBezTo>
                  <a:cubicBezTo>
                    <a:pt x="439" y="712"/>
                    <a:pt x="446" y="705"/>
                    <a:pt x="455" y="705"/>
                  </a:cubicBezTo>
                  <a:cubicBezTo>
                    <a:pt x="646" y="705"/>
                    <a:pt x="646" y="705"/>
                    <a:pt x="646" y="705"/>
                  </a:cubicBezTo>
                  <a:cubicBezTo>
                    <a:pt x="662" y="705"/>
                    <a:pt x="676" y="692"/>
                    <a:pt x="676" y="675"/>
                  </a:cubicBezTo>
                  <a:cubicBezTo>
                    <a:pt x="676" y="541"/>
                    <a:pt x="676" y="541"/>
                    <a:pt x="676" y="541"/>
                  </a:cubicBezTo>
                  <a:cubicBezTo>
                    <a:pt x="676" y="524"/>
                    <a:pt x="662" y="511"/>
                    <a:pt x="646" y="511"/>
                  </a:cubicBezTo>
                  <a:cubicBezTo>
                    <a:pt x="457" y="511"/>
                    <a:pt x="457" y="511"/>
                    <a:pt x="457" y="511"/>
                  </a:cubicBezTo>
                  <a:cubicBezTo>
                    <a:pt x="447" y="511"/>
                    <a:pt x="439" y="503"/>
                    <a:pt x="439" y="494"/>
                  </a:cubicBezTo>
                  <a:cubicBezTo>
                    <a:pt x="439" y="401"/>
                    <a:pt x="439" y="401"/>
                    <a:pt x="439" y="401"/>
                  </a:cubicBezTo>
                  <a:cubicBezTo>
                    <a:pt x="439" y="341"/>
                    <a:pt x="455" y="294"/>
                    <a:pt x="487" y="263"/>
                  </a:cubicBezTo>
                  <a:cubicBezTo>
                    <a:pt x="520" y="231"/>
                    <a:pt x="566" y="215"/>
                    <a:pt x="626" y="215"/>
                  </a:cubicBezTo>
                  <a:cubicBezTo>
                    <a:pt x="645" y="215"/>
                    <a:pt x="663" y="216"/>
                    <a:pt x="679" y="218"/>
                  </a:cubicBezTo>
                  <a:cubicBezTo>
                    <a:pt x="690" y="219"/>
                    <a:pt x="699" y="220"/>
                    <a:pt x="709" y="221"/>
                  </a:cubicBezTo>
                  <a:cubicBezTo>
                    <a:pt x="718" y="222"/>
                    <a:pt x="726" y="215"/>
                    <a:pt x="727" y="206"/>
                  </a:cubicBezTo>
                  <a:cubicBezTo>
                    <a:pt x="732" y="33"/>
                    <a:pt x="732" y="33"/>
                    <a:pt x="732" y="33"/>
                  </a:cubicBezTo>
                  <a:cubicBezTo>
                    <a:pt x="733" y="25"/>
                    <a:pt x="727" y="18"/>
                    <a:pt x="720" y="17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accent4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050" b="1" i="0" u="none" strike="noStrike" cap="none" spc="0">
                <a:ln>
                  <a:noFill/>
                </a:ln>
                <a:solidFill>
                  <a:schemeClr val="tx1"/>
                </a:solidFill>
                <a:latin typeface="Barlow"/>
                <a:ea typeface="Arial"/>
                <a:cs typeface="Arial"/>
              </a:endParaRPr>
            </a:p>
          </p:txBody>
        </p:sp>
      </p:grpSp>
      <p:grpSp>
        <p:nvGrpSpPr>
          <p:cNvPr id="45" name="Skupina 44"/>
          <p:cNvGrpSpPr/>
          <p:nvPr/>
        </p:nvGrpSpPr>
        <p:grpSpPr bwMode="auto">
          <a:xfrm>
            <a:off x="6107930" y="5614998"/>
            <a:ext cx="968272" cy="180000"/>
            <a:chOff x="3185993" y="5768363"/>
            <a:chExt cx="968272" cy="180000"/>
          </a:xfrm>
        </p:grpSpPr>
        <p:sp>
          <p:nvSpPr>
            <p:cNvPr id="46" name="Text Box 1">
              <a:hlinkClick r:id="rId15"/>
            </p:cNvPr>
            <p:cNvSpPr txBox="1"/>
            <p:nvPr/>
          </p:nvSpPr>
          <p:spPr bwMode="auto">
            <a:xfrm>
              <a:off x="3461976" y="5768363"/>
              <a:ext cx="692287" cy="18000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noAutofit/>
            </a:bodyPr>
            <a:lstStyle>
              <a:lvl1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 2"/>
                <a:buNone/>
                <a:defRPr sz="1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>
                <a:lnSpc>
                  <a:spcPct val="114999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Barlow"/>
                <a:buNone/>
                <a:defRPr lang="en-GB" sz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2925" indent="-173038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‒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7425" indent="-22860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Char char="•"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3463" indent="0" algn="l" defTabSz="914400">
                <a:lnSpc>
                  <a:spcPct val="114999"/>
                </a:lnSpc>
                <a:spcBef>
                  <a:spcPts val="400"/>
                </a:spcBef>
                <a:spcAft>
                  <a:spcPts val="400"/>
                </a:spcAft>
                <a:buFont typeface="Barlow"/>
                <a:buNone/>
                <a:defRPr sz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Barlow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685800">
                <a:lnSpc>
                  <a:spcPct val="100000"/>
                </a:lnSpc>
                <a:buClrTx/>
                <a:buSzTx/>
                <a:defRPr/>
              </a:pPr>
              <a:r>
                <a:rPr lang="cs-CZ" sz="1100" u="sng">
                  <a:cs typeface="Arial"/>
                  <a:hlinkClick r:id="rId15" tooltip="youtube ipsoscz"/>
                </a:rPr>
                <a:t>@ipsoscz</a:t>
              </a:r>
              <a:endParaRPr lang="cs-CZ" sz="1100">
                <a:cs typeface="Arial"/>
              </a:endParaRPr>
            </a:p>
          </p:txBody>
        </p:sp>
        <p:pic>
          <p:nvPicPr>
            <p:cNvPr id="47" name="Graphic 493"/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185993" y="5793563"/>
              <a:ext cx="217983" cy="154800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 bwMode="auto">
          <a:xfrm>
            <a:off x="984824" y="1268926"/>
            <a:ext cx="3163653" cy="3114073"/>
            <a:chOff x="4496257" y="1748565"/>
            <a:chExt cx="3163653" cy="3114073"/>
          </a:xfrm>
        </p:grpSpPr>
        <p:pic>
          <p:nvPicPr>
            <p:cNvPr id="14" name="Zástupný symbol obrázku 10" descr="Obsah obrázku osoba, muž, oblek&#10;&#10;Popis byl vytvořen automaticky"/>
            <p:cNvPicPr>
              <a:picLocks noChangeAspect="1"/>
            </p:cNvPicPr>
            <p:nvPr/>
          </p:nvPicPr>
          <p:blipFill>
            <a:blip r:embed="rId17"/>
            <a:srcRect l="1061" t="10544" r="1061" b="10543"/>
            <a:stretch/>
          </p:blipFill>
          <p:spPr bwMode="auto">
            <a:xfrm>
              <a:off x="5285512" y="1748565"/>
              <a:ext cx="1620838" cy="1619250"/>
            </a:xfrm>
            <a:prstGeom prst="ellipse">
              <a:avLst/>
            </a:prstGeom>
          </p:spPr>
        </p:pic>
        <p:pic>
          <p:nvPicPr>
            <p:cNvPr id="15" name="Zástupný symbol obrázku 10"/>
            <p:cNvPicPr>
              <a:picLocks noChangeAspect="1"/>
            </p:cNvPicPr>
            <p:nvPr/>
          </p:nvPicPr>
          <p:blipFill>
            <a:blip r:embed="rId18"/>
            <a:srcRect l="-1105" t="8093" r="1105" b="25423"/>
            <a:stretch/>
          </p:blipFill>
          <p:spPr bwMode="auto">
            <a:xfrm flipH="1">
              <a:off x="5285581" y="1757056"/>
              <a:ext cx="1620838" cy="1619250"/>
            </a:xfrm>
            <a:prstGeom prst="ellipse">
              <a:avLst/>
            </a:prstGeom>
          </p:spPr>
        </p:pic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496257" y="3630764"/>
              <a:ext cx="3163653" cy="12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2671" tIns="61339" rIns="122671" bIns="61339">
              <a:spAutoFit/>
            </a:bodyPr>
            <a:lstStyle>
              <a:defPPr>
                <a:defRPr lang="cs-CZ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600" b="1" i="0" u="none" strike="noStrike" cap="none" spc="0">
                  <a:ln>
                    <a:noFill/>
                  </a:ln>
                  <a:solidFill>
                    <a:schemeClr val="tx2"/>
                  </a:solidFill>
                  <a:ea typeface="Arial"/>
                  <a:cs typeface="Arial"/>
                </a:rPr>
                <a:t>Michal Kormaňák</a:t>
              </a:r>
              <a:endParaRPr lang="en-GB" sz="1600" b="1" i="0" u="none" strike="noStrike" cap="none" spc="0">
                <a:ln>
                  <a:noFill/>
                </a:ln>
                <a:solidFill>
                  <a:schemeClr val="tx2"/>
                </a:solidFill>
                <a:ea typeface="Arial"/>
                <a:cs typeface="Arial"/>
              </a:endParaRPr>
            </a:p>
            <a:p>
              <a:pPr marL="0" marR="0" lvl="0" indent="0" algn="ctr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400" b="1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A</a:t>
              </a:r>
              <a:r>
                <a:rPr lang="cs-CZ" sz="1400" b="1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ccount </a:t>
              </a:r>
              <a:r>
                <a:rPr lang="en-GB" sz="1400" b="1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Director</a:t>
              </a:r>
              <a:br>
                <a:rPr lang="en-GB" sz="1400" b="1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</a:br>
              <a:r>
                <a:rPr lang="en-GB" sz="1400" b="1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Ipsos Public Affairs</a:t>
              </a:r>
              <a:r>
                <a:rPr lang="cs-CZ" sz="1400" b="1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 </a:t>
              </a:r>
              <a:endParaRPr lang="en-GB" sz="1400" b="1" i="0" u="none" strike="noStrike" cap="none" spc="0">
                <a:ln>
                  <a:noFill/>
                </a:ln>
                <a:solidFill>
                  <a:srgbClr val="000000"/>
                </a:solidFill>
                <a:ea typeface="Arial"/>
                <a:cs typeface="Arial"/>
              </a:endParaRPr>
            </a:p>
            <a:p>
              <a:pPr marL="0" marR="0" lvl="0" indent="0" algn="ctr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michal.kormanak</a:t>
              </a:r>
              <a:r>
                <a:rPr lang="en-GB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@ipsos.com</a:t>
              </a:r>
              <a:endParaRPr/>
            </a:p>
            <a:p>
              <a:pPr marL="0" marR="0" lvl="0" indent="0" algn="ctr" defTabSz="121917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GSM: +420 739</a:t>
              </a:r>
              <a:r>
                <a:rPr lang="cs-CZ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 </a:t>
              </a:r>
              <a:r>
                <a:rPr lang="en-GB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472</a:t>
              </a:r>
              <a:r>
                <a:rPr lang="cs-CZ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 </a:t>
              </a:r>
              <a:r>
                <a:rPr lang="en-GB" sz="1400" b="0" i="0" u="none" strike="noStrike" cap="none" spc="0">
                  <a:ln>
                    <a:noFill/>
                  </a:ln>
                  <a:solidFill>
                    <a:srgbClr val="000000"/>
                  </a:solidFill>
                  <a:ea typeface="Arial"/>
                  <a:cs typeface="Arial"/>
                </a:rPr>
                <a:t>302</a:t>
              </a:r>
              <a:endParaRPr/>
            </a:p>
          </p:txBody>
        </p:sp>
      </p:grp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029399" y="3151125"/>
            <a:ext cx="3163653" cy="12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671" tIns="61339" rIns="122671" bIns="61339">
            <a:spAutoFit/>
          </a:bodyPr>
          <a:lstStyle>
            <a:defPPr>
              <a:defRPr lang="cs-CZ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600" b="1" i="0" u="none" strike="noStrike" cap="none" spc="0">
                <a:ln>
                  <a:noFill/>
                </a:ln>
                <a:solidFill>
                  <a:schemeClr val="accent3"/>
                </a:solidFill>
                <a:latin typeface="Barlow"/>
                <a:ea typeface="Arial"/>
                <a:cs typeface="Arial"/>
              </a:rPr>
              <a:t>Adam Frolík</a:t>
            </a:r>
            <a:endParaRPr/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 b="1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Account Manager</a:t>
            </a:r>
            <a:br>
              <a:rPr lang="cs-CZ" sz="1400" b="1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</a:br>
            <a:r>
              <a:rPr lang="cs-CZ" sz="1400" b="1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Ipsos Public Affairs</a:t>
            </a:r>
            <a:endParaRPr/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>
                <a:latin typeface="Barlow"/>
                <a:cs typeface="Arial"/>
              </a:rPr>
              <a:t>adam.frolik</a:t>
            </a:r>
            <a:r>
              <a:rPr lang="cs-CZ" sz="14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@ipsos.com</a:t>
            </a:r>
            <a:endParaRPr/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GSM: +420 725 937 696</a:t>
            </a:r>
            <a:endParaRPr/>
          </a:p>
        </p:txBody>
      </p:sp>
      <p:pic>
        <p:nvPicPr>
          <p:cNvPr id="3" name="Zástupný symbol obrázku 15"/>
          <p:cNvPicPr>
            <a:picLocks noChangeAspect="1"/>
          </p:cNvPicPr>
          <p:nvPr/>
        </p:nvPicPr>
        <p:blipFill>
          <a:blip r:embed="rId19"/>
          <a:srcRect l="660" t="-348" r="-659" b="33905"/>
          <a:stretch/>
        </p:blipFill>
        <p:spPr bwMode="auto">
          <a:xfrm>
            <a:off x="4806929" y="1268926"/>
            <a:ext cx="1619250" cy="1619250"/>
          </a:xfrm>
          <a:prstGeom prst="ellipse">
            <a:avLst/>
          </a:prstGeom>
        </p:spPr>
      </p:pic>
      <p:pic>
        <p:nvPicPr>
          <p:cNvPr id="6" name="Obrázek 5" descr="Obsah obrázku Lidská tvář, osoba, oblečení, dáma&#10;&#10;Obsah vygenerovaný umělou inteligencí může být nesprávný."/>
          <p:cNvPicPr>
            <a:picLocks noChangeAspect="1"/>
          </p:cNvPicPr>
          <p:nvPr/>
        </p:nvPicPr>
        <p:blipFill>
          <a:blip r:embed="rId20"/>
          <a:srcRect l="5000" t="6667" r="4367" b="34777"/>
          <a:stretch/>
        </p:blipFill>
        <p:spPr bwMode="auto">
          <a:xfrm>
            <a:off x="8035624" y="1242060"/>
            <a:ext cx="1627592" cy="1577340"/>
          </a:xfrm>
          <a:prstGeom prst="ellipse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280599" y="3151125"/>
            <a:ext cx="3163653" cy="12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671" tIns="61339" rIns="122671" bIns="61339">
            <a:spAutoFit/>
          </a:bodyPr>
          <a:lstStyle>
            <a:defPPr>
              <a:defRPr lang="cs-CZ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600" b="1" i="0" u="none" strike="noStrike" cap="none" spc="0">
                <a:ln>
                  <a:noFill/>
                </a:ln>
                <a:solidFill>
                  <a:schemeClr val="accent1"/>
                </a:solidFill>
                <a:latin typeface="Barlow"/>
                <a:ea typeface="Arial"/>
                <a:cs typeface="Arial"/>
              </a:rPr>
              <a:t>Kateřina Rábová</a:t>
            </a:r>
            <a:endParaRPr/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 b="1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Account Director</a:t>
            </a:r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 b="1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Ipsos Public Affairs</a:t>
            </a:r>
            <a:endParaRPr/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>
                <a:latin typeface="Barlow"/>
                <a:cs typeface="Arial"/>
              </a:rPr>
              <a:t>katerina.rabova</a:t>
            </a:r>
            <a:r>
              <a:rPr lang="cs-CZ" sz="14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@ipsos.com</a:t>
            </a:r>
            <a:endParaRPr/>
          </a:p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400" b="0" i="0" u="none" strike="noStrike" cap="none" spc="0">
                <a:ln>
                  <a:noFill/>
                </a:ln>
                <a:latin typeface="Barlow"/>
                <a:ea typeface="Arial"/>
                <a:cs typeface="Arial"/>
              </a:rPr>
              <a:t>GSM: +420 736 412 775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psosOfficial2024">
      <a:dk1>
        <a:srgbClr val="000000"/>
      </a:dk1>
      <a:lt1>
        <a:sysClr val="window" lastClr="FFFFFF"/>
      </a:lt1>
      <a:dk2>
        <a:srgbClr val="1DAFAD"/>
      </a:dk2>
      <a:lt2>
        <a:srgbClr val="103C50"/>
      </a:lt2>
      <a:accent1>
        <a:srgbClr val="121B5A"/>
      </a:accent1>
      <a:accent2>
        <a:srgbClr val="E2DA51"/>
      </a:accent2>
      <a:accent3>
        <a:srgbClr val="FF740F"/>
      </a:accent3>
      <a:accent4>
        <a:srgbClr val="452567"/>
      </a:accent4>
      <a:accent5>
        <a:srgbClr val="E50158"/>
      </a:accent5>
      <a:accent6>
        <a:srgbClr val="9FE5D8"/>
      </a:accent6>
      <a:hlink>
        <a:srgbClr val="2F469C"/>
      </a:hlink>
      <a:folHlink>
        <a:srgbClr val="84329B"/>
      </a:folHlink>
    </a:clrScheme>
    <a:fontScheme name="Ipsos General">
      <a:majorFont>
        <a:latin typeface="Barlow Semi Condensed ExtraBold"/>
        <a:ea typeface="Arial"/>
        <a:cs typeface="Arial"/>
      </a:majorFont>
      <a:minorFont>
        <a:latin typeface="Barl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E7EBF0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/>
        <a:ea typeface="Arial"/>
        <a:cs typeface="Arial"/>
      </a:majorFont>
      <a:minorFont>
        <a:latin typeface="Barl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PPT template_EN_general</Template>
  <TotalTime>0</TotalTime>
  <Words>1698</Words>
  <Application>Microsoft Office PowerPoint</Application>
  <DocSecurity>0</DocSecurity>
  <PresentationFormat>Širokoúhlá obrazovka</PresentationFormat>
  <Paragraphs>303</Paragraphs>
  <Slides>9</Slides>
  <Notes>7</Notes>
  <HiddenSlides>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Wingdings</vt:lpstr>
      <vt:lpstr>Wingdings 2</vt:lpstr>
      <vt:lpstr>Arial CE</vt:lpstr>
      <vt:lpstr>Arial</vt:lpstr>
      <vt:lpstr>Barlow</vt:lpstr>
      <vt:lpstr>Calibri</vt:lpstr>
      <vt:lpstr>Theme1</vt:lpstr>
      <vt:lpstr>Průzkum mezi novináři</vt:lpstr>
      <vt:lpstr>Útok a ohrožení novinářů</vt:lpstr>
      <vt:lpstr>Poslední útok a ohrožení</vt:lpstr>
      <vt:lpstr>Oznámení posledního útoku a ohrožení</vt:lpstr>
      <vt:lpstr>Práce novináře a role zaměstnavatele</vt:lpstr>
      <vt:lpstr>Trestní řízení a civilní žaloby</vt:lpstr>
      <vt:lpstr>Psychologická a bezpečnostní pomoc</vt:lpstr>
      <vt:lpstr>Cíle výzkumu a metodologie</vt:lpstr>
      <vt:lpstr>Kontakty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structure of our reports</dc:title>
  <dc:subject>Ipsos Report</dc:subject>
  <dc:creator>Sandra Skabova</dc:creator>
  <cp:keywords/>
  <dc:description/>
  <cp:lastModifiedBy>Martina Vojtěchovská (PHD Media)</cp:lastModifiedBy>
  <cp:revision>290</cp:revision>
  <dcterms:created xsi:type="dcterms:W3CDTF">2024-06-10T14:51:22Z</dcterms:created>
  <dcterms:modified xsi:type="dcterms:W3CDTF">2025-04-29T12:21:46Z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0x010100C1D53D4CEF66B844AFDAC2928DB807E4</vt:lpwstr>
  </property>
  <property fmtid="{D5CDD505-2E9C-101B-9397-08002B2CF9AE}" pid="3" name="MSIP_Label_8e19d756-792e-42a1-bcad-4cb9051ddd2d_Enabled">
    <vt:lpwstr>true</vt:lpwstr>
  </property>
  <property fmtid="{D5CDD505-2E9C-101B-9397-08002B2CF9AE}" pid="4" name="MSIP_Label_8e19d756-792e-42a1-bcad-4cb9051ddd2d_SetDate">
    <vt:lpwstr>2025-04-29T12:21:32Z</vt:lpwstr>
  </property>
  <property fmtid="{D5CDD505-2E9C-101B-9397-08002B2CF9AE}" pid="5" name="MSIP_Label_8e19d756-792e-42a1-bcad-4cb9051ddd2d_Method">
    <vt:lpwstr>Standard</vt:lpwstr>
  </property>
  <property fmtid="{D5CDD505-2E9C-101B-9397-08002B2CF9AE}" pid="6" name="MSIP_Label_8e19d756-792e-42a1-bcad-4cb9051ddd2d_Name">
    <vt:lpwstr>Confidential</vt:lpwstr>
  </property>
  <property fmtid="{D5CDD505-2E9C-101B-9397-08002B2CF9AE}" pid="7" name="MSIP_Label_8e19d756-792e-42a1-bcad-4cb9051ddd2d_SiteId">
    <vt:lpwstr>41eb501a-f671-4ce0-a5bf-b64168c3705f</vt:lpwstr>
  </property>
  <property fmtid="{D5CDD505-2E9C-101B-9397-08002B2CF9AE}" pid="8" name="MSIP_Label_8e19d756-792e-42a1-bcad-4cb9051ddd2d_ActionId">
    <vt:lpwstr>552cfdf9-2bd7-4367-8abf-5070bf316e1e</vt:lpwstr>
  </property>
  <property fmtid="{D5CDD505-2E9C-101B-9397-08002B2CF9AE}" pid="9" name="MSIP_Label_8e19d756-792e-42a1-bcad-4cb9051ddd2d_ContentBits">
    <vt:lpwstr>2</vt:lpwstr>
  </property>
  <property fmtid="{D5CDD505-2E9C-101B-9397-08002B2CF9AE}" pid="10" name="MSIP_Label_8e19d756-792e-42a1-bcad-4cb9051ddd2d_Tag">
    <vt:lpwstr>10, 3, 0, 1</vt:lpwstr>
  </property>
  <property fmtid="{D5CDD505-2E9C-101B-9397-08002B2CF9AE}" pid="11" name="ClassificationContentMarkingFooterLocations">
    <vt:lpwstr>Theme1:4</vt:lpwstr>
  </property>
  <property fmtid="{D5CDD505-2E9C-101B-9397-08002B2CF9AE}" pid="12" name="ClassificationContentMarkingFooterText">
    <vt:lpwstr>Confidential - Not for Public Consumption or Distribution</vt:lpwstr>
  </property>
</Properties>
</file>